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75" r:id="rId3"/>
    <p:sldId id="295" r:id="rId4"/>
    <p:sldId id="276" r:id="rId5"/>
    <p:sldId id="261" r:id="rId6"/>
    <p:sldId id="265" r:id="rId7"/>
    <p:sldId id="266" r:id="rId8"/>
    <p:sldId id="267" r:id="rId9"/>
    <p:sldId id="268" r:id="rId10"/>
    <p:sldId id="296" r:id="rId11"/>
    <p:sldId id="270" r:id="rId12"/>
    <p:sldId id="274" r:id="rId13"/>
    <p:sldId id="278" r:id="rId14"/>
    <p:sldId id="279" r:id="rId15"/>
    <p:sldId id="280" r:id="rId16"/>
    <p:sldId id="281" r:id="rId17"/>
    <p:sldId id="285" r:id="rId18"/>
    <p:sldId id="286" r:id="rId19"/>
    <p:sldId id="287" r:id="rId20"/>
    <p:sldId id="284" r:id="rId21"/>
    <p:sldId id="288" r:id="rId22"/>
    <p:sldId id="289" r:id="rId23"/>
    <p:sldId id="290" r:id="rId24"/>
    <p:sldId id="291" r:id="rId25"/>
    <p:sldId id="292" r:id="rId26"/>
    <p:sldId id="293" r:id="rId27"/>
    <p:sldId id="294" r:id="rId28"/>
  </p:sldIdLst>
  <p:sldSz cx="12192000" cy="6858000"/>
  <p:notesSz cx="6797675" cy="9926638"/>
  <p:embeddedFontLst>
    <p:embeddedFont>
      <p:font typeface="Karla bold" panose="020B0004030503030003" pitchFamily="34" charset="-18"/>
      <p:bold r:id="rId29"/>
    </p:embeddedFont>
    <p:embeddedFont>
      <p:font typeface="Karla ExtraBold" panose="020B0004030503030003" pitchFamily="34" charset="-18"/>
      <p:bold r:id="rId30"/>
      <p:boldItalic r:id="rId31"/>
    </p:embeddedFont>
    <p:embeddedFont>
      <p:font typeface="Karla Medium" panose="020B0004030503030003" pitchFamily="34" charset="-18"/>
      <p:regular r:id="rId32"/>
      <p:italic r:id="rId33"/>
    </p:embeddedFont>
    <p:embeddedFont>
      <p:font typeface="Calibri Light" panose="020F0302020204030204" pitchFamily="34" charset="0"/>
      <p:regular r:id="rId34"/>
      <p:italic r:id="rId35"/>
    </p:embeddedFont>
    <p:embeddedFont>
      <p:font typeface="Calibri" panose="020F0502020204030204" pitchFamily="34" charset="0"/>
      <p:regular r:id="rId36"/>
      <p:bold r:id="rId37"/>
      <p:italic r:id="rId38"/>
      <p:boldItalic r:id="rId39"/>
    </p:embeddedFont>
  </p:embeddedFontLst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dovan Šimůnek" initials="RŠ" lastIdx="1" clrIdx="0">
    <p:extLst>
      <p:ext uri="{19B8F6BF-5375-455C-9EA6-DF929625EA0E}">
        <p15:presenceInfo xmlns:p15="http://schemas.microsoft.com/office/powerpoint/2012/main" userId="5b4d4f2c55f006f5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C53D"/>
    <a:srgbClr val="FDE74C"/>
    <a:srgbClr val="E55934"/>
    <a:srgbClr val="FA7921"/>
    <a:srgbClr val="249BD1"/>
    <a:srgbClr val="E27D60"/>
    <a:srgbClr val="E8A87C"/>
    <a:srgbClr val="41B3A3"/>
    <a:srgbClr val="FF00FF"/>
    <a:srgbClr val="71449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5344425-DA04-474A-93F3-44B8654B8665}" v="2" dt="2022-06-29T12:39:36.2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 showGuides="1">
      <p:cViewPr>
        <p:scale>
          <a:sx n="56" d="100"/>
          <a:sy n="56" d="100"/>
        </p:scale>
        <p:origin x="2222" y="1728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1.fntdata"/><Relationship Id="rId21" Type="http://schemas.openxmlformats.org/officeDocument/2006/relationships/slide" Target="slides/slide20.xml"/><Relationship Id="rId34" Type="http://schemas.openxmlformats.org/officeDocument/2006/relationships/font" Target="fonts/font6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4.fntdata"/><Relationship Id="rId37" Type="http://schemas.openxmlformats.org/officeDocument/2006/relationships/font" Target="fonts/font9.fntdata"/><Relationship Id="rId40" Type="http://schemas.openxmlformats.org/officeDocument/2006/relationships/commentAuthors" Target="commentAuthors.xml"/><Relationship Id="rId45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3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2.fntdata"/><Relationship Id="rId35" Type="http://schemas.openxmlformats.org/officeDocument/2006/relationships/font" Target="fonts/font7.fntdata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5.fntdata"/><Relationship Id="rId38" Type="http://schemas.openxmlformats.org/officeDocument/2006/relationships/font" Target="fonts/font10.fntdata"/><Relationship Id="rId46" Type="http://schemas.microsoft.com/office/2015/10/relationships/revisionInfo" Target="revisionInfo.xml"/><Relationship Id="rId20" Type="http://schemas.openxmlformats.org/officeDocument/2006/relationships/slide" Target="slides/slide19.xml"/><Relationship Id="rId4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chwarzová Kateřina" userId="ad4280c1-9a83-4b38-88bb-7f30288a5b5f" providerId="ADAL" clId="{45344425-DA04-474A-93F3-44B8654B8665}"/>
    <pc:docChg chg="undo custSel modSld">
      <pc:chgData name="Schwarzová Kateřina" userId="ad4280c1-9a83-4b38-88bb-7f30288a5b5f" providerId="ADAL" clId="{45344425-DA04-474A-93F3-44B8654B8665}" dt="2022-06-29T13:37:33.638" v="739" actId="6549"/>
      <pc:docMkLst>
        <pc:docMk/>
      </pc:docMkLst>
      <pc:sldChg chg="modSp mod">
        <pc:chgData name="Schwarzová Kateřina" userId="ad4280c1-9a83-4b38-88bb-7f30288a5b5f" providerId="ADAL" clId="{45344425-DA04-474A-93F3-44B8654B8665}" dt="2022-06-29T12:49:18.402" v="247" actId="27636"/>
        <pc:sldMkLst>
          <pc:docMk/>
          <pc:sldMk cId="2710923673" sldId="261"/>
        </pc:sldMkLst>
        <pc:spChg chg="mod">
          <ac:chgData name="Schwarzová Kateřina" userId="ad4280c1-9a83-4b38-88bb-7f30288a5b5f" providerId="ADAL" clId="{45344425-DA04-474A-93F3-44B8654B8665}" dt="2022-06-29T12:41:38.254" v="89" actId="20577"/>
          <ac:spMkLst>
            <pc:docMk/>
            <pc:sldMk cId="2710923673" sldId="261"/>
            <ac:spMk id="3" creationId="{4A066758-1262-2DA9-D053-1F6761D953A4}"/>
          </ac:spMkLst>
        </pc:spChg>
        <pc:spChg chg="mod">
          <ac:chgData name="Schwarzová Kateřina" userId="ad4280c1-9a83-4b38-88bb-7f30288a5b5f" providerId="ADAL" clId="{45344425-DA04-474A-93F3-44B8654B8665}" dt="2022-06-29T12:49:18.402" v="247" actId="27636"/>
          <ac:spMkLst>
            <pc:docMk/>
            <pc:sldMk cId="2710923673" sldId="261"/>
            <ac:spMk id="12" creationId="{4A066758-1262-2DA9-D053-1F6761D953A4}"/>
          </ac:spMkLst>
        </pc:spChg>
        <pc:spChg chg="mod">
          <ac:chgData name="Schwarzová Kateřina" userId="ad4280c1-9a83-4b38-88bb-7f30288a5b5f" providerId="ADAL" clId="{45344425-DA04-474A-93F3-44B8654B8665}" dt="2022-06-29T12:49:16.467" v="245" actId="27636"/>
          <ac:spMkLst>
            <pc:docMk/>
            <pc:sldMk cId="2710923673" sldId="261"/>
            <ac:spMk id="13" creationId="{4A066758-1262-2DA9-D053-1F6761D953A4}"/>
          </ac:spMkLst>
        </pc:spChg>
      </pc:sldChg>
      <pc:sldChg chg="modSp mod">
        <pc:chgData name="Schwarzová Kateřina" userId="ad4280c1-9a83-4b38-88bb-7f30288a5b5f" providerId="ADAL" clId="{45344425-DA04-474A-93F3-44B8654B8665}" dt="2022-06-29T12:57:23.077" v="361" actId="27918"/>
        <pc:sldMkLst>
          <pc:docMk/>
          <pc:sldMk cId="1304952457" sldId="265"/>
        </pc:sldMkLst>
        <pc:spChg chg="mod">
          <ac:chgData name="Schwarzová Kateřina" userId="ad4280c1-9a83-4b38-88bb-7f30288a5b5f" providerId="ADAL" clId="{45344425-DA04-474A-93F3-44B8654B8665}" dt="2022-06-29T12:44:32.707" v="101" actId="20577"/>
          <ac:spMkLst>
            <pc:docMk/>
            <pc:sldMk cId="1304952457" sldId="265"/>
            <ac:spMk id="6" creationId="{9F2368BE-683A-54E1-DC22-4E1A1D8D5D4F}"/>
          </ac:spMkLst>
        </pc:spChg>
        <pc:graphicFrameChg chg="mod">
          <ac:chgData name="Schwarzová Kateřina" userId="ad4280c1-9a83-4b38-88bb-7f30288a5b5f" providerId="ADAL" clId="{45344425-DA04-474A-93F3-44B8654B8665}" dt="2022-06-29T12:43:34.775" v="97"/>
          <ac:graphicFrameMkLst>
            <pc:docMk/>
            <pc:sldMk cId="1304952457" sldId="265"/>
            <ac:graphicFrameMk id="11" creationId="{2F9B6F9F-6A53-1AD5-7BD5-060173DABE6B}"/>
          </ac:graphicFrameMkLst>
        </pc:graphicFrameChg>
      </pc:sldChg>
      <pc:sldChg chg="modSp mod">
        <pc:chgData name="Schwarzová Kateřina" userId="ad4280c1-9a83-4b38-88bb-7f30288a5b5f" providerId="ADAL" clId="{45344425-DA04-474A-93F3-44B8654B8665}" dt="2022-06-29T12:51:07.353" v="282" actId="20577"/>
        <pc:sldMkLst>
          <pc:docMk/>
          <pc:sldMk cId="1735069522" sldId="266"/>
        </pc:sldMkLst>
        <pc:spChg chg="mod">
          <ac:chgData name="Schwarzová Kateřina" userId="ad4280c1-9a83-4b38-88bb-7f30288a5b5f" providerId="ADAL" clId="{45344425-DA04-474A-93F3-44B8654B8665}" dt="2022-06-29T12:51:07.353" v="282" actId="20577"/>
          <ac:spMkLst>
            <pc:docMk/>
            <pc:sldMk cId="1735069522" sldId="266"/>
            <ac:spMk id="9" creationId="{D12E3782-90B5-A1EC-5199-E41C3A3846EF}"/>
          </ac:spMkLst>
        </pc:spChg>
      </pc:sldChg>
      <pc:sldChg chg="addSp delSp modSp mod">
        <pc:chgData name="Schwarzová Kateřina" userId="ad4280c1-9a83-4b38-88bb-7f30288a5b5f" providerId="ADAL" clId="{45344425-DA04-474A-93F3-44B8654B8665}" dt="2022-06-29T12:46:43.468" v="120" actId="1076"/>
        <pc:sldMkLst>
          <pc:docMk/>
          <pc:sldMk cId="3150288213" sldId="267"/>
        </pc:sldMkLst>
        <pc:spChg chg="mod">
          <ac:chgData name="Schwarzová Kateřina" userId="ad4280c1-9a83-4b38-88bb-7f30288a5b5f" providerId="ADAL" clId="{45344425-DA04-474A-93F3-44B8654B8665}" dt="2022-06-29T12:46:16.177" v="111" actId="20577"/>
          <ac:spMkLst>
            <pc:docMk/>
            <pc:sldMk cId="3150288213" sldId="267"/>
            <ac:spMk id="9" creationId="{E49BC66F-7E63-AC31-D29C-B46AACBCFC6D}"/>
          </ac:spMkLst>
        </pc:spChg>
        <pc:spChg chg="mod">
          <ac:chgData name="Schwarzová Kateřina" userId="ad4280c1-9a83-4b38-88bb-7f30288a5b5f" providerId="ADAL" clId="{45344425-DA04-474A-93F3-44B8654B8665}" dt="2022-06-29T12:46:23.338" v="113" actId="20577"/>
          <ac:spMkLst>
            <pc:docMk/>
            <pc:sldMk cId="3150288213" sldId="267"/>
            <ac:spMk id="11" creationId="{E49BC66F-7E63-AC31-D29C-B46AACBCFC6D}"/>
          </ac:spMkLst>
        </pc:spChg>
        <pc:spChg chg="mod">
          <ac:chgData name="Schwarzová Kateřina" userId="ad4280c1-9a83-4b38-88bb-7f30288a5b5f" providerId="ADAL" clId="{45344425-DA04-474A-93F3-44B8654B8665}" dt="2022-06-29T12:46:28.032" v="117" actId="20577"/>
          <ac:spMkLst>
            <pc:docMk/>
            <pc:sldMk cId="3150288213" sldId="267"/>
            <ac:spMk id="14" creationId="{E49BC66F-7E63-AC31-D29C-B46AACBCFC6D}"/>
          </ac:spMkLst>
        </pc:spChg>
        <pc:picChg chg="del">
          <ac:chgData name="Schwarzová Kateřina" userId="ad4280c1-9a83-4b38-88bb-7f30288a5b5f" providerId="ADAL" clId="{45344425-DA04-474A-93F3-44B8654B8665}" dt="2022-06-29T12:46:40.724" v="118" actId="478"/>
          <ac:picMkLst>
            <pc:docMk/>
            <pc:sldMk cId="3150288213" sldId="267"/>
            <ac:picMk id="7" creationId="{00000000-0000-0000-0000-000000000000}"/>
          </ac:picMkLst>
        </pc:picChg>
        <pc:picChg chg="add mod">
          <ac:chgData name="Schwarzová Kateřina" userId="ad4280c1-9a83-4b38-88bb-7f30288a5b5f" providerId="ADAL" clId="{45344425-DA04-474A-93F3-44B8654B8665}" dt="2022-06-29T12:46:43.468" v="120" actId="1076"/>
          <ac:picMkLst>
            <pc:docMk/>
            <pc:sldMk cId="3150288213" sldId="267"/>
            <ac:picMk id="17" creationId="{1D51CF0A-6970-F35C-C95A-53446A454CB1}"/>
          </ac:picMkLst>
        </pc:picChg>
      </pc:sldChg>
      <pc:sldChg chg="addSp modSp mod">
        <pc:chgData name="Schwarzová Kateřina" userId="ad4280c1-9a83-4b38-88bb-7f30288a5b5f" providerId="ADAL" clId="{45344425-DA04-474A-93F3-44B8654B8665}" dt="2022-06-29T13:37:33.638" v="739" actId="6549"/>
        <pc:sldMkLst>
          <pc:docMk/>
          <pc:sldMk cId="2734045524" sldId="268"/>
        </pc:sldMkLst>
        <pc:spChg chg="mod">
          <ac:chgData name="Schwarzová Kateřina" userId="ad4280c1-9a83-4b38-88bb-7f30288a5b5f" providerId="ADAL" clId="{45344425-DA04-474A-93F3-44B8654B8665}" dt="2022-06-29T13:37:33.638" v="739" actId="6549"/>
          <ac:spMkLst>
            <pc:docMk/>
            <pc:sldMk cId="2734045524" sldId="268"/>
            <ac:spMk id="3" creationId="{6FE601F2-E053-8100-6305-9453B37CA3AB}"/>
          </ac:spMkLst>
        </pc:spChg>
        <pc:spChg chg="mod">
          <ac:chgData name="Schwarzová Kateřina" userId="ad4280c1-9a83-4b38-88bb-7f30288a5b5f" providerId="ADAL" clId="{45344425-DA04-474A-93F3-44B8654B8665}" dt="2022-06-29T13:37:14.935" v="724" actId="20577"/>
          <ac:spMkLst>
            <pc:docMk/>
            <pc:sldMk cId="2734045524" sldId="268"/>
            <ac:spMk id="6" creationId="{6FE601F2-E053-8100-6305-9453B37CA3AB}"/>
          </ac:spMkLst>
        </pc:spChg>
        <pc:picChg chg="add mod">
          <ac:chgData name="Schwarzová Kateřina" userId="ad4280c1-9a83-4b38-88bb-7f30288a5b5f" providerId="ADAL" clId="{45344425-DA04-474A-93F3-44B8654B8665}" dt="2022-06-29T12:48:36.355" v="231" actId="1076"/>
          <ac:picMkLst>
            <pc:docMk/>
            <pc:sldMk cId="2734045524" sldId="268"/>
            <ac:picMk id="11" creationId="{EC13620B-8E44-0186-6C10-876218F8F7B7}"/>
          </ac:picMkLst>
        </pc:picChg>
      </pc:sldChg>
      <pc:sldChg chg="modSp mod">
        <pc:chgData name="Schwarzová Kateřina" userId="ad4280c1-9a83-4b38-88bb-7f30288a5b5f" providerId="ADAL" clId="{45344425-DA04-474A-93F3-44B8654B8665}" dt="2022-06-29T12:51:25.672" v="286" actId="20577"/>
        <pc:sldMkLst>
          <pc:docMk/>
          <pc:sldMk cId="1131699528" sldId="270"/>
        </pc:sldMkLst>
        <pc:spChg chg="mod">
          <ac:chgData name="Schwarzová Kateřina" userId="ad4280c1-9a83-4b38-88bb-7f30288a5b5f" providerId="ADAL" clId="{45344425-DA04-474A-93F3-44B8654B8665}" dt="2022-06-29T12:51:25.672" v="286" actId="20577"/>
          <ac:spMkLst>
            <pc:docMk/>
            <pc:sldMk cId="1131699528" sldId="270"/>
            <ac:spMk id="9" creationId="{4A066758-1262-2DA9-D053-1F6761D953A4}"/>
          </ac:spMkLst>
        </pc:spChg>
      </pc:sldChg>
      <pc:sldChg chg="modSp mod">
        <pc:chgData name="Schwarzová Kateřina" userId="ad4280c1-9a83-4b38-88bb-7f30288a5b5f" providerId="ADAL" clId="{45344425-DA04-474A-93F3-44B8654B8665}" dt="2022-06-29T13:24:13.797" v="719" actId="27636"/>
        <pc:sldMkLst>
          <pc:docMk/>
          <pc:sldMk cId="1878385332" sldId="274"/>
        </pc:sldMkLst>
        <pc:spChg chg="mod">
          <ac:chgData name="Schwarzová Kateřina" userId="ad4280c1-9a83-4b38-88bb-7f30288a5b5f" providerId="ADAL" clId="{45344425-DA04-474A-93F3-44B8654B8665}" dt="2022-06-29T12:50:42.192" v="274" actId="20577"/>
          <ac:spMkLst>
            <pc:docMk/>
            <pc:sldMk cId="1878385332" sldId="274"/>
            <ac:spMk id="9" creationId="{4A066758-1262-2DA9-D053-1F6761D953A4}"/>
          </ac:spMkLst>
        </pc:spChg>
        <pc:spChg chg="mod">
          <ac:chgData name="Schwarzová Kateřina" userId="ad4280c1-9a83-4b38-88bb-7f30288a5b5f" providerId="ADAL" clId="{45344425-DA04-474A-93F3-44B8654B8665}" dt="2022-06-29T13:24:13.797" v="719" actId="27636"/>
          <ac:spMkLst>
            <pc:docMk/>
            <pc:sldMk cId="1878385332" sldId="274"/>
            <ac:spMk id="11" creationId="{4A066758-1262-2DA9-D053-1F6761D953A4}"/>
          </ac:spMkLst>
        </pc:spChg>
        <pc:spChg chg="mod">
          <ac:chgData name="Schwarzová Kateřina" userId="ad4280c1-9a83-4b38-88bb-7f30288a5b5f" providerId="ADAL" clId="{45344425-DA04-474A-93F3-44B8654B8665}" dt="2022-06-29T13:24:11.767" v="717" actId="27636"/>
          <ac:spMkLst>
            <pc:docMk/>
            <pc:sldMk cId="1878385332" sldId="274"/>
            <ac:spMk id="12" creationId="{4A066758-1262-2DA9-D053-1F6761D953A4}"/>
          </ac:spMkLst>
        </pc:spChg>
      </pc:sldChg>
      <pc:sldChg chg="addSp delSp modSp mod">
        <pc:chgData name="Schwarzová Kateřina" userId="ad4280c1-9a83-4b38-88bb-7f30288a5b5f" providerId="ADAL" clId="{45344425-DA04-474A-93F3-44B8654B8665}" dt="2022-06-29T13:05:17.947" v="403" actId="20577"/>
        <pc:sldMkLst>
          <pc:docMk/>
          <pc:sldMk cId="2482207419" sldId="275"/>
        </pc:sldMkLst>
        <pc:spChg chg="mod">
          <ac:chgData name="Schwarzová Kateřina" userId="ad4280c1-9a83-4b38-88bb-7f30288a5b5f" providerId="ADAL" clId="{45344425-DA04-474A-93F3-44B8654B8665}" dt="2022-06-29T13:05:17.947" v="403" actId="20577"/>
          <ac:spMkLst>
            <pc:docMk/>
            <pc:sldMk cId="2482207419" sldId="275"/>
            <ac:spMk id="2" creationId="{B24A45F4-DB9F-56AB-90F2-D01512F12B07}"/>
          </ac:spMkLst>
        </pc:spChg>
        <pc:spChg chg="mod">
          <ac:chgData name="Schwarzová Kateřina" userId="ad4280c1-9a83-4b38-88bb-7f30288a5b5f" providerId="ADAL" clId="{45344425-DA04-474A-93F3-44B8654B8665}" dt="2022-06-29T12:38:13.274" v="39" actId="6549"/>
          <ac:spMkLst>
            <pc:docMk/>
            <pc:sldMk cId="2482207419" sldId="275"/>
            <ac:spMk id="3" creationId="{55DC29FD-E2D2-AF71-B1EF-6D1FA61F263B}"/>
          </ac:spMkLst>
        </pc:spChg>
        <pc:picChg chg="del">
          <ac:chgData name="Schwarzová Kateřina" userId="ad4280c1-9a83-4b38-88bb-7f30288a5b5f" providerId="ADAL" clId="{45344425-DA04-474A-93F3-44B8654B8665}" dt="2022-06-29T12:38:19.279" v="40" actId="478"/>
          <ac:picMkLst>
            <pc:docMk/>
            <pc:sldMk cId="2482207419" sldId="275"/>
            <ac:picMk id="5" creationId="{00000000-0000-0000-0000-000000000000}"/>
          </ac:picMkLst>
        </pc:picChg>
        <pc:picChg chg="add del mod">
          <ac:chgData name="Schwarzová Kateřina" userId="ad4280c1-9a83-4b38-88bb-7f30288a5b5f" providerId="ADAL" clId="{45344425-DA04-474A-93F3-44B8654B8665}" dt="2022-06-29T12:39:38.583" v="67" actId="478"/>
          <ac:picMkLst>
            <pc:docMk/>
            <pc:sldMk cId="2482207419" sldId="275"/>
            <ac:picMk id="6" creationId="{5595B7F0-24DE-8A0F-40FE-27DB4098D21B}"/>
          </ac:picMkLst>
        </pc:picChg>
        <pc:picChg chg="add mod">
          <ac:chgData name="Schwarzová Kateřina" userId="ad4280c1-9a83-4b38-88bb-7f30288a5b5f" providerId="ADAL" clId="{45344425-DA04-474A-93F3-44B8654B8665}" dt="2022-06-29T12:39:36.269" v="66"/>
          <ac:picMkLst>
            <pc:docMk/>
            <pc:sldMk cId="2482207419" sldId="275"/>
            <ac:picMk id="7" creationId="{397EE1BF-5C69-2E3F-7C4F-88E5918F398F}"/>
          </ac:picMkLst>
        </pc:picChg>
      </pc:sldChg>
      <pc:sldChg chg="modSp mod">
        <pc:chgData name="Schwarzová Kateřina" userId="ad4280c1-9a83-4b38-88bb-7f30288a5b5f" providerId="ADAL" clId="{45344425-DA04-474A-93F3-44B8654B8665}" dt="2022-06-29T12:50:55.522" v="280" actId="20577"/>
        <pc:sldMkLst>
          <pc:docMk/>
          <pc:sldMk cId="2613290773" sldId="276"/>
        </pc:sldMkLst>
        <pc:spChg chg="mod">
          <ac:chgData name="Schwarzová Kateřina" userId="ad4280c1-9a83-4b38-88bb-7f30288a5b5f" providerId="ADAL" clId="{45344425-DA04-474A-93F3-44B8654B8665}" dt="2022-06-29T12:50:55.522" v="280" actId="20577"/>
          <ac:spMkLst>
            <pc:docMk/>
            <pc:sldMk cId="2613290773" sldId="276"/>
            <ac:spMk id="7" creationId="{4A066758-1262-2DA9-D053-1F6761D953A4}"/>
          </ac:spMkLst>
        </pc:spChg>
        <pc:spChg chg="mod">
          <ac:chgData name="Schwarzová Kateřina" userId="ad4280c1-9a83-4b38-88bb-7f30288a5b5f" providerId="ADAL" clId="{45344425-DA04-474A-93F3-44B8654B8665}" dt="2022-06-29T12:40:26.208" v="79" actId="20577"/>
          <ac:spMkLst>
            <pc:docMk/>
            <pc:sldMk cId="2613290773" sldId="276"/>
            <ac:spMk id="8" creationId="{4A066758-1262-2DA9-D053-1F6761D953A4}"/>
          </ac:spMkLst>
        </pc:spChg>
      </pc:sldChg>
      <pc:sldChg chg="addSp modSp mod">
        <pc:chgData name="Schwarzová Kateřina" userId="ad4280c1-9a83-4b38-88bb-7f30288a5b5f" providerId="ADAL" clId="{45344425-DA04-474A-93F3-44B8654B8665}" dt="2022-06-29T12:59:11.584" v="366" actId="27918"/>
        <pc:sldMkLst>
          <pc:docMk/>
          <pc:sldMk cId="1892746272" sldId="278"/>
        </pc:sldMkLst>
        <pc:graphicFrameChg chg="mod">
          <ac:chgData name="Schwarzová Kateřina" userId="ad4280c1-9a83-4b38-88bb-7f30288a5b5f" providerId="ADAL" clId="{45344425-DA04-474A-93F3-44B8654B8665}" dt="2022-06-29T12:53:17.657" v="299"/>
          <ac:graphicFrameMkLst>
            <pc:docMk/>
            <pc:sldMk cId="1892746272" sldId="278"/>
            <ac:graphicFrameMk id="4" creationId="{7C4ACA66-7153-B1DF-56E8-9148C54241AD}"/>
          </ac:graphicFrameMkLst>
        </pc:graphicFrameChg>
        <pc:picChg chg="add mod">
          <ac:chgData name="Schwarzová Kateřina" userId="ad4280c1-9a83-4b38-88bb-7f30288a5b5f" providerId="ADAL" clId="{45344425-DA04-474A-93F3-44B8654B8665}" dt="2022-06-29T12:52:20.560" v="291" actId="1076"/>
          <ac:picMkLst>
            <pc:docMk/>
            <pc:sldMk cId="1892746272" sldId="278"/>
            <ac:picMk id="8" creationId="{F3707591-1AE3-4EBE-7134-167256521251}"/>
          </ac:picMkLst>
        </pc:picChg>
      </pc:sldChg>
      <pc:sldChg chg="addSp delSp modSp mod">
        <pc:chgData name="Schwarzová Kateřina" userId="ad4280c1-9a83-4b38-88bb-7f30288a5b5f" providerId="ADAL" clId="{45344425-DA04-474A-93F3-44B8654B8665}" dt="2022-06-29T12:54:07.888" v="324" actId="20577"/>
        <pc:sldMkLst>
          <pc:docMk/>
          <pc:sldMk cId="1068874859" sldId="279"/>
        </pc:sldMkLst>
        <pc:spChg chg="mod">
          <ac:chgData name="Schwarzová Kateřina" userId="ad4280c1-9a83-4b38-88bb-7f30288a5b5f" providerId="ADAL" clId="{45344425-DA04-474A-93F3-44B8654B8665}" dt="2022-06-29T12:49:57.836" v="259" actId="20577"/>
          <ac:spMkLst>
            <pc:docMk/>
            <pc:sldMk cId="1068874859" sldId="279"/>
            <ac:spMk id="7" creationId="{9F2368BE-683A-54E1-DC22-4E1A1D8D5D4F}"/>
          </ac:spMkLst>
        </pc:spChg>
        <pc:spChg chg="mod">
          <ac:chgData name="Schwarzová Kateřina" userId="ad4280c1-9a83-4b38-88bb-7f30288a5b5f" providerId="ADAL" clId="{45344425-DA04-474A-93F3-44B8654B8665}" dt="2022-06-29T12:54:07.888" v="324" actId="20577"/>
          <ac:spMkLst>
            <pc:docMk/>
            <pc:sldMk cId="1068874859" sldId="279"/>
            <ac:spMk id="9" creationId="{75CCD9F5-D47A-EBFB-DB27-D6E5DD7E461B}"/>
          </ac:spMkLst>
        </pc:spChg>
        <pc:spChg chg="add del mod">
          <ac:chgData name="Schwarzová Kateřina" userId="ad4280c1-9a83-4b38-88bb-7f30288a5b5f" providerId="ADAL" clId="{45344425-DA04-474A-93F3-44B8654B8665}" dt="2022-06-29T12:50:00.753" v="260" actId="478"/>
          <ac:spMkLst>
            <pc:docMk/>
            <pc:sldMk cId="1068874859" sldId="279"/>
            <ac:spMk id="14" creationId="{1EF87B61-AD88-9A6B-585F-7F43374DA306}"/>
          </ac:spMkLst>
        </pc:spChg>
      </pc:sldChg>
      <pc:sldChg chg="addSp modSp mod">
        <pc:chgData name="Schwarzová Kateřina" userId="ad4280c1-9a83-4b38-88bb-7f30288a5b5f" providerId="ADAL" clId="{45344425-DA04-474A-93F3-44B8654B8665}" dt="2022-06-29T12:55:22.791" v="348" actId="403"/>
        <pc:sldMkLst>
          <pc:docMk/>
          <pc:sldMk cId="262793608" sldId="280"/>
        </pc:sldMkLst>
        <pc:spChg chg="add mod">
          <ac:chgData name="Schwarzová Kateřina" userId="ad4280c1-9a83-4b38-88bb-7f30288a5b5f" providerId="ADAL" clId="{45344425-DA04-474A-93F3-44B8654B8665}" dt="2022-06-29T12:55:22.791" v="348" actId="403"/>
          <ac:spMkLst>
            <pc:docMk/>
            <pc:sldMk cId="262793608" sldId="280"/>
            <ac:spMk id="4" creationId="{BEFA2BEC-D5D7-574A-DD18-2D87C2F21EA6}"/>
          </ac:spMkLst>
        </pc:spChg>
      </pc:sldChg>
      <pc:sldChg chg="addSp delSp modSp mod">
        <pc:chgData name="Schwarzová Kateřina" userId="ad4280c1-9a83-4b38-88bb-7f30288a5b5f" providerId="ADAL" clId="{45344425-DA04-474A-93F3-44B8654B8665}" dt="2022-06-29T12:56:18.080" v="352" actId="478"/>
        <pc:sldMkLst>
          <pc:docMk/>
          <pc:sldMk cId="2720710459" sldId="281"/>
        </pc:sldMkLst>
        <pc:spChg chg="mod">
          <ac:chgData name="Schwarzová Kateřina" userId="ad4280c1-9a83-4b38-88bb-7f30288a5b5f" providerId="ADAL" clId="{45344425-DA04-474A-93F3-44B8654B8665}" dt="2022-06-29T12:55:40.597" v="349" actId="6549"/>
          <ac:spMkLst>
            <pc:docMk/>
            <pc:sldMk cId="2720710459" sldId="281"/>
            <ac:spMk id="6" creationId="{3E31659C-BAAD-74CD-D11A-BC861759C129}"/>
          </ac:spMkLst>
        </pc:spChg>
        <pc:picChg chg="add del mod">
          <ac:chgData name="Schwarzová Kateřina" userId="ad4280c1-9a83-4b38-88bb-7f30288a5b5f" providerId="ADAL" clId="{45344425-DA04-474A-93F3-44B8654B8665}" dt="2022-06-29T12:56:18.080" v="352" actId="478"/>
          <ac:picMkLst>
            <pc:docMk/>
            <pc:sldMk cId="2720710459" sldId="281"/>
            <ac:picMk id="9" creationId="{79780F3C-037D-D66A-2993-053E60BA6C05}"/>
          </ac:picMkLst>
        </pc:picChg>
      </pc:sldChg>
      <pc:sldChg chg="addSp modSp mod">
        <pc:chgData name="Schwarzová Kateřina" userId="ad4280c1-9a83-4b38-88bb-7f30288a5b5f" providerId="ADAL" clId="{45344425-DA04-474A-93F3-44B8654B8665}" dt="2022-06-29T13:06:13.432" v="426" actId="1076"/>
        <pc:sldMkLst>
          <pc:docMk/>
          <pc:sldMk cId="2850711209" sldId="285"/>
        </pc:sldMkLst>
        <pc:spChg chg="add mod">
          <ac:chgData name="Schwarzová Kateřina" userId="ad4280c1-9a83-4b38-88bb-7f30288a5b5f" providerId="ADAL" clId="{45344425-DA04-474A-93F3-44B8654B8665}" dt="2022-06-29T13:06:13.432" v="426" actId="1076"/>
          <ac:spMkLst>
            <pc:docMk/>
            <pc:sldMk cId="2850711209" sldId="285"/>
            <ac:spMk id="2" creationId="{2BAD056F-506C-547F-F8A5-E22730D240EE}"/>
          </ac:spMkLst>
        </pc:spChg>
        <pc:spChg chg="mod">
          <ac:chgData name="Schwarzová Kateřina" userId="ad4280c1-9a83-4b38-88bb-7f30288a5b5f" providerId="ADAL" clId="{45344425-DA04-474A-93F3-44B8654B8665}" dt="2022-06-29T13:06:09.512" v="425" actId="1076"/>
          <ac:spMkLst>
            <pc:docMk/>
            <pc:sldMk cId="2850711209" sldId="285"/>
            <ac:spMk id="14" creationId="{9F2368BE-683A-54E1-DC22-4E1A1D8D5D4F}"/>
          </ac:spMkLst>
        </pc:spChg>
        <pc:graphicFrameChg chg="mod">
          <ac:chgData name="Schwarzová Kateřina" userId="ad4280c1-9a83-4b38-88bb-7f30288a5b5f" providerId="ADAL" clId="{45344425-DA04-474A-93F3-44B8654B8665}" dt="2022-06-29T13:03:19.659" v="390" actId="403"/>
          <ac:graphicFrameMkLst>
            <pc:docMk/>
            <pc:sldMk cId="2850711209" sldId="285"/>
            <ac:graphicFrameMk id="5" creationId="{00000000-0000-0000-0000-000000000000}"/>
          </ac:graphicFrameMkLst>
        </pc:graphicFrameChg>
        <pc:picChg chg="mod">
          <ac:chgData name="Schwarzová Kateřina" userId="ad4280c1-9a83-4b38-88bb-7f30288a5b5f" providerId="ADAL" clId="{45344425-DA04-474A-93F3-44B8654B8665}" dt="2022-06-29T12:56:51.529" v="356" actId="1076"/>
          <ac:picMkLst>
            <pc:docMk/>
            <pc:sldMk cId="2850711209" sldId="285"/>
            <ac:picMk id="8" creationId="{00000000-0000-0000-0000-000000000000}"/>
          </ac:picMkLst>
        </pc:picChg>
      </pc:sldChg>
      <pc:sldChg chg="addSp delSp modSp mod">
        <pc:chgData name="Schwarzová Kateřina" userId="ad4280c1-9a83-4b38-88bb-7f30288a5b5f" providerId="ADAL" clId="{45344425-DA04-474A-93F3-44B8654B8665}" dt="2022-06-29T13:31:10.788" v="721" actId="20577"/>
        <pc:sldMkLst>
          <pc:docMk/>
          <pc:sldMk cId="423439173" sldId="287"/>
        </pc:sldMkLst>
        <pc:spChg chg="mod">
          <ac:chgData name="Schwarzová Kateřina" userId="ad4280c1-9a83-4b38-88bb-7f30288a5b5f" providerId="ADAL" clId="{45344425-DA04-474A-93F3-44B8654B8665}" dt="2022-06-29T13:31:10.788" v="721" actId="20577"/>
          <ac:spMkLst>
            <pc:docMk/>
            <pc:sldMk cId="423439173" sldId="287"/>
            <ac:spMk id="3" creationId="{CC1D09D6-E911-27E1-1632-4BFF00331746}"/>
          </ac:spMkLst>
        </pc:spChg>
        <pc:spChg chg="mod">
          <ac:chgData name="Schwarzová Kateřina" userId="ad4280c1-9a83-4b38-88bb-7f30288a5b5f" providerId="ADAL" clId="{45344425-DA04-474A-93F3-44B8654B8665}" dt="2022-06-29T13:06:34.191" v="427" actId="14100"/>
          <ac:spMkLst>
            <pc:docMk/>
            <pc:sldMk cId="423439173" sldId="287"/>
            <ac:spMk id="5" creationId="{985CD11C-1F02-F82D-5B31-F7532212079E}"/>
          </ac:spMkLst>
        </pc:spChg>
        <pc:spChg chg="mod">
          <ac:chgData name="Schwarzová Kateřina" userId="ad4280c1-9a83-4b38-88bb-7f30288a5b5f" providerId="ADAL" clId="{45344425-DA04-474A-93F3-44B8654B8665}" dt="2022-06-29T13:07:27.095" v="494" actId="20577"/>
          <ac:spMkLst>
            <pc:docMk/>
            <pc:sldMk cId="423439173" sldId="287"/>
            <ac:spMk id="7" creationId="{CC1D09D6-E911-27E1-1632-4BFF00331746}"/>
          </ac:spMkLst>
        </pc:spChg>
        <pc:spChg chg="mod">
          <ac:chgData name="Schwarzová Kateřina" userId="ad4280c1-9a83-4b38-88bb-7f30288a5b5f" providerId="ADAL" clId="{45344425-DA04-474A-93F3-44B8654B8665}" dt="2022-06-29T13:07:29.918" v="495" actId="20577"/>
          <ac:spMkLst>
            <pc:docMk/>
            <pc:sldMk cId="423439173" sldId="287"/>
            <ac:spMk id="8" creationId="{CC1D09D6-E911-27E1-1632-4BFF00331746}"/>
          </ac:spMkLst>
        </pc:spChg>
        <pc:spChg chg="mod">
          <ac:chgData name="Schwarzová Kateřina" userId="ad4280c1-9a83-4b38-88bb-7f30288a5b5f" providerId="ADAL" clId="{45344425-DA04-474A-93F3-44B8654B8665}" dt="2022-06-29T13:07:35.758" v="496" actId="1076"/>
          <ac:spMkLst>
            <pc:docMk/>
            <pc:sldMk cId="423439173" sldId="287"/>
            <ac:spMk id="12" creationId="{CC1D09D6-E911-27E1-1632-4BFF00331746}"/>
          </ac:spMkLst>
        </pc:spChg>
        <pc:picChg chg="add mod">
          <ac:chgData name="Schwarzová Kateřina" userId="ad4280c1-9a83-4b38-88bb-7f30288a5b5f" providerId="ADAL" clId="{45344425-DA04-474A-93F3-44B8654B8665}" dt="2022-06-29T12:56:26.357" v="354" actId="1076"/>
          <ac:picMkLst>
            <pc:docMk/>
            <pc:sldMk cId="423439173" sldId="287"/>
            <ac:picMk id="10" creationId="{1934477C-FB87-CEB4-9BD4-8508EDA0A78D}"/>
          </ac:picMkLst>
        </pc:picChg>
        <pc:picChg chg="del">
          <ac:chgData name="Schwarzová Kateřina" userId="ad4280c1-9a83-4b38-88bb-7f30288a5b5f" providerId="ADAL" clId="{45344425-DA04-474A-93F3-44B8654B8665}" dt="2022-06-29T12:56:30.625" v="355" actId="478"/>
          <ac:picMkLst>
            <pc:docMk/>
            <pc:sldMk cId="423439173" sldId="287"/>
            <ac:picMk id="13" creationId="{00000000-0000-0000-0000-000000000000}"/>
          </ac:picMkLst>
        </pc:picChg>
      </pc:sldChg>
      <pc:sldChg chg="modSp mod">
        <pc:chgData name="Schwarzová Kateřina" userId="ad4280c1-9a83-4b38-88bb-7f30288a5b5f" providerId="ADAL" clId="{45344425-DA04-474A-93F3-44B8654B8665}" dt="2022-06-29T13:08:09.677" v="532" actId="6549"/>
        <pc:sldMkLst>
          <pc:docMk/>
          <pc:sldMk cId="3075113903" sldId="288"/>
        </pc:sldMkLst>
        <pc:spChg chg="mod">
          <ac:chgData name="Schwarzová Kateřina" userId="ad4280c1-9a83-4b38-88bb-7f30288a5b5f" providerId="ADAL" clId="{45344425-DA04-474A-93F3-44B8654B8665}" dt="2022-06-29T13:08:09.677" v="532" actId="6549"/>
          <ac:spMkLst>
            <pc:docMk/>
            <pc:sldMk cId="3075113903" sldId="288"/>
            <ac:spMk id="6" creationId="{9B6D10EB-C77E-EA66-7353-AB2E78EC3AED}"/>
          </ac:spMkLst>
        </pc:spChg>
      </pc:sldChg>
      <pc:sldChg chg="modSp mod">
        <pc:chgData name="Schwarzová Kateřina" userId="ad4280c1-9a83-4b38-88bb-7f30288a5b5f" providerId="ADAL" clId="{45344425-DA04-474A-93F3-44B8654B8665}" dt="2022-06-29T13:09:44.437" v="578" actId="1076"/>
        <pc:sldMkLst>
          <pc:docMk/>
          <pc:sldMk cId="2685584474" sldId="289"/>
        </pc:sldMkLst>
        <pc:spChg chg="mod">
          <ac:chgData name="Schwarzová Kateřina" userId="ad4280c1-9a83-4b38-88bb-7f30288a5b5f" providerId="ADAL" clId="{45344425-DA04-474A-93F3-44B8654B8665}" dt="2022-06-29T13:08:24.647" v="535" actId="20577"/>
          <ac:spMkLst>
            <pc:docMk/>
            <pc:sldMk cId="2685584474" sldId="289"/>
            <ac:spMk id="9" creationId="{985CD11C-1F02-F82D-5B31-F7532212079E}"/>
          </ac:spMkLst>
        </pc:spChg>
        <pc:graphicFrameChg chg="mod">
          <ac:chgData name="Schwarzová Kateřina" userId="ad4280c1-9a83-4b38-88bb-7f30288a5b5f" providerId="ADAL" clId="{45344425-DA04-474A-93F3-44B8654B8665}" dt="2022-06-29T13:09:40.324" v="577" actId="14100"/>
          <ac:graphicFrameMkLst>
            <pc:docMk/>
            <pc:sldMk cId="2685584474" sldId="289"/>
            <ac:graphicFrameMk id="5" creationId="{11E6F56D-EFA3-2CEF-347D-8A36495B051E}"/>
          </ac:graphicFrameMkLst>
        </pc:graphicFrameChg>
        <pc:picChg chg="mod">
          <ac:chgData name="Schwarzová Kateřina" userId="ad4280c1-9a83-4b38-88bb-7f30288a5b5f" providerId="ADAL" clId="{45344425-DA04-474A-93F3-44B8654B8665}" dt="2022-06-29T13:09:44.437" v="578" actId="1076"/>
          <ac:picMkLst>
            <pc:docMk/>
            <pc:sldMk cId="2685584474" sldId="289"/>
            <ac:picMk id="15" creationId="{00000000-0000-0000-0000-000000000000}"/>
          </ac:picMkLst>
        </pc:picChg>
      </pc:sldChg>
      <pc:sldChg chg="modSp mod">
        <pc:chgData name="Schwarzová Kateřina" userId="ad4280c1-9a83-4b38-88bb-7f30288a5b5f" providerId="ADAL" clId="{45344425-DA04-474A-93F3-44B8654B8665}" dt="2022-06-29T13:11:19.114" v="630" actId="20577"/>
        <pc:sldMkLst>
          <pc:docMk/>
          <pc:sldMk cId="875421945" sldId="290"/>
        </pc:sldMkLst>
        <pc:spChg chg="mod">
          <ac:chgData name="Schwarzová Kateřina" userId="ad4280c1-9a83-4b38-88bb-7f30288a5b5f" providerId="ADAL" clId="{45344425-DA04-474A-93F3-44B8654B8665}" dt="2022-06-29T13:11:19.114" v="630" actId="20577"/>
          <ac:spMkLst>
            <pc:docMk/>
            <pc:sldMk cId="875421945" sldId="290"/>
            <ac:spMk id="3" creationId="{0D03B057-0089-DD64-F6C4-08972E95C508}"/>
          </ac:spMkLst>
        </pc:spChg>
      </pc:sldChg>
      <pc:sldChg chg="modSp mod">
        <pc:chgData name="Schwarzová Kateřina" userId="ad4280c1-9a83-4b38-88bb-7f30288a5b5f" providerId="ADAL" clId="{45344425-DA04-474A-93F3-44B8654B8665}" dt="2022-06-29T13:12:06.621" v="654" actId="20577"/>
        <pc:sldMkLst>
          <pc:docMk/>
          <pc:sldMk cId="97092938" sldId="291"/>
        </pc:sldMkLst>
        <pc:spChg chg="mod">
          <ac:chgData name="Schwarzová Kateřina" userId="ad4280c1-9a83-4b38-88bb-7f30288a5b5f" providerId="ADAL" clId="{45344425-DA04-474A-93F3-44B8654B8665}" dt="2022-06-29T13:12:06.621" v="654" actId="20577"/>
          <ac:spMkLst>
            <pc:docMk/>
            <pc:sldMk cId="97092938" sldId="291"/>
            <ac:spMk id="3" creationId="{E74B4366-CA83-2957-928D-86CF53908917}"/>
          </ac:spMkLst>
        </pc:spChg>
      </pc:sldChg>
      <pc:sldChg chg="addSp modSp mod">
        <pc:chgData name="Schwarzová Kateřina" userId="ad4280c1-9a83-4b38-88bb-7f30288a5b5f" providerId="ADAL" clId="{45344425-DA04-474A-93F3-44B8654B8665}" dt="2022-06-29T13:13:23.620" v="706" actId="6549"/>
        <pc:sldMkLst>
          <pc:docMk/>
          <pc:sldMk cId="1744301902" sldId="292"/>
        </pc:sldMkLst>
        <pc:spChg chg="mod">
          <ac:chgData name="Schwarzová Kateřina" userId="ad4280c1-9a83-4b38-88bb-7f30288a5b5f" providerId="ADAL" clId="{45344425-DA04-474A-93F3-44B8654B8665}" dt="2022-06-29T13:13:23.620" v="706" actId="6549"/>
          <ac:spMkLst>
            <pc:docMk/>
            <pc:sldMk cId="1744301902" sldId="292"/>
            <ac:spMk id="3" creationId="{92A74993-1F79-34DE-F1AF-BC4C2C64B7D6}"/>
          </ac:spMkLst>
        </pc:spChg>
        <pc:picChg chg="add mod">
          <ac:chgData name="Schwarzová Kateřina" userId="ad4280c1-9a83-4b38-88bb-7f30288a5b5f" providerId="ADAL" clId="{45344425-DA04-474A-93F3-44B8654B8665}" dt="2022-06-29T13:12:25.809" v="657" actId="1076"/>
          <ac:picMkLst>
            <pc:docMk/>
            <pc:sldMk cId="1744301902" sldId="292"/>
            <ac:picMk id="10" creationId="{3796D3CB-928F-E42B-B094-E608970C6FC9}"/>
          </ac:picMkLst>
        </pc:picChg>
      </pc:sldChg>
      <pc:sldChg chg="modSp mod">
        <pc:chgData name="Schwarzová Kateřina" userId="ad4280c1-9a83-4b38-88bb-7f30288a5b5f" providerId="ADAL" clId="{45344425-DA04-474A-93F3-44B8654B8665}" dt="2022-06-29T13:14:05.981" v="707" actId="20577"/>
        <pc:sldMkLst>
          <pc:docMk/>
          <pc:sldMk cId="1062114705" sldId="293"/>
        </pc:sldMkLst>
        <pc:spChg chg="mod">
          <ac:chgData name="Schwarzová Kateřina" userId="ad4280c1-9a83-4b38-88bb-7f30288a5b5f" providerId="ADAL" clId="{45344425-DA04-474A-93F3-44B8654B8665}" dt="2022-06-29T13:14:05.981" v="707" actId="20577"/>
          <ac:spMkLst>
            <pc:docMk/>
            <pc:sldMk cId="1062114705" sldId="293"/>
            <ac:spMk id="3" creationId="{F2BC46AF-E2A8-BC57-EE04-A53418FDD417}"/>
          </ac:spMkLst>
        </pc:spChg>
      </pc:sldChg>
      <pc:sldChg chg="modSp mod">
        <pc:chgData name="Schwarzová Kateřina" userId="ad4280c1-9a83-4b38-88bb-7f30288a5b5f" providerId="ADAL" clId="{45344425-DA04-474A-93F3-44B8654B8665}" dt="2022-06-29T12:39:22.362" v="65" actId="6549"/>
        <pc:sldMkLst>
          <pc:docMk/>
          <pc:sldMk cId="983136481" sldId="295"/>
        </pc:sldMkLst>
        <pc:spChg chg="mod">
          <ac:chgData name="Schwarzová Kateřina" userId="ad4280c1-9a83-4b38-88bb-7f30288a5b5f" providerId="ADAL" clId="{45344425-DA04-474A-93F3-44B8654B8665}" dt="2022-06-29T12:39:22.362" v="65" actId="6549"/>
          <ac:spMkLst>
            <pc:docMk/>
            <pc:sldMk cId="983136481" sldId="295"/>
            <ac:spMk id="2" creationId="{00000000-0000-0000-0000-000000000000}"/>
          </ac:spMkLst>
        </pc:spChg>
      </pc:sldChg>
      <pc:sldChg chg="modSp mod">
        <pc:chgData name="Schwarzová Kateřina" userId="ad4280c1-9a83-4b38-88bb-7f30288a5b5f" providerId="ADAL" clId="{45344425-DA04-474A-93F3-44B8654B8665}" dt="2022-06-29T12:48:23.732" v="229" actId="6549"/>
        <pc:sldMkLst>
          <pc:docMk/>
          <pc:sldMk cId="3835738013" sldId="296"/>
        </pc:sldMkLst>
        <pc:spChg chg="mod">
          <ac:chgData name="Schwarzová Kateřina" userId="ad4280c1-9a83-4b38-88bb-7f30288a5b5f" providerId="ADAL" clId="{45344425-DA04-474A-93F3-44B8654B8665}" dt="2022-06-29T12:48:23.732" v="229" actId="6549"/>
          <ac:spMkLst>
            <pc:docMk/>
            <pc:sldMk cId="3835738013" sldId="296"/>
            <ac:spMk id="8" creationId="{00000000-0000-0000-0000-000000000000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List_aplikace_Microsoft_Excel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List_aplikace_Microsoft_Excel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List_aplikace_Microsoft_Excel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Se&#353;it2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7"/>
      <c:rotY val="2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603065921107687E-2"/>
          <c:y val="3.5009231643232497E-2"/>
          <c:w val="0.87701700330936894"/>
          <c:h val="0.88383274294021752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Reorganizace</c:v>
                </c:pt>
              </c:strCache>
            </c:strRef>
          </c:tx>
          <c:spPr>
            <a:solidFill>
              <a:srgbClr val="E55934"/>
            </a:solidFill>
            <a:ln w="63500"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rgbClr val="C00000"/>
                    </a:solidFill>
                    <a:latin typeface="Karla bold" panose="020B0004030503030003" pitchFamily="34" charset="-18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List1!$A$3:$A$17</c:f>
              <c:strCache>
                <c:ptCount val="14"/>
                <c:pt idx="0">
                  <c:v>1.pol.2009</c:v>
                </c:pt>
                <c:pt idx="1">
                  <c:v>1.pol.2010</c:v>
                </c:pt>
                <c:pt idx="2">
                  <c:v>1.pol.2011</c:v>
                </c:pt>
                <c:pt idx="3">
                  <c:v>1.pol.2012</c:v>
                </c:pt>
                <c:pt idx="4">
                  <c:v>1.pol.2013</c:v>
                </c:pt>
                <c:pt idx="5">
                  <c:v>1.pol.2014</c:v>
                </c:pt>
                <c:pt idx="6">
                  <c:v>1.pol.2015</c:v>
                </c:pt>
                <c:pt idx="7">
                  <c:v>1.pol.2016</c:v>
                </c:pt>
                <c:pt idx="8">
                  <c:v>1.pol.2017</c:v>
                </c:pt>
                <c:pt idx="9">
                  <c:v>1.pol.2018</c:v>
                </c:pt>
                <c:pt idx="10">
                  <c:v>1.pol.2019</c:v>
                </c:pt>
                <c:pt idx="11">
                  <c:v>1.pol.2020</c:v>
                </c:pt>
                <c:pt idx="12">
                  <c:v>1.pol.2021</c:v>
                </c:pt>
                <c:pt idx="13">
                  <c:v>1.pol.2022</c:v>
                </c:pt>
              </c:strCache>
            </c:strRef>
          </c:cat>
          <c:val>
            <c:numRef>
              <c:f>List1!$B$3:$B$17</c:f>
              <c:numCache>
                <c:formatCode>General</c:formatCode>
                <c:ptCount val="15"/>
                <c:pt idx="0">
                  <c:v>4</c:v>
                </c:pt>
                <c:pt idx="1">
                  <c:v>11</c:v>
                </c:pt>
                <c:pt idx="2">
                  <c:v>11</c:v>
                </c:pt>
                <c:pt idx="3">
                  <c:v>8</c:v>
                </c:pt>
                <c:pt idx="4">
                  <c:v>8</c:v>
                </c:pt>
                <c:pt idx="5">
                  <c:v>21</c:v>
                </c:pt>
                <c:pt idx="6">
                  <c:v>10</c:v>
                </c:pt>
                <c:pt idx="7">
                  <c:v>12</c:v>
                </c:pt>
                <c:pt idx="8">
                  <c:v>11</c:v>
                </c:pt>
                <c:pt idx="9">
                  <c:v>12</c:v>
                </c:pt>
                <c:pt idx="10">
                  <c:v>11</c:v>
                </c:pt>
                <c:pt idx="11">
                  <c:v>5</c:v>
                </c:pt>
                <c:pt idx="12">
                  <c:v>9</c:v>
                </c:pt>
                <c:pt idx="13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54-441E-8BBC-D2625EA96D8C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Konkurzy živnostníků</c:v>
                </c:pt>
              </c:strCache>
            </c:strRef>
          </c:tx>
          <c:spPr>
            <a:solidFill>
              <a:srgbClr val="FDE74C">
                <a:alpha val="90000"/>
              </a:srgbClr>
            </a:solidFill>
            <a:ln w="63500">
              <a:noFill/>
            </a:ln>
            <a:effectLst/>
            <a:sp3d/>
          </c:spPr>
          <c:invertIfNegative val="0"/>
          <c:dLbls>
            <c:dLbl>
              <c:idx val="6"/>
              <c:layout>
                <c:manualLayout>
                  <c:x val="-8.856580457753038E-17"/>
                  <c:y val="0.1137189727434717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accent4">
                        <a:lumMod val="50000"/>
                      </a:schemeClr>
                    </a:solidFill>
                    <a:latin typeface="Karla bold" panose="020B0004030503030003" pitchFamily="34" charset="-18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List1!$A$3:$A$17</c:f>
              <c:strCache>
                <c:ptCount val="14"/>
                <c:pt idx="0">
                  <c:v>1.pol.2009</c:v>
                </c:pt>
                <c:pt idx="1">
                  <c:v>1.pol.2010</c:v>
                </c:pt>
                <c:pt idx="2">
                  <c:v>1.pol.2011</c:v>
                </c:pt>
                <c:pt idx="3">
                  <c:v>1.pol.2012</c:v>
                </c:pt>
                <c:pt idx="4">
                  <c:v>1.pol.2013</c:v>
                </c:pt>
                <c:pt idx="5">
                  <c:v>1.pol.2014</c:v>
                </c:pt>
                <c:pt idx="6">
                  <c:v>1.pol.2015</c:v>
                </c:pt>
                <c:pt idx="7">
                  <c:v>1.pol.2016</c:v>
                </c:pt>
                <c:pt idx="8">
                  <c:v>1.pol.2017</c:v>
                </c:pt>
                <c:pt idx="9">
                  <c:v>1.pol.2018</c:v>
                </c:pt>
                <c:pt idx="10">
                  <c:v>1.pol.2019</c:v>
                </c:pt>
                <c:pt idx="11">
                  <c:v>1.pol.2020</c:v>
                </c:pt>
                <c:pt idx="12">
                  <c:v>1.pol.2021</c:v>
                </c:pt>
                <c:pt idx="13">
                  <c:v>1.pol.2022</c:v>
                </c:pt>
              </c:strCache>
            </c:strRef>
          </c:cat>
          <c:val>
            <c:numRef>
              <c:f>List1!$C$3:$C$17</c:f>
              <c:numCache>
                <c:formatCode>General</c:formatCode>
                <c:ptCount val="15"/>
                <c:pt idx="0">
                  <c:v>54</c:v>
                </c:pt>
                <c:pt idx="1">
                  <c:v>86</c:v>
                </c:pt>
                <c:pt idx="2">
                  <c:v>199</c:v>
                </c:pt>
                <c:pt idx="3">
                  <c:v>249</c:v>
                </c:pt>
                <c:pt idx="4">
                  <c:v>377</c:v>
                </c:pt>
                <c:pt idx="5">
                  <c:v>566</c:v>
                </c:pt>
                <c:pt idx="6">
                  <c:v>636</c:v>
                </c:pt>
                <c:pt idx="7">
                  <c:v>621</c:v>
                </c:pt>
                <c:pt idx="8">
                  <c:v>603</c:v>
                </c:pt>
                <c:pt idx="9">
                  <c:v>184</c:v>
                </c:pt>
                <c:pt idx="10">
                  <c:v>141</c:v>
                </c:pt>
                <c:pt idx="11">
                  <c:v>118</c:v>
                </c:pt>
                <c:pt idx="12">
                  <c:v>112</c:v>
                </c:pt>
                <c:pt idx="13">
                  <c:v>86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154-441E-8BBC-D2625EA96D8C}"/>
            </c:ext>
          </c:extLst>
        </c:ser>
        <c:ser>
          <c:idx val="2"/>
          <c:order val="2"/>
          <c:tx>
            <c:strRef>
              <c:f>List1!$D$1</c:f>
              <c:strCache>
                <c:ptCount val="1"/>
                <c:pt idx="0">
                  <c:v>Konkurzy firem</c:v>
                </c:pt>
              </c:strCache>
            </c:strRef>
          </c:tx>
          <c:spPr>
            <a:solidFill>
              <a:srgbClr val="9BC53D"/>
            </a:solidFill>
            <a:ln w="63500">
              <a:noFill/>
              <a:bevel/>
            </a:ln>
            <a:effectLst/>
            <a:sp3d/>
          </c:spPr>
          <c:invertIfNegative val="0"/>
          <c:dLbls>
            <c:dLbl>
              <c:idx val="6"/>
              <c:layout>
                <c:manualLayout>
                  <c:x val="-2.4154589371980675E-3"/>
                  <c:y val="-3.438015455035193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accent6">
                        <a:lumMod val="50000"/>
                      </a:schemeClr>
                    </a:solidFill>
                    <a:latin typeface="Karla bold" panose="020B0004030503030003" pitchFamily="34" charset="-18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List1!$A$3:$A$17</c:f>
              <c:strCache>
                <c:ptCount val="14"/>
                <c:pt idx="0">
                  <c:v>1.pol.2009</c:v>
                </c:pt>
                <c:pt idx="1">
                  <c:v>1.pol.2010</c:v>
                </c:pt>
                <c:pt idx="2">
                  <c:v>1.pol.2011</c:v>
                </c:pt>
                <c:pt idx="3">
                  <c:v>1.pol.2012</c:v>
                </c:pt>
                <c:pt idx="4">
                  <c:v>1.pol.2013</c:v>
                </c:pt>
                <c:pt idx="5">
                  <c:v>1.pol.2014</c:v>
                </c:pt>
                <c:pt idx="6">
                  <c:v>1.pol.2015</c:v>
                </c:pt>
                <c:pt idx="7">
                  <c:v>1.pol.2016</c:v>
                </c:pt>
                <c:pt idx="8">
                  <c:v>1.pol.2017</c:v>
                </c:pt>
                <c:pt idx="9">
                  <c:v>1.pol.2018</c:v>
                </c:pt>
                <c:pt idx="10">
                  <c:v>1.pol.2019</c:v>
                </c:pt>
                <c:pt idx="11">
                  <c:v>1.pol.2020</c:v>
                </c:pt>
                <c:pt idx="12">
                  <c:v>1.pol.2021</c:v>
                </c:pt>
                <c:pt idx="13">
                  <c:v>1.pol.2022</c:v>
                </c:pt>
              </c:strCache>
            </c:strRef>
          </c:cat>
          <c:val>
            <c:numRef>
              <c:f>List1!$D$3:$D$17</c:f>
              <c:numCache>
                <c:formatCode>General</c:formatCode>
                <c:ptCount val="15"/>
                <c:pt idx="0">
                  <c:v>596</c:v>
                </c:pt>
                <c:pt idx="1">
                  <c:v>690</c:v>
                </c:pt>
                <c:pt idx="2">
                  <c:v>706</c:v>
                </c:pt>
                <c:pt idx="3">
                  <c:v>660</c:v>
                </c:pt>
                <c:pt idx="4">
                  <c:v>729</c:v>
                </c:pt>
                <c:pt idx="5">
                  <c:v>682</c:v>
                </c:pt>
                <c:pt idx="6">
                  <c:v>562</c:v>
                </c:pt>
                <c:pt idx="7">
                  <c:v>473</c:v>
                </c:pt>
                <c:pt idx="8">
                  <c:v>418</c:v>
                </c:pt>
                <c:pt idx="9">
                  <c:v>350</c:v>
                </c:pt>
                <c:pt idx="10">
                  <c:v>338</c:v>
                </c:pt>
                <c:pt idx="11">
                  <c:v>328</c:v>
                </c:pt>
                <c:pt idx="12">
                  <c:v>381</c:v>
                </c:pt>
                <c:pt idx="13">
                  <c:v>341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154-441E-8BBC-D2625EA96D8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0"/>
        <c:gapDepth val="295"/>
        <c:shape val="box"/>
        <c:axId val="601687800"/>
        <c:axId val="601691736"/>
        <c:axId val="581090440"/>
      </c:bar3DChart>
      <c:catAx>
        <c:axId val="601687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Karla bold" panose="020B0004030503030003" pitchFamily="34" charset="-18"/>
                <a:ea typeface="+mn-ea"/>
                <a:cs typeface="+mn-cs"/>
              </a:defRPr>
            </a:pPr>
            <a:endParaRPr lang="cs-CZ"/>
          </a:p>
        </c:txPr>
        <c:crossAx val="601691736"/>
        <c:crosses val="autoZero"/>
        <c:auto val="1"/>
        <c:lblAlgn val="ctr"/>
        <c:lblOffset val="100"/>
        <c:noMultiLvlLbl val="0"/>
      </c:catAx>
      <c:valAx>
        <c:axId val="6016917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Karla bold" panose="020B0004030503030003" pitchFamily="34" charset="-18"/>
                <a:ea typeface="+mn-ea"/>
                <a:cs typeface="+mn-cs"/>
              </a:defRPr>
            </a:pPr>
            <a:endParaRPr lang="cs-CZ"/>
          </a:p>
        </c:txPr>
        <c:crossAx val="601687800"/>
        <c:crosses val="autoZero"/>
        <c:crossBetween val="between"/>
      </c:valAx>
      <c:serAx>
        <c:axId val="581090440"/>
        <c:scaling>
          <c:orientation val="minMax"/>
        </c:scaling>
        <c:delete val="1"/>
        <c:axPos val="b"/>
        <c:majorTickMark val="out"/>
        <c:minorTickMark val="none"/>
        <c:tickLblPos val="nextTo"/>
        <c:crossAx val="601691736"/>
        <c:crosses val="autoZero"/>
      </c:ser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75573547871733426"/>
          <c:y val="9.0128272752280261E-2"/>
          <c:w val="0.22219331279242269"/>
          <c:h val="0.258434018319562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Karla bold" panose="020B0004030503030003" pitchFamily="34" charset="-18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  <c:extLst/>
  </c:chart>
  <c:spPr>
    <a:noFill/>
    <a:ln cmpd="sng">
      <a:noFill/>
    </a:ln>
    <a:effectLst/>
  </c:spPr>
  <c:txPr>
    <a:bodyPr/>
    <a:lstStyle/>
    <a:p>
      <a:pPr>
        <a:defRPr b="1">
          <a:latin typeface="Karla bold" panose="020B0004030503030003" pitchFamily="34" charset="-18"/>
        </a:defRPr>
      </a:pPr>
      <a:endParaRPr lang="cs-CZ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7"/>
      <c:rotY val="2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603065921107687E-2"/>
          <c:y val="3.5009231643232497E-2"/>
          <c:w val="0.87701700330936894"/>
          <c:h val="0.88383274294021752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občané</c:v>
                </c:pt>
              </c:strCache>
            </c:strRef>
          </c:tx>
          <c:spPr>
            <a:solidFill>
              <a:srgbClr val="9BC53D"/>
            </a:solidFill>
            <a:ln w="63500"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Karla bold" panose="020B0004030503030003" pitchFamily="34" charset="-18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List1!$A$2:$A$16</c:f>
              <c:strCache>
                <c:ptCount val="15"/>
                <c:pt idx="0">
                  <c:v>1.pol.2008</c:v>
                </c:pt>
                <c:pt idx="1">
                  <c:v>1.pol.2009</c:v>
                </c:pt>
                <c:pt idx="2">
                  <c:v>1.pol.2010</c:v>
                </c:pt>
                <c:pt idx="3">
                  <c:v>1.pol.2011</c:v>
                </c:pt>
                <c:pt idx="4">
                  <c:v>1.pol.2012</c:v>
                </c:pt>
                <c:pt idx="5">
                  <c:v>1.pol.2013</c:v>
                </c:pt>
                <c:pt idx="6">
                  <c:v>1.pol.2014</c:v>
                </c:pt>
                <c:pt idx="7">
                  <c:v>1.pol.2015</c:v>
                </c:pt>
                <c:pt idx="8">
                  <c:v>1.pol.2016</c:v>
                </c:pt>
                <c:pt idx="9">
                  <c:v>1.pol.2017</c:v>
                </c:pt>
                <c:pt idx="10">
                  <c:v>1.pol.2018</c:v>
                </c:pt>
                <c:pt idx="11">
                  <c:v>1.pol.2019</c:v>
                </c:pt>
                <c:pt idx="12">
                  <c:v>1.pol.2020</c:v>
                </c:pt>
                <c:pt idx="13">
                  <c:v>1.pol.2021</c:v>
                </c:pt>
                <c:pt idx="14">
                  <c:v>1. pol. 2022</c:v>
                </c:pt>
              </c:strCache>
            </c:strRef>
          </c:cat>
          <c:val>
            <c:numRef>
              <c:f>List1!$B$2:$B$16</c:f>
              <c:numCache>
                <c:formatCode>General</c:formatCode>
                <c:ptCount val="15"/>
                <c:pt idx="0">
                  <c:v>274</c:v>
                </c:pt>
                <c:pt idx="1">
                  <c:v>715</c:v>
                </c:pt>
                <c:pt idx="2">
                  <c:v>2447</c:v>
                </c:pt>
                <c:pt idx="3">
                  <c:v>5038</c:v>
                </c:pt>
                <c:pt idx="4">
                  <c:v>7861</c:v>
                </c:pt>
                <c:pt idx="5">
                  <c:v>9039</c:v>
                </c:pt>
                <c:pt idx="6">
                  <c:v>11210</c:v>
                </c:pt>
                <c:pt idx="7">
                  <c:v>10474</c:v>
                </c:pt>
                <c:pt idx="8">
                  <c:v>9913</c:v>
                </c:pt>
                <c:pt idx="9">
                  <c:v>8161</c:v>
                </c:pt>
                <c:pt idx="10">
                  <c:v>7699</c:v>
                </c:pt>
                <c:pt idx="11">
                  <c:v>7182</c:v>
                </c:pt>
                <c:pt idx="12">
                  <c:v>10505</c:v>
                </c:pt>
                <c:pt idx="13">
                  <c:v>9143</c:v>
                </c:pt>
                <c:pt idx="14">
                  <c:v>7997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54-441E-8BBC-D2625EA96D8C}"/>
            </c:ext>
          </c:extLst>
        </c:ser>
        <c:ser>
          <c:idx val="2"/>
          <c:order val="2"/>
          <c:tx>
            <c:strRef>
              <c:f>List1!$D$1</c:f>
              <c:strCache>
                <c:ptCount val="1"/>
                <c:pt idx="0">
                  <c:v>živnostníci</c:v>
                </c:pt>
              </c:strCache>
            </c:strRef>
          </c:tx>
          <c:spPr>
            <a:solidFill>
              <a:srgbClr val="FA7921"/>
            </a:solidFill>
            <a:ln w="63500">
              <a:noFill/>
              <a:beve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3.6231884057971015E-3"/>
                  <c:y val="-7.00474198970523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4-6706-452A-A69F-9331AA4E8941}"/>
                </c:ext>
              </c:extLst>
            </c:dLbl>
            <c:dLbl>
              <c:idx val="1"/>
              <c:layout>
                <c:manualLayout>
                  <c:x val="2.4154589371980675E-3"/>
                  <c:y val="-5.837284991421029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3-6706-452A-A69F-9331AA4E8941}"/>
                </c:ext>
              </c:extLst>
            </c:dLbl>
            <c:dLbl>
              <c:idx val="2"/>
              <c:layout>
                <c:manualLayout>
                  <c:x val="0"/>
                  <c:y val="-4.086099493994720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2-6706-452A-A69F-9331AA4E8941}"/>
                </c:ext>
              </c:extLst>
            </c:dLbl>
            <c:dLbl>
              <c:idx val="3"/>
              <c:layout>
                <c:manualLayout>
                  <c:x val="0"/>
                  <c:y val="-6.712877740134183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6706-452A-A69F-9331AA4E8941}"/>
                </c:ext>
              </c:extLst>
            </c:dLbl>
            <c:dLbl>
              <c:idx val="4"/>
              <c:layout>
                <c:manualLayout>
                  <c:x val="0"/>
                  <c:y val="-5.545420741849978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6706-452A-A69F-9331AA4E8941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Karla bold" panose="020B0004030503030003" pitchFamily="34" charset="-18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List1!$A$2:$A$16</c:f>
              <c:strCache>
                <c:ptCount val="15"/>
                <c:pt idx="0">
                  <c:v>1.pol.2008</c:v>
                </c:pt>
                <c:pt idx="1">
                  <c:v>1.pol.2009</c:v>
                </c:pt>
                <c:pt idx="2">
                  <c:v>1.pol.2010</c:v>
                </c:pt>
                <c:pt idx="3">
                  <c:v>1.pol.2011</c:v>
                </c:pt>
                <c:pt idx="4">
                  <c:v>1.pol.2012</c:v>
                </c:pt>
                <c:pt idx="5">
                  <c:v>1.pol.2013</c:v>
                </c:pt>
                <c:pt idx="6">
                  <c:v>1.pol.2014</c:v>
                </c:pt>
                <c:pt idx="7">
                  <c:v>1.pol.2015</c:v>
                </c:pt>
                <c:pt idx="8">
                  <c:v>1.pol.2016</c:v>
                </c:pt>
                <c:pt idx="9">
                  <c:v>1.pol.2017</c:v>
                </c:pt>
                <c:pt idx="10">
                  <c:v>1.pol.2018</c:v>
                </c:pt>
                <c:pt idx="11">
                  <c:v>1.pol.2019</c:v>
                </c:pt>
                <c:pt idx="12">
                  <c:v>1.pol.2020</c:v>
                </c:pt>
                <c:pt idx="13">
                  <c:v>1.pol.2021</c:v>
                </c:pt>
                <c:pt idx="14">
                  <c:v>1. pol. 2022</c:v>
                </c:pt>
              </c:strCache>
            </c:strRef>
          </c:cat>
          <c:val>
            <c:numRef>
              <c:f>List1!$D$2:$D$16</c:f>
              <c:numCache>
                <c:formatCode>General</c:formatCode>
                <c:ptCount val="15"/>
                <c:pt idx="0">
                  <c:v>2</c:v>
                </c:pt>
                <c:pt idx="1">
                  <c:v>8</c:v>
                </c:pt>
                <c:pt idx="2">
                  <c:v>14</c:v>
                </c:pt>
                <c:pt idx="3">
                  <c:v>229</c:v>
                </c:pt>
                <c:pt idx="4">
                  <c:v>591</c:v>
                </c:pt>
                <c:pt idx="5">
                  <c:v>1567</c:v>
                </c:pt>
                <c:pt idx="6">
                  <c:v>3228</c:v>
                </c:pt>
                <c:pt idx="7">
                  <c:v>3958</c:v>
                </c:pt>
                <c:pt idx="8">
                  <c:v>3720</c:v>
                </c:pt>
                <c:pt idx="9">
                  <c:v>3236</c:v>
                </c:pt>
                <c:pt idx="10">
                  <c:v>2915</c:v>
                </c:pt>
                <c:pt idx="11">
                  <c:v>2649</c:v>
                </c:pt>
                <c:pt idx="12">
                  <c:v>4123</c:v>
                </c:pt>
                <c:pt idx="13">
                  <c:v>3486</c:v>
                </c:pt>
                <c:pt idx="14">
                  <c:v>2925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154-441E-8BBC-D2625EA96D8C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20"/>
        <c:gapDepth val="295"/>
        <c:shape val="box"/>
        <c:axId val="601687800"/>
        <c:axId val="601691736"/>
        <c:axId val="0"/>
        <c:extLst>
          <c:ext xmlns:c15="http://schemas.microsoft.com/office/drawing/2012/chart" uri="{02D57815-91ED-43cb-92C2-25804820EDAC}">
            <c15:filteredBarSeries>
              <c15:ser>
                <c:idx val="1"/>
                <c:order val="1"/>
                <c:tx>
                  <c:strRef>
                    <c:extLst>
                      <c:ext uri="{02D57815-91ED-43cb-92C2-25804820EDAC}">
                        <c15:formulaRef>
                          <c15:sqref>List1!$C$1</c15:sqref>
                        </c15:formulaRef>
                      </c:ext>
                    </c:extLst>
                    <c:strCache>
                      <c:ptCount val="1"/>
                      <c:pt idx="0">
                        <c:v>PO</c:v>
                      </c:pt>
                    </c:strCache>
                  </c:strRef>
                </c:tx>
                <c:spPr>
                  <a:solidFill>
                    <a:srgbClr val="E8A87C"/>
                  </a:solidFill>
                  <a:ln w="63500">
                    <a:noFill/>
                  </a:ln>
                  <a:effectLst/>
                  <a:sp3d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1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Karla bold" panose="020B0004030503030003" pitchFamily="34" charset="-18"/>
                          <a:ea typeface="+mn-ea"/>
                          <a:cs typeface="+mn-cs"/>
                        </a:defRPr>
                      </a:pPr>
                      <a:endParaRPr lang="cs-CZ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>
                    <c:ext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uri="{02D57815-91ED-43cb-92C2-25804820EDAC}">
                        <c15:formulaRef>
                          <c15:sqref>List1!$A$2:$A$16</c15:sqref>
                        </c15:formulaRef>
                      </c:ext>
                    </c:extLst>
                    <c:strCache>
                      <c:ptCount val="15"/>
                      <c:pt idx="0">
                        <c:v>1.pol.2008</c:v>
                      </c:pt>
                      <c:pt idx="1">
                        <c:v>1.pol.2009</c:v>
                      </c:pt>
                      <c:pt idx="2">
                        <c:v>1.pol.2010</c:v>
                      </c:pt>
                      <c:pt idx="3">
                        <c:v>1.pol.2011</c:v>
                      </c:pt>
                      <c:pt idx="4">
                        <c:v>1.pol.2012</c:v>
                      </c:pt>
                      <c:pt idx="5">
                        <c:v>1.pol.2013</c:v>
                      </c:pt>
                      <c:pt idx="6">
                        <c:v>1.pol.2014</c:v>
                      </c:pt>
                      <c:pt idx="7">
                        <c:v>1.pol.2015</c:v>
                      </c:pt>
                      <c:pt idx="8">
                        <c:v>1.pol.2016</c:v>
                      </c:pt>
                      <c:pt idx="9">
                        <c:v>1.pol.2017</c:v>
                      </c:pt>
                      <c:pt idx="10">
                        <c:v>1.pol.2018</c:v>
                      </c:pt>
                      <c:pt idx="11">
                        <c:v>1.pol.2019</c:v>
                      </c:pt>
                      <c:pt idx="12">
                        <c:v>1.pol.2020</c:v>
                      </c:pt>
                      <c:pt idx="13">
                        <c:v>1.pol.2021</c:v>
                      </c:pt>
                      <c:pt idx="14">
                        <c:v>1. pol. 2022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List1!$C$2:$C$16</c15:sqref>
                        </c15:formulaRef>
                      </c:ext>
                    </c:extLst>
                    <c:numCache>
                      <c:formatCode>General</c:formatCode>
                      <c:ptCount val="15"/>
                      <c:pt idx="0">
                        <c:v>0</c:v>
                      </c:pt>
                      <c:pt idx="1">
                        <c:v>0</c:v>
                      </c:pt>
                      <c:pt idx="2">
                        <c:v>0</c:v>
                      </c:pt>
                      <c:pt idx="3">
                        <c:v>0</c:v>
                      </c:pt>
                      <c:pt idx="4">
                        <c:v>0</c:v>
                      </c:pt>
                      <c:pt idx="5">
                        <c:v>0</c:v>
                      </c:pt>
                      <c:pt idx="6">
                        <c:v>0</c:v>
                      </c:pt>
                      <c:pt idx="7">
                        <c:v>0</c:v>
                      </c:pt>
                      <c:pt idx="8">
                        <c:v>0</c:v>
                      </c:pt>
                      <c:pt idx="9">
                        <c:v>0</c:v>
                      </c:pt>
                      <c:pt idx="10">
                        <c:v>1</c:v>
                      </c:pt>
                      <c:pt idx="11">
                        <c:v>0</c:v>
                      </c:pt>
                      <c:pt idx="12">
                        <c:v>1</c:v>
                      </c:pt>
                      <c:pt idx="13">
                        <c:v>1</c:v>
                      </c:pt>
                      <c:pt idx="14">
                        <c:v>0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1-A154-441E-8BBC-D2625EA96D8C}"/>
                  </c:ext>
                </c:extLst>
              </c15:ser>
            </c15:filteredBarSeries>
            <c15:filteredBarSeries>
              <c15:ser>
                <c:idx val="3"/>
                <c:order val="3"/>
                <c:tx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List1!$E$1</c15:sqref>
                        </c15:formulaRef>
                      </c:ext>
                    </c:extLst>
                    <c:strCache>
                      <c:ptCount val="1"/>
                      <c:pt idx="0">
                        <c:v>Celkem</c:v>
                      </c:pt>
                    </c:strCache>
                  </c:strRef>
                </c:tx>
                <c:spPr>
                  <a:solidFill>
                    <a:schemeClr val="accent4"/>
                  </a:solidFill>
                  <a:ln>
                    <a:noFill/>
                  </a:ln>
                  <a:effectLst/>
                  <a:sp3d/>
                </c:spPr>
                <c:invertIfNegative val="0"/>
                <c:dLbls>
                  <c:spPr>
                    <a:noFill/>
                    <a:ln>
                      <a:noFill/>
                    </a:ln>
                    <a:effectLst/>
                  </c:spPr>
                  <c:txPr>
                    <a:bodyPr rot="0" spcFirstLastPara="1" vertOverflow="ellipsis" vert="horz" wrap="square" lIns="38100" tIns="19050" rIns="38100" bIns="19050" anchor="ctr" anchorCtr="1">
                      <a:spAutoFit/>
                    </a:bodyPr>
                    <a:lstStyle/>
                    <a:p>
                      <a:pPr>
                        <a:defRPr sz="1197" b="1" i="0" u="none" strike="noStrike" kern="1200" baseline="0">
                          <a:solidFill>
                            <a:schemeClr val="tx1">
                              <a:lumMod val="75000"/>
                              <a:lumOff val="25000"/>
                            </a:schemeClr>
                          </a:solidFill>
                          <a:latin typeface="Karla bold" panose="020B0004030503030003" pitchFamily="34" charset="-18"/>
                          <a:ea typeface="+mn-ea"/>
                          <a:cs typeface="+mn-cs"/>
                        </a:defRPr>
                      </a:pPr>
                      <a:endParaRPr lang="cs-CZ"/>
                    </a:p>
                  </c:txPr>
                  <c:showLegendKey val="0"/>
                  <c:showVal val="1"/>
                  <c:showCatName val="0"/>
                  <c:showSerName val="0"/>
                  <c:showPercent val="0"/>
                  <c:showBubbleSize val="0"/>
                  <c:showLeaderLines val="0"/>
                  <c:extLst xmlns:c15="http://schemas.microsoft.com/office/drawing/2012/chart">
                    <c:ext xmlns:c15="http://schemas.microsoft.com/office/drawing/2012/chart" uri="{CE6537A1-D6FC-4f65-9D91-7224C49458BB}">
                      <c15:showLeaderLines val="1"/>
                      <c15:leaderLines>
                        <c:spPr>
                          <a:ln w="9525" cap="flat" cmpd="sng" algn="ctr">
                            <a:solidFill>
                              <a:schemeClr val="tx1">
                                <a:lumMod val="35000"/>
                                <a:lumOff val="65000"/>
                              </a:schemeClr>
                            </a:solidFill>
                            <a:round/>
                          </a:ln>
                          <a:effectLst/>
                        </c:spPr>
                      </c15:leaderLines>
                    </c:ext>
                  </c:extLst>
                </c:dLbls>
                <c:cat>
                  <c:strRef>
                    <c:extLst>
                      <c:ext xmlns:c15="http://schemas.microsoft.com/office/drawing/2012/chart" uri="{02D57815-91ED-43cb-92C2-25804820EDAC}">
                        <c15:formulaRef>
                          <c15:sqref>List1!$A$2:$A$16</c15:sqref>
                        </c15:formulaRef>
                      </c:ext>
                    </c:extLst>
                    <c:strCache>
                      <c:ptCount val="15"/>
                      <c:pt idx="0">
                        <c:v>1.pol.2008</c:v>
                      </c:pt>
                      <c:pt idx="1">
                        <c:v>1.pol.2009</c:v>
                      </c:pt>
                      <c:pt idx="2">
                        <c:v>1.pol.2010</c:v>
                      </c:pt>
                      <c:pt idx="3">
                        <c:v>1.pol.2011</c:v>
                      </c:pt>
                      <c:pt idx="4">
                        <c:v>1.pol.2012</c:v>
                      </c:pt>
                      <c:pt idx="5">
                        <c:v>1.pol.2013</c:v>
                      </c:pt>
                      <c:pt idx="6">
                        <c:v>1.pol.2014</c:v>
                      </c:pt>
                      <c:pt idx="7">
                        <c:v>1.pol.2015</c:v>
                      </c:pt>
                      <c:pt idx="8">
                        <c:v>1.pol.2016</c:v>
                      </c:pt>
                      <c:pt idx="9">
                        <c:v>1.pol.2017</c:v>
                      </c:pt>
                      <c:pt idx="10">
                        <c:v>1.pol.2018</c:v>
                      </c:pt>
                      <c:pt idx="11">
                        <c:v>1.pol.2019</c:v>
                      </c:pt>
                      <c:pt idx="12">
                        <c:v>1.pol.2020</c:v>
                      </c:pt>
                      <c:pt idx="13">
                        <c:v>1.pol.2021</c:v>
                      </c:pt>
                      <c:pt idx="14">
                        <c:v>1. pol. 2022</c:v>
                      </c:pt>
                    </c:strCache>
                  </c:strRef>
                </c:cat>
                <c:val>
                  <c:numRef>
                    <c:extLst>
                      <c:ext xmlns:c15="http://schemas.microsoft.com/office/drawing/2012/chart" uri="{02D57815-91ED-43cb-92C2-25804820EDAC}">
                        <c15:formulaRef>
                          <c15:sqref>List1!$E$2:$E$16</c15:sqref>
                        </c15:formulaRef>
                      </c:ext>
                    </c:extLst>
                    <c:numCache>
                      <c:formatCode>General</c:formatCode>
                      <c:ptCount val="15"/>
                      <c:pt idx="0">
                        <c:v>276</c:v>
                      </c:pt>
                      <c:pt idx="1">
                        <c:v>723</c:v>
                      </c:pt>
                      <c:pt idx="2">
                        <c:v>2461</c:v>
                      </c:pt>
                      <c:pt idx="3">
                        <c:v>5267</c:v>
                      </c:pt>
                      <c:pt idx="4">
                        <c:v>8452</c:v>
                      </c:pt>
                      <c:pt idx="5">
                        <c:v>10606</c:v>
                      </c:pt>
                      <c:pt idx="6">
                        <c:v>14438</c:v>
                      </c:pt>
                      <c:pt idx="7">
                        <c:v>14432</c:v>
                      </c:pt>
                      <c:pt idx="8">
                        <c:v>13633</c:v>
                      </c:pt>
                      <c:pt idx="9">
                        <c:v>11397</c:v>
                      </c:pt>
                      <c:pt idx="10">
                        <c:v>10615</c:v>
                      </c:pt>
                      <c:pt idx="11">
                        <c:v>9831</c:v>
                      </c:pt>
                      <c:pt idx="12">
                        <c:v>14629</c:v>
                      </c:pt>
                      <c:pt idx="13">
                        <c:v>12630</c:v>
                      </c:pt>
                      <c:pt idx="14">
                        <c:v>10992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7-100F-45E3-A89A-4001103048B4}"/>
                  </c:ext>
                </c:extLst>
              </c15:ser>
            </c15:filteredBarSeries>
          </c:ext>
        </c:extLst>
      </c:bar3DChart>
      <c:catAx>
        <c:axId val="601687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Karla bold" panose="020B0004030503030003" pitchFamily="34" charset="-18"/>
                <a:ea typeface="+mn-ea"/>
                <a:cs typeface="+mn-cs"/>
              </a:defRPr>
            </a:pPr>
            <a:endParaRPr lang="cs-CZ"/>
          </a:p>
        </c:txPr>
        <c:crossAx val="601691736"/>
        <c:crosses val="autoZero"/>
        <c:auto val="1"/>
        <c:lblAlgn val="ctr"/>
        <c:lblOffset val="100"/>
        <c:noMultiLvlLbl val="0"/>
      </c:catAx>
      <c:valAx>
        <c:axId val="60169173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Karla bold" panose="020B0004030503030003" pitchFamily="34" charset="-18"/>
                <a:ea typeface="+mn-ea"/>
                <a:cs typeface="+mn-cs"/>
              </a:defRPr>
            </a:pPr>
            <a:endParaRPr lang="cs-CZ"/>
          </a:p>
        </c:txPr>
        <c:crossAx val="6016878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6684658982844531"/>
          <c:y val="3.6592193022008404E-2"/>
          <c:w val="0.12337745825250107"/>
          <c:h val="0.2642837674296963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cap="all" baseline="0">
              <a:solidFill>
                <a:schemeClr val="tx1">
                  <a:lumMod val="65000"/>
                  <a:lumOff val="35000"/>
                </a:schemeClr>
              </a:solidFill>
              <a:latin typeface="Karla bold" panose="020B0004030503030003" pitchFamily="34" charset="-18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  <c:extLst/>
  </c:chart>
  <c:spPr>
    <a:noFill/>
    <a:ln cmpd="sng">
      <a:noFill/>
    </a:ln>
    <a:effectLst/>
  </c:spPr>
  <c:txPr>
    <a:bodyPr/>
    <a:lstStyle/>
    <a:p>
      <a:pPr>
        <a:defRPr b="1">
          <a:latin typeface="Karla bold" panose="020B0004030503030003" pitchFamily="34" charset="-18"/>
        </a:defRPr>
      </a:pPr>
      <a:endParaRPr lang="cs-CZ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List1!$B$1</c:f>
              <c:strCache>
                <c:ptCount val="1"/>
                <c:pt idx="0">
                  <c:v>do 29 let</c:v>
                </c:pt>
              </c:strCache>
            </c:strRef>
          </c:tx>
          <c:spPr>
            <a:solidFill>
              <a:srgbClr val="FA792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List1!$A$2:$A$16</c:f>
              <c:strCache>
                <c:ptCount val="15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  <c:pt idx="11">
                  <c:v>2019</c:v>
                </c:pt>
                <c:pt idx="12">
                  <c:v>2020</c:v>
                </c:pt>
                <c:pt idx="13">
                  <c:v>2021</c:v>
                </c:pt>
                <c:pt idx="14">
                  <c:v>2022(*)</c:v>
                </c:pt>
              </c:strCache>
            </c:strRef>
          </c:cat>
          <c:val>
            <c:numRef>
              <c:f>List1!$B$2:$B$16</c:f>
              <c:numCache>
                <c:formatCode>0%</c:formatCode>
                <c:ptCount val="15"/>
                <c:pt idx="0">
                  <c:v>0.121</c:v>
                </c:pt>
                <c:pt idx="1">
                  <c:v>0.127</c:v>
                </c:pt>
                <c:pt idx="2">
                  <c:v>0.126</c:v>
                </c:pt>
                <c:pt idx="3">
                  <c:v>0.12</c:v>
                </c:pt>
                <c:pt idx="4">
                  <c:v>0.124</c:v>
                </c:pt>
                <c:pt idx="5">
                  <c:v>0.126</c:v>
                </c:pt>
                <c:pt idx="6">
                  <c:v>0.14000000000000001</c:v>
                </c:pt>
                <c:pt idx="7">
                  <c:v>0.16300000000000001</c:v>
                </c:pt>
                <c:pt idx="8">
                  <c:v>0.187</c:v>
                </c:pt>
                <c:pt idx="9">
                  <c:v>0.19600000000000001</c:v>
                </c:pt>
                <c:pt idx="10">
                  <c:v>0.19399999999999998</c:v>
                </c:pt>
                <c:pt idx="11">
                  <c:v>0.153</c:v>
                </c:pt>
                <c:pt idx="12">
                  <c:v>0.161</c:v>
                </c:pt>
                <c:pt idx="13">
                  <c:v>0.17899999999999999</c:v>
                </c:pt>
                <c:pt idx="14">
                  <c:v>0.16899999999999998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F12-48BD-BF6F-5B6A51FF9126}"/>
            </c:ext>
          </c:extLst>
        </c:ser>
        <c:ser>
          <c:idx val="1"/>
          <c:order val="1"/>
          <c:tx>
            <c:strRef>
              <c:f>List1!$C$1</c:f>
              <c:strCache>
                <c:ptCount val="1"/>
                <c:pt idx="0">
                  <c:v>30-44</c:v>
                </c:pt>
              </c:strCache>
            </c:strRef>
          </c:tx>
          <c:spPr>
            <a:solidFill>
              <a:srgbClr val="E55934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List1!$A$2:$A$16</c:f>
              <c:strCache>
                <c:ptCount val="15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  <c:pt idx="11">
                  <c:v>2019</c:v>
                </c:pt>
                <c:pt idx="12">
                  <c:v>2020</c:v>
                </c:pt>
                <c:pt idx="13">
                  <c:v>2021</c:v>
                </c:pt>
                <c:pt idx="14">
                  <c:v>2022(*)</c:v>
                </c:pt>
              </c:strCache>
            </c:strRef>
          </c:cat>
          <c:val>
            <c:numRef>
              <c:f>List1!$C$2:$C$16</c:f>
              <c:numCache>
                <c:formatCode>0%</c:formatCode>
                <c:ptCount val="15"/>
                <c:pt idx="0">
                  <c:v>0.44799999999999995</c:v>
                </c:pt>
                <c:pt idx="1">
                  <c:v>0.43200000000000005</c:v>
                </c:pt>
                <c:pt idx="2">
                  <c:v>0.42100000000000004</c:v>
                </c:pt>
                <c:pt idx="3">
                  <c:v>0.42100000000000004</c:v>
                </c:pt>
                <c:pt idx="4">
                  <c:v>0.42399999999999999</c:v>
                </c:pt>
                <c:pt idx="5">
                  <c:v>0.42899999999999999</c:v>
                </c:pt>
                <c:pt idx="6">
                  <c:v>0.43700000000000006</c:v>
                </c:pt>
                <c:pt idx="7">
                  <c:v>0.44299999999999995</c:v>
                </c:pt>
                <c:pt idx="8">
                  <c:v>0.44400000000000001</c:v>
                </c:pt>
                <c:pt idx="9">
                  <c:v>0.442</c:v>
                </c:pt>
                <c:pt idx="10">
                  <c:v>0.45</c:v>
                </c:pt>
                <c:pt idx="11">
                  <c:v>0.40700000000000003</c:v>
                </c:pt>
                <c:pt idx="12">
                  <c:v>0.40100000000000002</c:v>
                </c:pt>
                <c:pt idx="13">
                  <c:v>0.40899999999999997</c:v>
                </c:pt>
                <c:pt idx="14">
                  <c:v>0.41200000000000003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F12-48BD-BF6F-5B6A51FF9126}"/>
            </c:ext>
          </c:extLst>
        </c:ser>
        <c:ser>
          <c:idx val="2"/>
          <c:order val="2"/>
          <c:tx>
            <c:strRef>
              <c:f>List1!$D$1</c:f>
              <c:strCache>
                <c:ptCount val="1"/>
                <c:pt idx="0">
                  <c:v>45-59</c:v>
                </c:pt>
              </c:strCache>
            </c:strRef>
          </c:tx>
          <c:spPr>
            <a:solidFill>
              <a:srgbClr val="9BC53D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List1!$A$2:$A$16</c:f>
              <c:strCache>
                <c:ptCount val="15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  <c:pt idx="11">
                  <c:v>2019</c:v>
                </c:pt>
                <c:pt idx="12">
                  <c:v>2020</c:v>
                </c:pt>
                <c:pt idx="13">
                  <c:v>2021</c:v>
                </c:pt>
                <c:pt idx="14">
                  <c:v>2022(*)</c:v>
                </c:pt>
              </c:strCache>
            </c:strRef>
          </c:cat>
          <c:val>
            <c:numRef>
              <c:f>List1!$D$2:$D$16</c:f>
              <c:numCache>
                <c:formatCode>0%</c:formatCode>
                <c:ptCount val="15"/>
                <c:pt idx="0">
                  <c:v>0.33200000000000002</c:v>
                </c:pt>
                <c:pt idx="1">
                  <c:v>0.32899999999999996</c:v>
                </c:pt>
                <c:pt idx="2">
                  <c:v>0.33200000000000002</c:v>
                </c:pt>
                <c:pt idx="3">
                  <c:v>0.33</c:v>
                </c:pt>
                <c:pt idx="4">
                  <c:v>0.32299999999999995</c:v>
                </c:pt>
                <c:pt idx="5">
                  <c:v>0.32500000000000001</c:v>
                </c:pt>
                <c:pt idx="6">
                  <c:v>0.31</c:v>
                </c:pt>
                <c:pt idx="7">
                  <c:v>0.29199999999999998</c:v>
                </c:pt>
                <c:pt idx="8">
                  <c:v>0.27699999999999997</c:v>
                </c:pt>
                <c:pt idx="9">
                  <c:v>0.27899999999999997</c:v>
                </c:pt>
                <c:pt idx="10">
                  <c:v>0.28000000000000003</c:v>
                </c:pt>
                <c:pt idx="11">
                  <c:v>0.31900000000000001</c:v>
                </c:pt>
                <c:pt idx="12">
                  <c:v>0.31900000000000001</c:v>
                </c:pt>
                <c:pt idx="13">
                  <c:v>0.308</c:v>
                </c:pt>
                <c:pt idx="14">
                  <c:v>0.307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F12-48BD-BF6F-5B6A51FF9126}"/>
            </c:ext>
          </c:extLst>
        </c:ser>
        <c:ser>
          <c:idx val="3"/>
          <c:order val="3"/>
          <c:tx>
            <c:strRef>
              <c:f>List1!$E$1</c:f>
              <c:strCache>
                <c:ptCount val="1"/>
                <c:pt idx="0">
                  <c:v>60+</c:v>
                </c:pt>
              </c:strCache>
            </c:strRef>
          </c:tx>
          <c:spPr>
            <a:solidFill>
              <a:srgbClr val="FDE74C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List1!$A$2:$A$16</c:f>
              <c:strCache>
                <c:ptCount val="15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  <c:pt idx="11">
                  <c:v>2019</c:v>
                </c:pt>
                <c:pt idx="12">
                  <c:v>2020</c:v>
                </c:pt>
                <c:pt idx="13">
                  <c:v>2021</c:v>
                </c:pt>
                <c:pt idx="14">
                  <c:v>2022(*)</c:v>
                </c:pt>
              </c:strCache>
            </c:strRef>
          </c:cat>
          <c:val>
            <c:numRef>
              <c:f>List1!$E$2:$E$16</c:f>
              <c:numCache>
                <c:formatCode>0%</c:formatCode>
                <c:ptCount val="15"/>
                <c:pt idx="0">
                  <c:v>0.1</c:v>
                </c:pt>
                <c:pt idx="1">
                  <c:v>0.11199999999999999</c:v>
                </c:pt>
                <c:pt idx="2">
                  <c:v>0.122</c:v>
                </c:pt>
                <c:pt idx="3">
                  <c:v>0.129</c:v>
                </c:pt>
                <c:pt idx="4">
                  <c:v>0.129</c:v>
                </c:pt>
                <c:pt idx="5">
                  <c:v>0.12</c:v>
                </c:pt>
                <c:pt idx="6">
                  <c:v>0.113</c:v>
                </c:pt>
                <c:pt idx="7">
                  <c:v>0.10099999999999999</c:v>
                </c:pt>
                <c:pt idx="8">
                  <c:v>9.0999999999999998E-2</c:v>
                </c:pt>
                <c:pt idx="9">
                  <c:v>8.3000000000000004E-2</c:v>
                </c:pt>
                <c:pt idx="10">
                  <c:v>7.5999999999999998E-2</c:v>
                </c:pt>
                <c:pt idx="11">
                  <c:v>0.121</c:v>
                </c:pt>
                <c:pt idx="12">
                  <c:v>0.11900000000000001</c:v>
                </c:pt>
                <c:pt idx="13">
                  <c:v>0.105</c:v>
                </c:pt>
                <c:pt idx="14">
                  <c:v>0.113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AF12-48BD-BF6F-5B6A51FF912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43"/>
        <c:shape val="box"/>
        <c:axId val="209753487"/>
        <c:axId val="209757231"/>
        <c:axId val="0"/>
      </c:bar3DChart>
      <c:catAx>
        <c:axId val="20975348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Karla bold" panose="020B0004030503030003" pitchFamily="34" charset="-18"/>
                <a:ea typeface="+mn-ea"/>
                <a:cs typeface="+mn-cs"/>
              </a:defRPr>
            </a:pPr>
            <a:endParaRPr lang="cs-CZ"/>
          </a:p>
        </c:txPr>
        <c:crossAx val="209757231"/>
        <c:crosses val="autoZero"/>
        <c:auto val="1"/>
        <c:lblAlgn val="ctr"/>
        <c:lblOffset val="100"/>
        <c:noMultiLvlLbl val="0"/>
      </c:catAx>
      <c:valAx>
        <c:axId val="209757231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Karla bold" panose="020B0004030503030003" pitchFamily="34" charset="-18"/>
                <a:ea typeface="+mn-ea"/>
                <a:cs typeface="+mn-cs"/>
              </a:defRPr>
            </a:pPr>
            <a:endParaRPr lang="cs-CZ"/>
          </a:p>
        </c:txPr>
        <c:crossAx val="20975348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Karla bold" panose="020B0004030503030003" pitchFamily="34" charset="-18"/>
                <a:ea typeface="+mn-ea"/>
                <a:cs typeface="+mn-cs"/>
              </a:defRPr>
            </a:pPr>
            <a:endParaRPr lang="cs-CZ"/>
          </a:p>
        </c:txPr>
      </c:legendEntry>
      <c:layout>
        <c:manualLayout>
          <c:xMode val="edge"/>
          <c:yMode val="edge"/>
          <c:x val="0.30117032188867032"/>
          <c:y val="2.1691232984337904E-2"/>
          <c:w val="0.47125847011904121"/>
          <c:h val="0.1093460178653777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Karla bold" panose="020B0004030503030003" pitchFamily="34" charset="-18"/>
              <a:ea typeface="+mn-ea"/>
              <a:cs typeface="+mn-cs"/>
            </a:defRPr>
          </a:pPr>
          <a:endParaRPr lang="cs-CZ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cs-CZ" b="1" dirty="0">
                <a:latin typeface="Karla bold" panose="020B0604020202020204" charset="-18"/>
              </a:rPr>
              <a:t>Prohlášené konkurzy firem v letech 2008</a:t>
            </a:r>
            <a:r>
              <a:rPr lang="cs-CZ" b="1" baseline="0" dirty="0">
                <a:latin typeface="Karla bold" panose="020B0604020202020204" charset="-18"/>
              </a:rPr>
              <a:t> - 2021</a:t>
            </a:r>
            <a:endParaRPr lang="cs-CZ" b="1" dirty="0">
              <a:latin typeface="Karla bold" panose="020B0604020202020204" charset="-18"/>
            </a:endParaRPr>
          </a:p>
        </c:rich>
      </c:tx>
      <c:layout>
        <c:manualLayout>
          <c:xMode val="edge"/>
          <c:yMode val="edge"/>
          <c:x val="0.47926158490453796"/>
          <c:y val="2.959047098813533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cs-CZ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5.9264324225912893E-2"/>
          <c:y val="0.10202033276982859"/>
          <c:w val="0.94073567577408712"/>
          <c:h val="0.85386944114476615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List2!$B$1</c:f>
              <c:strCache>
                <c:ptCount val="1"/>
                <c:pt idx="0">
                  <c:v>konkurzy firem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Pt>
            <c:idx val="0"/>
            <c:invertIfNegative val="0"/>
            <c:bubble3D val="0"/>
            <c:spPr>
              <a:solidFill>
                <a:srgbClr val="FA7921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1-F773-4B0A-84F6-19D421C14F54}"/>
              </c:ext>
            </c:extLst>
          </c:dPt>
          <c:dPt>
            <c:idx val="1"/>
            <c:invertIfNegative val="0"/>
            <c:bubble3D val="0"/>
            <c:spPr>
              <a:solidFill>
                <a:srgbClr val="FA7921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2-F773-4B0A-84F6-19D421C14F54}"/>
              </c:ext>
            </c:extLst>
          </c:dPt>
          <c:dPt>
            <c:idx val="2"/>
            <c:invertIfNegative val="0"/>
            <c:bubble3D val="0"/>
            <c:spPr>
              <a:solidFill>
                <a:srgbClr val="FA7921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3-F773-4B0A-84F6-19D421C14F54}"/>
              </c:ext>
            </c:extLst>
          </c:dPt>
          <c:dPt>
            <c:idx val="3"/>
            <c:invertIfNegative val="0"/>
            <c:bubble3D val="0"/>
            <c:spPr>
              <a:solidFill>
                <a:srgbClr val="FA7921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4-F773-4B0A-84F6-19D421C14F54}"/>
              </c:ext>
            </c:extLst>
          </c:dPt>
          <c:dPt>
            <c:idx val="4"/>
            <c:invertIfNegative val="0"/>
            <c:bubble3D val="0"/>
            <c:spPr>
              <a:solidFill>
                <a:srgbClr val="FA7921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5-F773-4B0A-84F6-19D421C14F54}"/>
              </c:ext>
            </c:extLst>
          </c:dPt>
          <c:dPt>
            <c:idx val="5"/>
            <c:invertIfNegative val="0"/>
            <c:bubble3D val="0"/>
            <c:spPr>
              <a:solidFill>
                <a:srgbClr val="FA7921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6-F773-4B0A-84F6-19D421C14F54}"/>
              </c:ext>
            </c:extLst>
          </c:dPt>
          <c:dPt>
            <c:idx val="6"/>
            <c:invertIfNegative val="0"/>
            <c:bubble3D val="0"/>
            <c:spPr>
              <a:solidFill>
                <a:srgbClr val="FA7921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7-F773-4B0A-84F6-19D421C14F54}"/>
              </c:ext>
            </c:extLst>
          </c:dPt>
          <c:dPt>
            <c:idx val="7"/>
            <c:invertIfNegative val="0"/>
            <c:bubble3D val="0"/>
            <c:spPr>
              <a:solidFill>
                <a:srgbClr val="FA7921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8-F773-4B0A-84F6-19D421C14F54}"/>
              </c:ext>
            </c:extLst>
          </c:dPt>
          <c:dPt>
            <c:idx val="8"/>
            <c:invertIfNegative val="0"/>
            <c:bubble3D val="0"/>
            <c:spPr>
              <a:solidFill>
                <a:srgbClr val="FA7921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9-F773-4B0A-84F6-19D421C14F54}"/>
              </c:ext>
            </c:extLst>
          </c:dPt>
          <c:dPt>
            <c:idx val="9"/>
            <c:invertIfNegative val="0"/>
            <c:bubble3D val="0"/>
            <c:spPr>
              <a:solidFill>
                <a:srgbClr val="FA7921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A-F773-4B0A-84F6-19D421C14F54}"/>
              </c:ext>
            </c:extLst>
          </c:dPt>
          <c:dPt>
            <c:idx val="10"/>
            <c:invertIfNegative val="0"/>
            <c:bubble3D val="0"/>
            <c:spPr>
              <a:solidFill>
                <a:srgbClr val="FA7921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B-F773-4B0A-84F6-19D421C14F54}"/>
              </c:ext>
            </c:extLst>
          </c:dPt>
          <c:dPt>
            <c:idx val="11"/>
            <c:invertIfNegative val="0"/>
            <c:bubble3D val="0"/>
            <c:spPr>
              <a:solidFill>
                <a:srgbClr val="FA7921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C-F773-4B0A-84F6-19D421C14F54}"/>
              </c:ext>
            </c:extLst>
          </c:dPt>
          <c:dPt>
            <c:idx val="12"/>
            <c:invertIfNegative val="0"/>
            <c:bubble3D val="0"/>
            <c:spPr>
              <a:solidFill>
                <a:srgbClr val="FA7921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D-F773-4B0A-84F6-19D421C14F54}"/>
              </c:ext>
            </c:extLst>
          </c:dPt>
          <c:dPt>
            <c:idx val="13"/>
            <c:invertIfNegative val="0"/>
            <c:bubble3D val="0"/>
            <c:spPr>
              <a:solidFill>
                <a:srgbClr val="FA7921"/>
              </a:solidFill>
              <a:ln>
                <a:noFill/>
              </a:ln>
              <a:effectLst/>
              <a:sp3d/>
            </c:spPr>
            <c:extLst>
              <c:ext xmlns:c16="http://schemas.microsoft.com/office/drawing/2014/chart" uri="{C3380CC4-5D6E-409C-BE32-E72D297353CC}">
                <c16:uniqueId val="{0000000E-F773-4B0A-84F6-19D421C14F5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Karla bold" panose="020B0604020202020204" charset="-18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List2!$A$2:$A$15</c:f>
              <c:numCache>
                <c:formatCode>General</c:formatCode>
                <c:ptCount val="14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</c:v>
                </c:pt>
                <c:pt idx="5">
                  <c:v>2013</c:v>
                </c:pt>
                <c:pt idx="6">
                  <c:v>2014</c:v>
                </c:pt>
                <c:pt idx="7">
                  <c:v>2015</c:v>
                </c:pt>
                <c:pt idx="8">
                  <c:v>2016</c:v>
                </c:pt>
                <c:pt idx="9">
                  <c:v>2017</c:v>
                </c:pt>
                <c:pt idx="10">
                  <c:v>2018</c:v>
                </c:pt>
                <c:pt idx="11">
                  <c:v>2019</c:v>
                </c:pt>
                <c:pt idx="12">
                  <c:v>2020</c:v>
                </c:pt>
                <c:pt idx="13">
                  <c:v>2021</c:v>
                </c:pt>
              </c:numCache>
            </c:numRef>
          </c:cat>
          <c:val>
            <c:numRef>
              <c:f>List2!$B$2:$B$15</c:f>
              <c:numCache>
                <c:formatCode>#,##0</c:formatCode>
                <c:ptCount val="14"/>
                <c:pt idx="0" formatCode="General">
                  <c:v>566</c:v>
                </c:pt>
                <c:pt idx="1">
                  <c:v>1236</c:v>
                </c:pt>
                <c:pt idx="2">
                  <c:v>1288</c:v>
                </c:pt>
                <c:pt idx="3">
                  <c:v>1279</c:v>
                </c:pt>
                <c:pt idx="4">
                  <c:v>1331</c:v>
                </c:pt>
                <c:pt idx="5">
                  <c:v>1368</c:v>
                </c:pt>
                <c:pt idx="6">
                  <c:v>1275</c:v>
                </c:pt>
                <c:pt idx="7">
                  <c:v>1033</c:v>
                </c:pt>
                <c:pt idx="8" formatCode="General">
                  <c:v>901</c:v>
                </c:pt>
                <c:pt idx="9" formatCode="General">
                  <c:v>779</c:v>
                </c:pt>
                <c:pt idx="10" formatCode="General">
                  <c:v>656</c:v>
                </c:pt>
                <c:pt idx="11" formatCode="General">
                  <c:v>678</c:v>
                </c:pt>
                <c:pt idx="12" formatCode="General">
                  <c:v>612</c:v>
                </c:pt>
                <c:pt idx="13" formatCode="General">
                  <c:v>726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00E-404C-BFEF-939B2058FDF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2"/>
        <c:shape val="box"/>
        <c:axId val="53605519"/>
        <c:axId val="53598447"/>
        <c:axId val="0"/>
      </c:bar3DChart>
      <c:catAx>
        <c:axId val="5360551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Karla Medium" panose="020B0004030503030003" pitchFamily="34" charset="-18"/>
                <a:ea typeface="+mn-ea"/>
                <a:cs typeface="+mn-cs"/>
              </a:defRPr>
            </a:pPr>
            <a:endParaRPr lang="cs-CZ"/>
          </a:p>
        </c:txPr>
        <c:crossAx val="53598447"/>
        <c:crosses val="autoZero"/>
        <c:auto val="1"/>
        <c:lblAlgn val="ctr"/>
        <c:lblOffset val="100"/>
        <c:noMultiLvlLbl val="0"/>
      </c:catAx>
      <c:valAx>
        <c:axId val="5359844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Karla Medium" panose="020B0004030503030003" pitchFamily="34" charset="-18"/>
                <a:ea typeface="+mn-ea"/>
                <a:cs typeface="+mn-cs"/>
              </a:defRPr>
            </a:pPr>
            <a:endParaRPr lang="cs-CZ"/>
          </a:p>
        </c:txPr>
        <c:crossAx val="53605519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357A480-E5DF-C7ED-378A-CC5E6F11A4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B02DA469-3372-FFDF-3E17-C9435728ECC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989C33B0-4137-FEFB-94E7-683A4A95C9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38355-E4B3-436C-9B18-D45E725FC1A5}" type="datetimeFigureOut">
              <a:rPr lang="cs-CZ" smtClean="0"/>
              <a:t>30.06.2022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42D201FF-1D1A-E5A8-C5AE-55230F09E7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6DE1EDFC-8C29-DCBC-FCCB-86AEAC34DB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6B7C-7131-4353-A607-83388E37207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668080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234DABFB-9808-6A86-CA35-4229E24869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24691F76-E636-4822-2369-D5953D4779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36E9269F-9959-0758-4FD2-8F1F1FA4D8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38355-E4B3-436C-9B18-D45E725FC1A5}" type="datetimeFigureOut">
              <a:rPr lang="cs-CZ" smtClean="0"/>
              <a:t>30.06.2022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00405482-1534-BD40-9F41-D8FADCE1C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C9DDE7C-8C11-EF30-CAA5-E31E9F7AA5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6B7C-7131-4353-A607-83388E37207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63455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>
            <a:extLst>
              <a:ext uri="{FF2B5EF4-FFF2-40B4-BE49-F238E27FC236}">
                <a16:creationId xmlns:a16="http://schemas.microsoft.com/office/drawing/2014/main" id="{850E0C86-357F-C7DA-572C-6FDD386EDCA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>
            <a:extLst>
              <a:ext uri="{FF2B5EF4-FFF2-40B4-BE49-F238E27FC236}">
                <a16:creationId xmlns:a16="http://schemas.microsoft.com/office/drawing/2014/main" id="{E0E9A902-A503-0F80-CD5B-04A12A4739F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26DE9F49-3D61-4169-7C9F-15AC79BF77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38355-E4B3-436C-9B18-D45E725FC1A5}" type="datetimeFigureOut">
              <a:rPr lang="cs-CZ" smtClean="0"/>
              <a:t>30.06.2022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C7AB8FD0-6D72-9D80-47CE-04D2764688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2F6ABD48-598F-4D66-B0FB-28893FD03A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6B7C-7131-4353-A607-83388E37207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17370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3457E46-3E43-EC91-995D-B3EF89A37D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4F93A7E-25F0-0068-82BC-A0BEA55E1E6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4F91613-9B5C-6FA1-101A-CF02AD6B5B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38355-E4B3-436C-9B18-D45E725FC1A5}" type="datetimeFigureOut">
              <a:rPr lang="cs-CZ" smtClean="0"/>
              <a:t>30.06.2022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B82614E9-D0BB-91FE-F2C8-81921EEE23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F2238F90-E9B9-40DF-4974-04E2E16961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6B7C-7131-4353-A607-83388E37207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76437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oddí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66FEA20E-3A6E-7C0A-4D51-3B014308C8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4F8DBD66-7E39-0103-4CE6-AB14EC8690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E09867FB-2C09-8CCC-E9C1-11C648B551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38355-E4B3-436C-9B18-D45E725FC1A5}" type="datetimeFigureOut">
              <a:rPr lang="cs-CZ" smtClean="0"/>
              <a:t>30.06.2022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64B11926-B0B8-1C19-6735-6EDE4AE0F1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E5FA49F1-C35C-3ADC-9358-3BA62D25EE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6B7C-7131-4353-A607-83388E37207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027814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F296791-FCC4-E700-3C51-3EE1F08740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2E48DCE-8E22-EEE8-FED1-A65A27049D2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1D5BAEEA-FC3C-6A28-6C7B-C4A456ABFD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1404A765-A985-AA2E-C681-0D7A36BC77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38355-E4B3-436C-9B18-D45E725FC1A5}" type="datetimeFigureOut">
              <a:rPr lang="cs-CZ" smtClean="0"/>
              <a:t>30.06.2022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C9638517-FD84-DACD-452F-00F39618C0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63DF2360-BB75-D0AE-C661-117C339291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6B7C-7131-4353-A607-83388E37207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171938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DF190B45-0246-343D-C17E-AD66C913BB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D1A4C6B1-6858-8A68-8651-688F13063A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8934F53E-C80F-E420-DDB8-A63070385F7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text 4">
            <a:extLst>
              <a:ext uri="{FF2B5EF4-FFF2-40B4-BE49-F238E27FC236}">
                <a16:creationId xmlns:a16="http://schemas.microsoft.com/office/drawing/2014/main" id="{9FA597FE-3E8E-98B7-B13F-4080511EA6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752D0868-438D-76B9-5A25-740893894C0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>
            <a:extLst>
              <a:ext uri="{FF2B5EF4-FFF2-40B4-BE49-F238E27FC236}">
                <a16:creationId xmlns:a16="http://schemas.microsoft.com/office/drawing/2014/main" id="{D60271AD-CF62-FEA7-9FF9-EBDB86BCB5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38355-E4B3-436C-9B18-D45E725FC1A5}" type="datetimeFigureOut">
              <a:rPr lang="cs-CZ" smtClean="0"/>
              <a:t>30.06.2022</a:t>
            </a:fld>
            <a:endParaRPr lang="cs-CZ"/>
          </a:p>
        </p:txBody>
      </p:sp>
      <p:sp>
        <p:nvSpPr>
          <p:cNvPr id="8" name="Zástupný symbol pro zápatí 7">
            <a:extLst>
              <a:ext uri="{FF2B5EF4-FFF2-40B4-BE49-F238E27FC236}">
                <a16:creationId xmlns:a16="http://schemas.microsoft.com/office/drawing/2014/main" id="{A60D5D89-6E54-B9FC-5D13-5C83A23251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>
            <a:extLst>
              <a:ext uri="{FF2B5EF4-FFF2-40B4-BE49-F238E27FC236}">
                <a16:creationId xmlns:a16="http://schemas.microsoft.com/office/drawing/2014/main" id="{431BCB40-0D89-91EE-D2CD-2735F95732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6B7C-7131-4353-A607-83388E37207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8936394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Jenom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9A715EAB-71D8-67FC-8FBE-D7ABD43991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>
            <a:extLst>
              <a:ext uri="{FF2B5EF4-FFF2-40B4-BE49-F238E27FC236}">
                <a16:creationId xmlns:a16="http://schemas.microsoft.com/office/drawing/2014/main" id="{5D6BC938-CFC8-024C-89B6-4A8E7BA37C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38355-E4B3-436C-9B18-D45E725FC1A5}" type="datetimeFigureOut">
              <a:rPr lang="cs-CZ" smtClean="0"/>
              <a:t>30.06.2022</a:t>
            </a:fld>
            <a:endParaRPr lang="cs-CZ"/>
          </a:p>
        </p:txBody>
      </p:sp>
      <p:sp>
        <p:nvSpPr>
          <p:cNvPr id="4" name="Zástupný symbol pro zápatí 3">
            <a:extLst>
              <a:ext uri="{FF2B5EF4-FFF2-40B4-BE49-F238E27FC236}">
                <a16:creationId xmlns:a16="http://schemas.microsoft.com/office/drawing/2014/main" id="{0A11C0EE-6AC6-2522-4655-C4DACC9D20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>
            <a:extLst>
              <a:ext uri="{FF2B5EF4-FFF2-40B4-BE49-F238E27FC236}">
                <a16:creationId xmlns:a16="http://schemas.microsoft.com/office/drawing/2014/main" id="{C2DBAB64-EDC5-418C-2048-7ECBF92B81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6B7C-7131-4353-A607-83388E37207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25955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>
            <a:extLst>
              <a:ext uri="{FF2B5EF4-FFF2-40B4-BE49-F238E27FC236}">
                <a16:creationId xmlns:a16="http://schemas.microsoft.com/office/drawing/2014/main" id="{DEDB92E5-912B-CA87-9DD0-A827FEF346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38355-E4B3-436C-9B18-D45E725FC1A5}" type="datetimeFigureOut">
              <a:rPr lang="cs-CZ" smtClean="0"/>
              <a:t>30.06.2022</a:t>
            </a:fld>
            <a:endParaRPr lang="cs-CZ"/>
          </a:p>
        </p:txBody>
      </p:sp>
      <p:sp>
        <p:nvSpPr>
          <p:cNvPr id="3" name="Zástupný symbol pro zápatí 2">
            <a:extLst>
              <a:ext uri="{FF2B5EF4-FFF2-40B4-BE49-F238E27FC236}">
                <a16:creationId xmlns:a16="http://schemas.microsoft.com/office/drawing/2014/main" id="{C22FB436-6D60-1897-9D51-71BBBF079A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43CC4DD0-8751-5501-4752-F0E09C36C1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6B7C-7131-4353-A607-83388E37207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612196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C7FE8788-D231-66D2-F6A0-94508ABCF0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8F66DC7-397B-268B-AE7B-64584C44A8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B6DDF968-A0F7-A517-B3E4-A802712E13C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DCC1836A-8C54-0C3A-258A-DC073930AE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38355-E4B3-436C-9B18-D45E725FC1A5}" type="datetimeFigureOut">
              <a:rPr lang="cs-CZ" smtClean="0"/>
              <a:t>30.06.2022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5EC66C28-C62E-BB16-2CB8-487CD2C75C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BAB74FD3-09DC-DADC-94AE-6B41A031E4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6B7C-7131-4353-A607-83388E37207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32041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F5ACC4AC-E41C-5A2B-F338-4C6F58782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obrázku 2">
            <a:extLst>
              <a:ext uri="{FF2B5EF4-FFF2-40B4-BE49-F238E27FC236}">
                <a16:creationId xmlns:a16="http://schemas.microsoft.com/office/drawing/2014/main" id="{082A3DF4-A575-3AC5-B3C7-EE33AFAF49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text 3">
            <a:extLst>
              <a:ext uri="{FF2B5EF4-FFF2-40B4-BE49-F238E27FC236}">
                <a16:creationId xmlns:a16="http://schemas.microsoft.com/office/drawing/2014/main" id="{72680066-C682-50B9-BF2D-9E55203C2C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cs-CZ"/>
              <a:t>Po kliknutí můžete upravovat styly textu v předloze.</a:t>
            </a:r>
          </a:p>
        </p:txBody>
      </p:sp>
      <p:sp>
        <p:nvSpPr>
          <p:cNvPr id="5" name="Zástupný symbol pro datum 4">
            <a:extLst>
              <a:ext uri="{FF2B5EF4-FFF2-40B4-BE49-F238E27FC236}">
                <a16:creationId xmlns:a16="http://schemas.microsoft.com/office/drawing/2014/main" id="{B4E20D20-DB11-557C-13A2-C0EEAAFC6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638355-E4B3-436C-9B18-D45E725FC1A5}" type="datetimeFigureOut">
              <a:rPr lang="cs-CZ" smtClean="0"/>
              <a:t>30.06.2022</a:t>
            </a:fld>
            <a:endParaRPr lang="cs-CZ"/>
          </a:p>
        </p:txBody>
      </p:sp>
      <p:sp>
        <p:nvSpPr>
          <p:cNvPr id="6" name="Zástupný symbol pro zápatí 5">
            <a:extLst>
              <a:ext uri="{FF2B5EF4-FFF2-40B4-BE49-F238E27FC236}">
                <a16:creationId xmlns:a16="http://schemas.microsoft.com/office/drawing/2014/main" id="{B78FAEDF-2C95-25E4-F693-FCA18FB0DD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>
            <a:extLst>
              <a:ext uri="{FF2B5EF4-FFF2-40B4-BE49-F238E27FC236}">
                <a16:creationId xmlns:a16="http://schemas.microsoft.com/office/drawing/2014/main" id="{CFED853A-3457-C6A3-5CCC-5372D24ED3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B36B7C-7131-4353-A607-83388E37207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505377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nadpis 1">
            <a:extLst>
              <a:ext uri="{FF2B5EF4-FFF2-40B4-BE49-F238E27FC236}">
                <a16:creationId xmlns:a16="http://schemas.microsoft.com/office/drawing/2014/main" id="{EF3D937A-3527-5B4A-6E1A-ED5EA10DF3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text 2">
            <a:extLst>
              <a:ext uri="{FF2B5EF4-FFF2-40B4-BE49-F238E27FC236}">
                <a16:creationId xmlns:a16="http://schemas.microsoft.com/office/drawing/2014/main" id="{79C63BFD-0257-8AA2-1F0D-B767C0FEE6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Po kliknutí můžete upravovat styly textu v předloze.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>
            <a:extLst>
              <a:ext uri="{FF2B5EF4-FFF2-40B4-BE49-F238E27FC236}">
                <a16:creationId xmlns:a16="http://schemas.microsoft.com/office/drawing/2014/main" id="{BF4A3A40-2FB1-ADBF-5350-8C9B38EB21E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638355-E4B3-436C-9B18-D45E725FC1A5}" type="datetimeFigureOut">
              <a:rPr lang="cs-CZ" smtClean="0"/>
              <a:t>30.06.2022</a:t>
            </a:fld>
            <a:endParaRPr lang="cs-CZ"/>
          </a:p>
        </p:txBody>
      </p:sp>
      <p:sp>
        <p:nvSpPr>
          <p:cNvPr id="5" name="Zástupný symbol pro zápatí 4">
            <a:extLst>
              <a:ext uri="{FF2B5EF4-FFF2-40B4-BE49-F238E27FC236}">
                <a16:creationId xmlns:a16="http://schemas.microsoft.com/office/drawing/2014/main" id="{2AC4D780-0EC2-FE9F-9C27-81A63E6092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>
            <a:extLst>
              <a:ext uri="{FF2B5EF4-FFF2-40B4-BE49-F238E27FC236}">
                <a16:creationId xmlns:a16="http://schemas.microsoft.com/office/drawing/2014/main" id="{52B2DD6A-30E0-4053-E991-90082F7318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B36B7C-7131-4353-A607-83388E37207E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40221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>
          <a:xfrm>
            <a:off x="0" y="1"/>
            <a:ext cx="12192000" cy="3710866"/>
          </a:xfrm>
          <a:prstGeom prst="rect">
            <a:avLst/>
          </a:prstGeom>
          <a:solidFill>
            <a:srgbClr val="249BD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682C231A-E554-BD7B-A727-6A97CB8E86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35585" y="1041399"/>
            <a:ext cx="10120829" cy="2387601"/>
          </a:xfrm>
        </p:spPr>
        <p:txBody>
          <a:bodyPr>
            <a:normAutofit/>
          </a:bodyPr>
          <a:lstStyle/>
          <a:p>
            <a:r>
              <a:rPr lang="cs-CZ" b="1" cap="all" dirty="0">
                <a:solidFill>
                  <a:schemeClr val="bg1"/>
                </a:solidFill>
                <a:effectLst/>
                <a:latin typeface="Karla ExtraBold" panose="020B00040305030300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  <a:t>INSOLVENČNÍ ŘÍZENÍ V ČR</a:t>
            </a:r>
            <a:endParaRPr lang="cs-CZ" sz="5000" b="1" dirty="0">
              <a:solidFill>
                <a:schemeClr val="bg1"/>
              </a:solidFill>
              <a:latin typeface="Karla ExtraBold" panose="020B0004030503030003" pitchFamily="34" charset="-18"/>
            </a:endParaRPr>
          </a:p>
        </p:txBody>
      </p:sp>
      <p:sp>
        <p:nvSpPr>
          <p:cNvPr id="3" name="Podnadpis 2">
            <a:extLst>
              <a:ext uri="{FF2B5EF4-FFF2-40B4-BE49-F238E27FC236}">
                <a16:creationId xmlns:a16="http://schemas.microsoft.com/office/drawing/2014/main" id="{9B6D33DE-2A47-14DD-A801-3E1022F912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090732"/>
            <a:ext cx="9144000" cy="1262848"/>
          </a:xfrm>
        </p:spPr>
        <p:txBody>
          <a:bodyPr>
            <a:normAutofit/>
          </a:bodyPr>
          <a:lstStyle/>
          <a:p>
            <a:r>
              <a:rPr lang="cs-CZ" sz="4500" cap="all" dirty="0">
                <a:solidFill>
                  <a:srgbClr val="249BD1"/>
                </a:solidFill>
                <a:latin typeface="Karla ExtraBold" panose="020B00040305030300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  <a:t>Stav za 1</a:t>
            </a:r>
            <a:r>
              <a:rPr lang="cs-CZ" sz="4500" cap="all" dirty="0">
                <a:solidFill>
                  <a:srgbClr val="249BD1"/>
                </a:solidFill>
                <a:effectLst/>
                <a:latin typeface="Karla ExtraBold" panose="020B00040305030300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  <a:t>. pololetí 2O22</a:t>
            </a:r>
            <a:endParaRPr lang="cs-CZ" sz="4500" cap="all" dirty="0">
              <a:solidFill>
                <a:srgbClr val="249BD1"/>
              </a:solidFill>
              <a:latin typeface="Karla ExtraBold" panose="020B0004030503030003" pitchFamily="34" charset="-18"/>
            </a:endParaRP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8111" y="5633603"/>
            <a:ext cx="3655778" cy="649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2430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5779364"/>
            <a:ext cx="12192000" cy="1078636"/>
          </a:xfrm>
          <a:prstGeom prst="rect">
            <a:avLst/>
          </a:prstGeom>
          <a:solidFill>
            <a:srgbClr val="249BD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414239"/>
          </a:xfrm>
        </p:spPr>
        <p:txBody>
          <a:bodyPr anchor="ctr">
            <a:noAutofit/>
          </a:bodyPr>
          <a:lstStyle/>
          <a:p>
            <a:pPr algn="ctr"/>
            <a:r>
              <a:rPr lang="en-US" sz="5000" cap="all" dirty="0">
                <a:solidFill>
                  <a:srgbClr val="249BD1"/>
                </a:solidFill>
                <a:latin typeface="Karla ExtraBold" panose="020B0004030503030003" pitchFamily="34" charset="-18"/>
              </a:rPr>
              <a:t>II.	</a:t>
            </a:r>
            <a:r>
              <a:rPr lang="en-US" sz="5000" cap="all" dirty="0" err="1">
                <a:solidFill>
                  <a:srgbClr val="249BD1"/>
                </a:solidFill>
                <a:latin typeface="Karla ExtraBold" panose="020B0004030503030003" pitchFamily="34" charset="-18"/>
              </a:rPr>
              <a:t>Občansk</a:t>
            </a:r>
            <a:r>
              <a:rPr lang="cs-CZ" sz="5000" cap="all" dirty="0">
                <a:solidFill>
                  <a:srgbClr val="249BD1"/>
                </a:solidFill>
                <a:latin typeface="Karla ExtraBold" panose="020B0004030503030003" pitchFamily="34" charset="-18"/>
              </a:rPr>
              <a:t>é insolvence</a:t>
            </a:r>
            <a:endParaRPr lang="cs-CZ" sz="5000" dirty="0">
              <a:solidFill>
                <a:srgbClr val="249BD1"/>
              </a:solidFill>
            </a:endParaRP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0074" y="6159753"/>
            <a:ext cx="2640660" cy="317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738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/>
          <p:cNvSpPr/>
          <p:nvPr/>
        </p:nvSpPr>
        <p:spPr>
          <a:xfrm>
            <a:off x="0" y="1"/>
            <a:ext cx="12192000" cy="1988598"/>
          </a:xfrm>
          <a:prstGeom prst="rect">
            <a:avLst/>
          </a:prstGeom>
          <a:solidFill>
            <a:srgbClr val="249BD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8242241F-5ABC-3256-D590-58B562AE95E0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>
            <a:normAutofit/>
          </a:bodyPr>
          <a:lstStyle/>
          <a:p>
            <a:r>
              <a:rPr lang="cs-CZ" sz="5500" dirty="0">
                <a:solidFill>
                  <a:schemeClr val="bg1"/>
                </a:solidFill>
                <a:latin typeface="Karla ExtraBold" panose="020B0004030503030003" pitchFamily="34" charset="-18"/>
              </a:rPr>
              <a:t>A. INSOLVENČNÍ NÁVRHY</a:t>
            </a:r>
          </a:p>
        </p:txBody>
      </p:sp>
      <p:sp>
        <p:nvSpPr>
          <p:cNvPr id="9" name="Zástupný obsah 2">
            <a:extLst>
              <a:ext uri="{FF2B5EF4-FFF2-40B4-BE49-F238E27FC236}">
                <a16:creationId xmlns:a16="http://schemas.microsoft.com/office/drawing/2014/main" id="{4A066758-1262-2DA9-D053-1F6761D953A4}"/>
              </a:ext>
            </a:extLst>
          </p:cNvPr>
          <p:cNvSpPr txBox="1">
            <a:spLocks/>
          </p:cNvSpPr>
          <p:nvPr/>
        </p:nvSpPr>
        <p:spPr>
          <a:xfrm>
            <a:off x="3549586" y="2572283"/>
            <a:ext cx="5097263" cy="28926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buNone/>
            </a:pPr>
            <a:r>
              <a:rPr lang="pl-PL" sz="3000" dirty="0">
                <a:solidFill>
                  <a:srgbClr val="249BD1"/>
                </a:solidFill>
                <a:latin typeface="Karla ExtraBold" panose="020B0004030503030003" pitchFamily="34" charset="-18"/>
              </a:rPr>
              <a:t>OBČANÉ </a:t>
            </a:r>
            <a:r>
              <a:rPr lang="pl-PL" sz="2500" dirty="0">
                <a:solidFill>
                  <a:srgbClr val="249BD1"/>
                </a:solidFill>
                <a:latin typeface="Karla Medium" panose="020B0004030503030003" pitchFamily="34" charset="-18"/>
              </a:rPr>
              <a:t>(FYZICKÉ OSOBY)</a:t>
            </a:r>
          </a:p>
          <a:p>
            <a:pPr marL="457200" lvl="1" indent="0">
              <a:lnSpc>
                <a:spcPct val="200000"/>
              </a:lnSpc>
              <a:buNone/>
            </a:pPr>
            <a:r>
              <a:rPr lang="pl-PL" sz="2500" dirty="0">
                <a:latin typeface="Karla bold" panose="020B0004030503030003" pitchFamily="34" charset="-18"/>
              </a:rPr>
              <a:t>1. pololetí 2021		9.099</a:t>
            </a:r>
          </a:p>
          <a:p>
            <a:pPr marL="457200" lvl="1" indent="0">
              <a:lnSpc>
                <a:spcPct val="200000"/>
              </a:lnSpc>
              <a:buNone/>
            </a:pPr>
            <a:r>
              <a:rPr lang="pl-PL" sz="2500" dirty="0">
                <a:latin typeface="Karla bold" panose="020B0004030503030003" pitchFamily="34" charset="-18"/>
              </a:rPr>
              <a:t>1. pololetí 2022		8.035*</a:t>
            </a:r>
          </a:p>
          <a:p>
            <a:pPr marL="0" indent="0" algn="ctr">
              <a:lnSpc>
                <a:spcPct val="200000"/>
              </a:lnSpc>
              <a:buNone/>
            </a:pPr>
            <a:endParaRPr lang="cs-CZ" sz="3000" dirty="0">
              <a:solidFill>
                <a:srgbClr val="249BD1"/>
              </a:solidFill>
              <a:latin typeface="Karla ExtraBold" panose="020B0004030503030003" pitchFamily="34" charset="-18"/>
            </a:endParaRPr>
          </a:p>
        </p:txBody>
      </p:sp>
      <p:cxnSp>
        <p:nvCxnSpPr>
          <p:cNvPr id="10" name="Přímá spojnice 9"/>
          <p:cNvCxnSpPr/>
          <p:nvPr/>
        </p:nvCxnSpPr>
        <p:spPr>
          <a:xfrm>
            <a:off x="3682754" y="3515057"/>
            <a:ext cx="4826493" cy="0"/>
          </a:xfrm>
          <a:prstGeom prst="line">
            <a:avLst/>
          </a:prstGeom>
          <a:ln w="38100">
            <a:solidFill>
              <a:srgbClr val="249B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Přímá spojnice 10"/>
          <p:cNvCxnSpPr/>
          <p:nvPr/>
        </p:nvCxnSpPr>
        <p:spPr>
          <a:xfrm>
            <a:off x="3682754" y="4493080"/>
            <a:ext cx="4826493" cy="0"/>
          </a:xfrm>
          <a:prstGeom prst="line">
            <a:avLst/>
          </a:prstGeom>
          <a:ln w="19050">
            <a:solidFill>
              <a:srgbClr val="249B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9F2368BE-683A-54E1-DC22-4E1A1D8D5D4F}"/>
              </a:ext>
            </a:extLst>
          </p:cNvPr>
          <p:cNvSpPr txBox="1"/>
          <p:nvPr/>
        </p:nvSpPr>
        <p:spPr>
          <a:xfrm>
            <a:off x="1000680" y="5922873"/>
            <a:ext cx="846653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200" dirty="0">
                <a:latin typeface="Karla Medium" panose="020B0004030503030003" pitchFamily="34" charset="-18"/>
              </a:rPr>
              <a:t>(*) údaje za 1. pol. 2022 jsou předběžné, údaje podle osob nikoli podle spisových značek</a:t>
            </a:r>
          </a:p>
          <a:p>
            <a:r>
              <a:rPr lang="cs-CZ" sz="1200" dirty="0">
                <a:latin typeface="Karla Medium" panose="020B0004030503030003" pitchFamily="34" charset="-18"/>
              </a:rPr>
              <a:t>Zdroj: ISIR, </a:t>
            </a:r>
            <a:r>
              <a:rPr lang="cs-CZ" sz="1200" dirty="0" err="1">
                <a:latin typeface="Karla Medium" panose="020B0004030503030003" pitchFamily="34" charset="-18"/>
              </a:rPr>
              <a:t>InsolCentrum</a:t>
            </a:r>
            <a:endParaRPr lang="cs-CZ" sz="1200" dirty="0">
              <a:latin typeface="Karla Medium" panose="020B0004030503030003" pitchFamily="34" charset="-18"/>
            </a:endParaRPr>
          </a:p>
        </p:txBody>
      </p:sp>
      <p:pic>
        <p:nvPicPr>
          <p:cNvPr id="14" name="Obrázek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3759" y="5903419"/>
            <a:ext cx="2188762" cy="38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1699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/>
          <p:cNvSpPr/>
          <p:nvPr/>
        </p:nvSpPr>
        <p:spPr>
          <a:xfrm>
            <a:off x="0" y="1"/>
            <a:ext cx="12192000" cy="1988598"/>
          </a:xfrm>
          <a:prstGeom prst="rect">
            <a:avLst/>
          </a:prstGeom>
          <a:solidFill>
            <a:srgbClr val="249BD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E2801618-FC72-E872-89EF-E2159548D38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>
            <a:normAutofit/>
          </a:bodyPr>
          <a:lstStyle/>
          <a:p>
            <a:r>
              <a:rPr lang="cs-CZ" sz="5500" dirty="0">
                <a:solidFill>
                  <a:schemeClr val="bg1"/>
                </a:solidFill>
                <a:latin typeface="Karla ExtraBold" panose="020B0004030503030003" pitchFamily="34" charset="-18"/>
              </a:rPr>
              <a:t>B. PROHLÁŠENÉ INSOLVENCE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9F2368BE-683A-54E1-DC22-4E1A1D8D5D4F}"/>
              </a:ext>
            </a:extLst>
          </p:cNvPr>
          <p:cNvSpPr txBox="1"/>
          <p:nvPr/>
        </p:nvSpPr>
        <p:spPr>
          <a:xfrm>
            <a:off x="1004655" y="5937517"/>
            <a:ext cx="846653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200" dirty="0">
                <a:latin typeface="Karla Medium" panose="020B0004030503030003" pitchFamily="34" charset="-18"/>
              </a:rPr>
              <a:t>(*) údaje za 1. pol. 2022 jsou předběžné, údaje podle osob nikoli podle spisových značek</a:t>
            </a:r>
          </a:p>
          <a:p>
            <a:r>
              <a:rPr lang="cs-CZ" sz="1200" dirty="0">
                <a:latin typeface="Karla Medium" panose="020B0004030503030003" pitchFamily="34" charset="-18"/>
              </a:rPr>
              <a:t>Zdroj: ISIR, </a:t>
            </a:r>
            <a:r>
              <a:rPr lang="cs-CZ" sz="1200" dirty="0" err="1">
                <a:latin typeface="Karla Medium" panose="020B0004030503030003" pitchFamily="34" charset="-18"/>
              </a:rPr>
              <a:t>InsolCentrum</a:t>
            </a:r>
            <a:endParaRPr lang="cs-CZ" sz="1200" dirty="0">
              <a:latin typeface="Karla Medium" panose="020B0004030503030003" pitchFamily="34" charset="-18"/>
            </a:endParaRPr>
          </a:p>
        </p:txBody>
      </p:sp>
      <p:sp>
        <p:nvSpPr>
          <p:cNvPr id="9" name="Zástupný obsah 2">
            <a:extLst>
              <a:ext uri="{FF2B5EF4-FFF2-40B4-BE49-F238E27FC236}">
                <a16:creationId xmlns:a16="http://schemas.microsoft.com/office/drawing/2014/main" id="{4A066758-1262-2DA9-D053-1F6761D953A4}"/>
              </a:ext>
            </a:extLst>
          </p:cNvPr>
          <p:cNvSpPr txBox="1">
            <a:spLocks/>
          </p:cNvSpPr>
          <p:nvPr/>
        </p:nvSpPr>
        <p:spPr>
          <a:xfrm>
            <a:off x="7961050" y="3170814"/>
            <a:ext cx="3786326" cy="28926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51200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cs-CZ" sz="3000" dirty="0">
                <a:latin typeface="Karla bold" panose="020B0004030503030003" pitchFamily="34" charset="-18"/>
              </a:rPr>
              <a:t>12.630	10.922*</a:t>
            </a:r>
          </a:p>
          <a:p>
            <a:pPr marL="0" indent="0" defTabSz="1512000">
              <a:lnSpc>
                <a:spcPct val="100000"/>
              </a:lnSpc>
              <a:buFont typeface="Arial" panose="020B0604020202020204" pitchFamily="34" charset="0"/>
              <a:buNone/>
            </a:pPr>
            <a:endParaRPr lang="cs-CZ" sz="3000" dirty="0">
              <a:latin typeface="Karla bold" panose="020B0004030503030003" pitchFamily="34" charset="-18"/>
            </a:endParaRPr>
          </a:p>
          <a:p>
            <a:pPr marL="0" indent="0" defTabSz="151200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cs-CZ" sz="3000" dirty="0">
                <a:latin typeface="Karla bold" panose="020B0004030503030003" pitchFamily="34" charset="-18"/>
              </a:rPr>
              <a:t>144	91*</a:t>
            </a:r>
          </a:p>
        </p:txBody>
      </p:sp>
      <p:sp>
        <p:nvSpPr>
          <p:cNvPr id="10" name="Zástupný obsah 2">
            <a:extLst>
              <a:ext uri="{FF2B5EF4-FFF2-40B4-BE49-F238E27FC236}">
                <a16:creationId xmlns:a16="http://schemas.microsoft.com/office/drawing/2014/main" id="{4A066758-1262-2DA9-D053-1F6761D953A4}"/>
              </a:ext>
            </a:extLst>
          </p:cNvPr>
          <p:cNvSpPr txBox="1">
            <a:spLocks/>
          </p:cNvSpPr>
          <p:nvPr/>
        </p:nvSpPr>
        <p:spPr>
          <a:xfrm>
            <a:off x="990600" y="3170814"/>
            <a:ext cx="7381043" cy="28926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cs-CZ" sz="3200" dirty="0">
                <a:latin typeface="Karla bold" panose="020B0004030503030003" pitchFamily="34" charset="-18"/>
              </a:rPr>
              <a:t>POVOLENÁ ODDLUŽENÍ </a:t>
            </a:r>
          </a:p>
          <a:p>
            <a:pPr marL="0" indent="0">
              <a:lnSpc>
                <a:spcPct val="100000"/>
              </a:lnSpc>
              <a:buNone/>
            </a:pPr>
            <a:endParaRPr lang="cs-CZ" sz="3200" dirty="0">
              <a:latin typeface="Karla bold" panose="020B0004030503030003" pitchFamily="34" charset="-18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cs-CZ" sz="3200" dirty="0">
                <a:latin typeface="Karla bold" panose="020B0004030503030003" pitchFamily="34" charset="-18"/>
              </a:rPr>
              <a:t>PROHLÁŠENÉ KONKURZY OBČANŮ</a:t>
            </a:r>
            <a:endParaRPr lang="cs-CZ" sz="3000" dirty="0">
              <a:latin typeface="Karla bold" panose="020B0004030503030003" pitchFamily="34" charset="-18"/>
            </a:endParaRPr>
          </a:p>
        </p:txBody>
      </p:sp>
      <p:sp>
        <p:nvSpPr>
          <p:cNvPr id="11" name="Zástupný obsah 2">
            <a:extLst>
              <a:ext uri="{FF2B5EF4-FFF2-40B4-BE49-F238E27FC236}">
                <a16:creationId xmlns:a16="http://schemas.microsoft.com/office/drawing/2014/main" id="{4A066758-1262-2DA9-D053-1F6761D953A4}"/>
              </a:ext>
            </a:extLst>
          </p:cNvPr>
          <p:cNvSpPr txBox="1">
            <a:spLocks/>
          </p:cNvSpPr>
          <p:nvPr/>
        </p:nvSpPr>
        <p:spPr>
          <a:xfrm>
            <a:off x="9471189" y="2395637"/>
            <a:ext cx="1083076" cy="58273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cs-CZ" sz="1500" cap="all" dirty="0">
                <a:latin typeface="Karla bold" panose="020B0004030503030003" pitchFamily="34" charset="-18"/>
              </a:rPr>
              <a:t>1. pololetí </a:t>
            </a:r>
            <a:br>
              <a:rPr lang="cs-CZ" sz="1500" cap="all" dirty="0">
                <a:latin typeface="Karla bold" panose="020B0004030503030003" pitchFamily="34" charset="-18"/>
              </a:rPr>
            </a:br>
            <a:r>
              <a:rPr lang="cs-CZ" sz="1500" cap="all" dirty="0">
                <a:latin typeface="Karla bold" panose="020B0004030503030003" pitchFamily="34" charset="-18"/>
              </a:rPr>
              <a:t>2022</a:t>
            </a:r>
          </a:p>
        </p:txBody>
      </p:sp>
      <p:sp>
        <p:nvSpPr>
          <p:cNvPr id="12" name="Zástupný obsah 2">
            <a:extLst>
              <a:ext uri="{FF2B5EF4-FFF2-40B4-BE49-F238E27FC236}">
                <a16:creationId xmlns:a16="http://schemas.microsoft.com/office/drawing/2014/main" id="{4A066758-1262-2DA9-D053-1F6761D953A4}"/>
              </a:ext>
            </a:extLst>
          </p:cNvPr>
          <p:cNvSpPr txBox="1">
            <a:spLocks/>
          </p:cNvSpPr>
          <p:nvPr/>
        </p:nvSpPr>
        <p:spPr>
          <a:xfrm>
            <a:off x="7961050" y="2395637"/>
            <a:ext cx="1083076" cy="58273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cs-CZ" sz="1500" cap="all" dirty="0">
                <a:latin typeface="Karla bold" panose="020B0004030503030003" pitchFamily="34" charset="-18"/>
              </a:rPr>
              <a:t>1. pololetí </a:t>
            </a:r>
            <a:br>
              <a:rPr lang="cs-CZ" sz="1500" cap="all" dirty="0">
                <a:latin typeface="Karla bold" panose="020B0004030503030003" pitchFamily="34" charset="-18"/>
              </a:rPr>
            </a:br>
            <a:r>
              <a:rPr lang="cs-CZ" sz="1500" cap="all" dirty="0">
                <a:latin typeface="Karla bold" panose="020B0004030503030003" pitchFamily="34" charset="-18"/>
              </a:rPr>
              <a:t>2021</a:t>
            </a:r>
          </a:p>
        </p:txBody>
      </p:sp>
      <p:cxnSp>
        <p:nvCxnSpPr>
          <p:cNvPr id="13" name="Přímá spojnice 12"/>
          <p:cNvCxnSpPr/>
          <p:nvPr/>
        </p:nvCxnSpPr>
        <p:spPr>
          <a:xfrm>
            <a:off x="990599" y="3021369"/>
            <a:ext cx="10281821" cy="0"/>
          </a:xfrm>
          <a:prstGeom prst="line">
            <a:avLst/>
          </a:prstGeom>
          <a:ln w="38100">
            <a:solidFill>
              <a:srgbClr val="249B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nice 13"/>
          <p:cNvCxnSpPr/>
          <p:nvPr/>
        </p:nvCxnSpPr>
        <p:spPr>
          <a:xfrm>
            <a:off x="990599" y="4228737"/>
            <a:ext cx="10281821" cy="0"/>
          </a:xfrm>
          <a:prstGeom prst="line">
            <a:avLst/>
          </a:prstGeom>
          <a:ln w="19050">
            <a:solidFill>
              <a:srgbClr val="249B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nice 14"/>
          <p:cNvCxnSpPr/>
          <p:nvPr/>
        </p:nvCxnSpPr>
        <p:spPr>
          <a:xfrm>
            <a:off x="990599" y="5231907"/>
            <a:ext cx="10281821" cy="0"/>
          </a:xfrm>
          <a:prstGeom prst="line">
            <a:avLst/>
          </a:prstGeom>
          <a:ln w="19050">
            <a:solidFill>
              <a:srgbClr val="249B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Zástupný obsah 2">
            <a:extLst>
              <a:ext uri="{FF2B5EF4-FFF2-40B4-BE49-F238E27FC236}">
                <a16:creationId xmlns:a16="http://schemas.microsoft.com/office/drawing/2014/main" id="{4A066758-1262-2DA9-D053-1F6761D953A4}"/>
              </a:ext>
            </a:extLst>
          </p:cNvPr>
          <p:cNvSpPr txBox="1">
            <a:spLocks/>
          </p:cNvSpPr>
          <p:nvPr/>
        </p:nvSpPr>
        <p:spPr>
          <a:xfrm>
            <a:off x="990598" y="3617681"/>
            <a:ext cx="4084468" cy="6110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cs-CZ" dirty="0">
                <a:latin typeface="Karla Medium" panose="020B0004030503030003" pitchFamily="34" charset="-18"/>
              </a:rPr>
              <a:t>(VČETNĚ ŽIVNOSTNÍKŮ)</a:t>
            </a:r>
          </a:p>
        </p:txBody>
      </p:sp>
      <p:pic>
        <p:nvPicPr>
          <p:cNvPr id="17" name="Obrázek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3759" y="5903419"/>
            <a:ext cx="2188762" cy="38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385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/>
          <p:cNvSpPr/>
          <p:nvPr/>
        </p:nvSpPr>
        <p:spPr>
          <a:xfrm>
            <a:off x="0" y="1"/>
            <a:ext cx="12192000" cy="1988598"/>
          </a:xfrm>
          <a:prstGeom prst="rect">
            <a:avLst/>
          </a:prstGeom>
          <a:solidFill>
            <a:schemeClr val="bg1">
              <a:lumMod val="9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9B6D10EB-C77E-EA66-7353-AB2E78EC3A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cap="all" dirty="0">
                <a:solidFill>
                  <a:srgbClr val="249BD1"/>
                </a:solidFill>
                <a:latin typeface="Karla ExtraBold" panose="020B0004030503030003" pitchFamily="34" charset="-18"/>
              </a:rPr>
              <a:t>POVOLENÁ Oddlužení občanů a živnostníků za 1. pol. let 2008 - 2022</a:t>
            </a:r>
          </a:p>
        </p:txBody>
      </p:sp>
      <p:graphicFrame>
        <p:nvGraphicFramePr>
          <p:cNvPr id="4" name="Zástupný obsah 5">
            <a:extLst>
              <a:ext uri="{FF2B5EF4-FFF2-40B4-BE49-F238E27FC236}">
                <a16:creationId xmlns:a16="http://schemas.microsoft.com/office/drawing/2014/main" id="{7C4ACA66-7153-B1DF-56E8-9148C54241A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25246710"/>
              </p:ext>
            </p:extLst>
          </p:nvPr>
        </p:nvGraphicFramePr>
        <p:xfrm>
          <a:off x="331424" y="2116906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ovéPole 6">
            <a:extLst>
              <a:ext uri="{FF2B5EF4-FFF2-40B4-BE49-F238E27FC236}">
                <a16:creationId xmlns:a16="http://schemas.microsoft.com/office/drawing/2014/main" id="{9F2368BE-683A-54E1-DC22-4E1A1D8D5D4F}"/>
              </a:ext>
            </a:extLst>
          </p:cNvPr>
          <p:cNvSpPr txBox="1"/>
          <p:nvPr/>
        </p:nvSpPr>
        <p:spPr>
          <a:xfrm>
            <a:off x="990599" y="6048581"/>
            <a:ext cx="846653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cs-CZ" sz="1200" dirty="0">
              <a:latin typeface="Karla Medium" panose="020B0004030503030003" pitchFamily="34" charset="-18"/>
            </a:endParaRPr>
          </a:p>
          <a:p>
            <a:r>
              <a:rPr lang="cs-CZ" sz="1200" dirty="0">
                <a:latin typeface="Karla Medium" panose="020B0004030503030003" pitchFamily="34" charset="-18"/>
              </a:rPr>
              <a:t>Zdroj: ISIR, </a:t>
            </a:r>
            <a:r>
              <a:rPr lang="cs-CZ" sz="1200" dirty="0" err="1">
                <a:latin typeface="Karla Medium" panose="020B0004030503030003" pitchFamily="34" charset="-18"/>
              </a:rPr>
              <a:t>InsolCentrum</a:t>
            </a:r>
            <a:endParaRPr lang="cs-CZ" sz="1200" dirty="0">
              <a:latin typeface="Karla Medium" panose="020B0004030503030003" pitchFamily="34" charset="-18"/>
            </a:endParaRPr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F3707591-1AE3-4EBE-7134-1672565212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4260" y="6315689"/>
            <a:ext cx="2188762" cy="38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746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délník 17"/>
          <p:cNvSpPr/>
          <p:nvPr/>
        </p:nvSpPr>
        <p:spPr>
          <a:xfrm>
            <a:off x="8092374" y="2625221"/>
            <a:ext cx="4099625" cy="27945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Obdélník 5"/>
          <p:cNvSpPr/>
          <p:nvPr/>
        </p:nvSpPr>
        <p:spPr>
          <a:xfrm>
            <a:off x="0" y="1"/>
            <a:ext cx="12192000" cy="1988598"/>
          </a:xfrm>
          <a:prstGeom prst="rect">
            <a:avLst/>
          </a:prstGeom>
          <a:solidFill>
            <a:srgbClr val="249BD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985CD11C-1F02-F82D-5B31-F7532212079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0" y="365125"/>
            <a:ext cx="10515600" cy="1325563"/>
          </a:xfrm>
        </p:spPr>
        <p:txBody>
          <a:bodyPr>
            <a:normAutofit/>
          </a:bodyPr>
          <a:lstStyle/>
          <a:p>
            <a:r>
              <a:rPr lang="cs-CZ" sz="5000" dirty="0">
                <a:solidFill>
                  <a:schemeClr val="bg1"/>
                </a:solidFill>
                <a:latin typeface="Karla ExtraBold" panose="020B0004030503030003" pitchFamily="34" charset="-18"/>
              </a:rPr>
              <a:t>C. ŽIVÁ ODDLUŽENÍ K 28.6.2022</a:t>
            </a:r>
          </a:p>
        </p:txBody>
      </p:sp>
      <p:sp>
        <p:nvSpPr>
          <p:cNvPr id="7" name="TextovéPole 6">
            <a:extLst>
              <a:ext uri="{FF2B5EF4-FFF2-40B4-BE49-F238E27FC236}">
                <a16:creationId xmlns:a16="http://schemas.microsoft.com/office/drawing/2014/main" id="{9F2368BE-683A-54E1-DC22-4E1A1D8D5D4F}"/>
              </a:ext>
            </a:extLst>
          </p:cNvPr>
          <p:cNvSpPr txBox="1"/>
          <p:nvPr/>
        </p:nvSpPr>
        <p:spPr>
          <a:xfrm>
            <a:off x="990599" y="5927224"/>
            <a:ext cx="846653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200" dirty="0">
                <a:latin typeface="Karla Medium" panose="020B0004030503030003" pitchFamily="34" charset="-18"/>
              </a:rPr>
              <a:t>(*) údaje za 1. pol. 2022 jsou předběžné, údaje podle osob nikoli podle spisových značek</a:t>
            </a:r>
          </a:p>
          <a:p>
            <a:r>
              <a:rPr lang="cs-CZ" sz="1200" dirty="0">
                <a:latin typeface="Karla Medium" panose="020B0004030503030003" pitchFamily="34" charset="-18"/>
              </a:rPr>
              <a:t>Zdroj: ISIR, MV, </a:t>
            </a:r>
            <a:r>
              <a:rPr lang="cs-CZ" sz="1200" dirty="0" err="1">
                <a:latin typeface="Karla Medium" panose="020B0004030503030003" pitchFamily="34" charset="-18"/>
              </a:rPr>
              <a:t>InsolCentrum</a:t>
            </a:r>
            <a:endParaRPr lang="cs-CZ" sz="1200" dirty="0">
              <a:latin typeface="Karla Medium" panose="020B0004030503030003" pitchFamily="34" charset="-18"/>
            </a:endParaRPr>
          </a:p>
        </p:txBody>
      </p:sp>
      <p:sp>
        <p:nvSpPr>
          <p:cNvPr id="9" name="Zástupný obsah 2">
            <a:extLst>
              <a:ext uri="{FF2B5EF4-FFF2-40B4-BE49-F238E27FC236}">
                <a16:creationId xmlns:a16="http://schemas.microsoft.com/office/drawing/2014/main" id="{75CCD9F5-D47A-EBFB-DB27-D6E5DD7E461B}"/>
              </a:ext>
            </a:extLst>
          </p:cNvPr>
          <p:cNvSpPr txBox="1">
            <a:spLocks/>
          </p:cNvSpPr>
          <p:nvPr/>
        </p:nvSpPr>
        <p:spPr>
          <a:xfrm>
            <a:off x="1367533" y="2097648"/>
            <a:ext cx="5870360" cy="38157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cs-CZ" dirty="0">
                <a:solidFill>
                  <a:srgbClr val="249BD1"/>
                </a:solidFill>
                <a:latin typeface="Karla ExtraBold" panose="020B0004030503030003" pitchFamily="34" charset="-18"/>
              </a:rPr>
              <a:t>CELKEM			109.935*</a:t>
            </a:r>
          </a:p>
          <a:p>
            <a:pPr marL="0" indent="0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cs-CZ" dirty="0">
                <a:latin typeface="Karla bold" panose="020B0004030503030003" pitchFamily="34" charset="-18"/>
              </a:rPr>
              <a:t>OBČANÉ			78.445*</a:t>
            </a:r>
            <a:br>
              <a:rPr lang="cs-CZ" dirty="0">
                <a:latin typeface="Karla bold" panose="020B0004030503030003" pitchFamily="34" charset="-18"/>
              </a:rPr>
            </a:br>
            <a:r>
              <a:rPr lang="cs-CZ" dirty="0">
                <a:latin typeface="Karla bold" panose="020B0004030503030003" pitchFamily="34" charset="-18"/>
              </a:rPr>
              <a:t>ŽIVNOSTNÍCI		31.487*</a:t>
            </a:r>
            <a:br>
              <a:rPr lang="cs-CZ" dirty="0">
                <a:latin typeface="Karla bold" panose="020B0004030503030003" pitchFamily="34" charset="-18"/>
              </a:rPr>
            </a:br>
            <a:r>
              <a:rPr lang="cs-CZ" dirty="0">
                <a:latin typeface="Karla bold" panose="020B0004030503030003" pitchFamily="34" charset="-18"/>
              </a:rPr>
              <a:t>FIRMY (SPOLKY)		3*</a:t>
            </a:r>
          </a:p>
        </p:txBody>
      </p:sp>
      <p:cxnSp>
        <p:nvCxnSpPr>
          <p:cNvPr id="10" name="Přímá spojnice 9"/>
          <p:cNvCxnSpPr/>
          <p:nvPr/>
        </p:nvCxnSpPr>
        <p:spPr>
          <a:xfrm>
            <a:off x="1150397" y="3060830"/>
            <a:ext cx="5791941" cy="0"/>
          </a:xfrm>
          <a:prstGeom prst="line">
            <a:avLst/>
          </a:prstGeom>
          <a:ln w="38100">
            <a:solidFill>
              <a:srgbClr val="249B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nice 14"/>
          <p:cNvCxnSpPr/>
          <p:nvPr/>
        </p:nvCxnSpPr>
        <p:spPr>
          <a:xfrm>
            <a:off x="1150397" y="4029976"/>
            <a:ext cx="5791941" cy="0"/>
          </a:xfrm>
          <a:prstGeom prst="line">
            <a:avLst/>
          </a:prstGeom>
          <a:ln w="19050">
            <a:solidFill>
              <a:srgbClr val="249B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>
            <a:off x="1150397" y="4945856"/>
            <a:ext cx="5791941" cy="0"/>
          </a:xfrm>
          <a:prstGeom prst="line">
            <a:avLst/>
          </a:prstGeom>
          <a:ln w="19050">
            <a:solidFill>
              <a:srgbClr val="249B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Zástupný obsah 2">
            <a:extLst>
              <a:ext uri="{FF2B5EF4-FFF2-40B4-BE49-F238E27FC236}">
                <a16:creationId xmlns:a16="http://schemas.microsoft.com/office/drawing/2014/main" id="{75CCD9F5-D47A-EBFB-DB27-D6E5DD7E461B}"/>
              </a:ext>
            </a:extLst>
          </p:cNvPr>
          <p:cNvSpPr txBox="1">
            <a:spLocks/>
          </p:cNvSpPr>
          <p:nvPr/>
        </p:nvSpPr>
        <p:spPr>
          <a:xfrm>
            <a:off x="8578964" y="2956806"/>
            <a:ext cx="2992514" cy="22756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sz="3200" dirty="0">
                <a:solidFill>
                  <a:srgbClr val="249BD1"/>
                </a:solidFill>
                <a:latin typeface="Karla ExtraBold" panose="020B0004030503030003" pitchFamily="34" charset="-18"/>
              </a:rPr>
              <a:t>ZASAŽENOST</a:t>
            </a:r>
            <a:r>
              <a:rPr lang="cs-CZ" dirty="0">
                <a:latin typeface="Karla bold" panose="020B0004030503030003" pitchFamily="34" charset="-18"/>
              </a:rPr>
              <a:t/>
            </a:r>
            <a:br>
              <a:rPr lang="cs-CZ" dirty="0">
                <a:latin typeface="Karla bold" panose="020B0004030503030003" pitchFamily="34" charset="-18"/>
              </a:rPr>
            </a:br>
            <a:r>
              <a:rPr lang="cs-CZ" sz="2400" dirty="0">
                <a:latin typeface="Karla bold" panose="020B0004030503030003" pitchFamily="34" charset="-18"/>
              </a:rPr>
              <a:t>počet osob </a:t>
            </a:r>
            <a:br>
              <a:rPr lang="cs-CZ" sz="2400" dirty="0">
                <a:latin typeface="Karla bold" panose="020B0004030503030003" pitchFamily="34" charset="-18"/>
              </a:rPr>
            </a:br>
            <a:r>
              <a:rPr lang="cs-CZ" sz="2400" dirty="0">
                <a:latin typeface="Karla bold" panose="020B0004030503030003" pitchFamily="34" charset="-18"/>
              </a:rPr>
              <a:t>v oddlužení </a:t>
            </a:r>
            <a:br>
              <a:rPr lang="cs-CZ" sz="2400" dirty="0">
                <a:latin typeface="Karla bold" panose="020B0004030503030003" pitchFamily="34" charset="-18"/>
              </a:rPr>
            </a:br>
            <a:r>
              <a:rPr lang="cs-CZ" sz="2400" dirty="0">
                <a:latin typeface="Karla bold" panose="020B0004030503030003" pitchFamily="34" charset="-18"/>
              </a:rPr>
              <a:t>ku počtu obyvatel ČR nad 15 let </a:t>
            </a:r>
            <a:br>
              <a:rPr lang="cs-CZ" sz="2400" dirty="0">
                <a:latin typeface="Karla bold" panose="020B0004030503030003" pitchFamily="34" charset="-18"/>
              </a:rPr>
            </a:br>
            <a:r>
              <a:rPr lang="cs-CZ" sz="2400" dirty="0">
                <a:latin typeface="Karla bold" panose="020B0004030503030003" pitchFamily="34" charset="-18"/>
              </a:rPr>
              <a:t>(8,7 mil.) = 1,27 %</a:t>
            </a:r>
          </a:p>
          <a:p>
            <a:pPr marL="0" indent="0">
              <a:buNone/>
            </a:pPr>
            <a:endParaRPr lang="cs-CZ" dirty="0">
              <a:latin typeface="Karla bold" panose="020B0004030503030003" pitchFamily="34" charset="-18"/>
            </a:endParaRPr>
          </a:p>
        </p:txBody>
      </p:sp>
      <p:pic>
        <p:nvPicPr>
          <p:cNvPr id="13" name="Obrázek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3759" y="5903419"/>
            <a:ext cx="2188762" cy="38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8748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1"/>
            <a:ext cx="12192000" cy="1040841"/>
          </a:xfrm>
          <a:prstGeom prst="rect">
            <a:avLst/>
          </a:prstGeom>
          <a:solidFill>
            <a:srgbClr val="249BD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Nadpis 1">
            <a:extLst>
              <a:ext uri="{FF2B5EF4-FFF2-40B4-BE49-F238E27FC236}">
                <a16:creationId xmlns:a16="http://schemas.microsoft.com/office/drawing/2014/main" id="{985CD11C-1F02-F82D-5B31-F7532212079E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4970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5000" dirty="0">
                <a:solidFill>
                  <a:schemeClr val="bg1"/>
                </a:solidFill>
                <a:latin typeface="Karla Medium" panose="020B0004030503030003" pitchFamily="34" charset="-18"/>
              </a:rPr>
              <a:t>MAPA | INSODATA</a:t>
            </a:r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3985" y="1040842"/>
            <a:ext cx="10044030" cy="5456393"/>
          </a:xfrm>
          <a:prstGeom prst="rect">
            <a:avLst/>
          </a:prstGeom>
        </p:spPr>
      </p:pic>
      <p:sp>
        <p:nvSpPr>
          <p:cNvPr id="4" name="TextovéPole 3">
            <a:extLst>
              <a:ext uri="{FF2B5EF4-FFF2-40B4-BE49-F238E27FC236}">
                <a16:creationId xmlns:a16="http://schemas.microsoft.com/office/drawing/2014/main" id="{BEFA2BEC-D5D7-574A-DD18-2D87C2F21EA6}"/>
              </a:ext>
            </a:extLst>
          </p:cNvPr>
          <p:cNvSpPr txBox="1"/>
          <p:nvPr/>
        </p:nvSpPr>
        <p:spPr>
          <a:xfrm>
            <a:off x="1411111" y="1101484"/>
            <a:ext cx="226376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sz="2000" dirty="0">
                <a:latin typeface="Karla bold" panose="020B0604020202020204" charset="-18"/>
              </a:rPr>
              <a:t>DATA K 31.3.2022</a:t>
            </a:r>
          </a:p>
        </p:txBody>
      </p:sp>
    </p:spTree>
    <p:extLst>
      <p:ext uri="{BB962C8B-B14F-4D97-AF65-F5344CB8AC3E}">
        <p14:creationId xmlns:p14="http://schemas.microsoft.com/office/powerpoint/2010/main" val="262793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/>
          <p:nvPr/>
        </p:nvSpPr>
        <p:spPr>
          <a:xfrm>
            <a:off x="0" y="5103223"/>
            <a:ext cx="12192000" cy="129757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Obdélník 4"/>
          <p:cNvSpPr/>
          <p:nvPr/>
        </p:nvSpPr>
        <p:spPr>
          <a:xfrm>
            <a:off x="0" y="1"/>
            <a:ext cx="12192000" cy="1988598"/>
          </a:xfrm>
          <a:prstGeom prst="rect">
            <a:avLst/>
          </a:prstGeom>
          <a:solidFill>
            <a:srgbClr val="249BD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C4B44AAA-5384-66B3-8C4C-786D0F1265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 sz="4500" dirty="0">
                <a:solidFill>
                  <a:schemeClr val="bg1"/>
                </a:solidFill>
                <a:latin typeface="Karla ExtraBold" panose="020B0004030503030003" pitchFamily="34" charset="-18"/>
              </a:rPr>
              <a:t>D. VÝSLEDKY ODDLUŽENÍ </a:t>
            </a:r>
            <a:br>
              <a:rPr lang="cs-CZ" sz="4500" dirty="0">
                <a:solidFill>
                  <a:schemeClr val="bg1"/>
                </a:solidFill>
                <a:latin typeface="Karla ExtraBold" panose="020B0004030503030003" pitchFamily="34" charset="-18"/>
              </a:rPr>
            </a:br>
            <a:r>
              <a:rPr lang="cs-CZ" sz="4500" dirty="0">
                <a:solidFill>
                  <a:schemeClr val="bg1"/>
                </a:solidFill>
                <a:latin typeface="Karla ExtraBold" panose="020B0004030503030003" pitchFamily="34" charset="-18"/>
              </a:rPr>
              <a:t>ZA OBDOBÍ 2008 – 1. POLOLETÍ 2022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E31659C-BAAD-74CD-D11A-BC861759C1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60517" y="2048922"/>
            <a:ext cx="8270966" cy="2932380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cs-CZ" dirty="0">
                <a:latin typeface="Karla ExtraBold" panose="020B0004030503030003" pitchFamily="34" charset="-18"/>
              </a:rPr>
              <a:t>POVOLENÁ ODDLUŽENÍ		</a:t>
            </a:r>
            <a:r>
              <a:rPr lang="cs-CZ" dirty="0">
                <a:latin typeface="Karla bold" panose="020B0004030503030003" pitchFamily="34" charset="-18"/>
              </a:rPr>
              <a:t>274 TISÍC OSOB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cs-CZ" dirty="0">
                <a:latin typeface="Karla ExtraBold" panose="020B0004030503030003" pitchFamily="34" charset="-18"/>
              </a:rPr>
              <a:t>SPLNĚNÁ ODDLUŽENÍ		</a:t>
            </a:r>
            <a:r>
              <a:rPr lang="cs-CZ" dirty="0">
                <a:latin typeface="Karla bold" panose="020B0004030503030003" pitchFamily="34" charset="-18"/>
              </a:rPr>
              <a:t>138 TISÍC OSOB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cs-CZ" dirty="0">
                <a:latin typeface="Karla ExtraBold" panose="020B0004030503030003" pitchFamily="34" charset="-18"/>
              </a:rPr>
              <a:t>AKTUÁLNĚ SE ODDLUŽUJE	</a:t>
            </a:r>
            <a:r>
              <a:rPr lang="cs-CZ" dirty="0">
                <a:latin typeface="Karla bold" panose="020B0004030503030003" pitchFamily="34" charset="-18"/>
              </a:rPr>
              <a:t>110 TISÍC OSOB</a:t>
            </a:r>
          </a:p>
        </p:txBody>
      </p:sp>
      <p:sp>
        <p:nvSpPr>
          <p:cNvPr id="6" name="Zástupný obsah 2">
            <a:extLst>
              <a:ext uri="{FF2B5EF4-FFF2-40B4-BE49-F238E27FC236}">
                <a16:creationId xmlns:a16="http://schemas.microsoft.com/office/drawing/2014/main" id="{3E31659C-BAAD-74CD-D11A-BC861759C129}"/>
              </a:ext>
            </a:extLst>
          </p:cNvPr>
          <p:cNvSpPr txBox="1">
            <a:spLocks/>
          </p:cNvSpPr>
          <p:nvPr/>
        </p:nvSpPr>
        <p:spPr>
          <a:xfrm>
            <a:off x="146957" y="5285467"/>
            <a:ext cx="11898086" cy="9981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cs-CZ" sz="4000" dirty="0">
                <a:solidFill>
                  <a:srgbClr val="249BD1"/>
                </a:solidFill>
                <a:latin typeface="Karla ExtraBold" panose="020B00040305030300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  <a:t>POUHÝCH 9 % DLUŽNÍKŮ</a:t>
            </a:r>
            <a:r>
              <a:rPr lang="cs-CZ" sz="4000" dirty="0">
                <a:solidFill>
                  <a:srgbClr val="249BD1"/>
                </a:solidFill>
                <a:latin typeface="Karla Medium" panose="020B00040305030300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cs-CZ" dirty="0">
                <a:latin typeface="Karla Medium" panose="020B00040305030300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cs-CZ" dirty="0">
                <a:latin typeface="Karla Medium" panose="020B00040305030300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s-CZ" sz="2400" dirty="0">
                <a:latin typeface="Karla Medium" panose="020B00040305030300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  <a:t>nezvládá splácení a vrací se do života s dluhy</a:t>
            </a:r>
            <a:endParaRPr lang="cs-CZ" sz="2400" dirty="0">
              <a:latin typeface="Karla Medium" panose="020B0004030503030003" pitchFamily="34" charset="-18"/>
            </a:endParaRPr>
          </a:p>
        </p:txBody>
      </p:sp>
      <p:cxnSp>
        <p:nvCxnSpPr>
          <p:cNvPr id="8" name="Přímá spojnice 7"/>
          <p:cNvCxnSpPr/>
          <p:nvPr/>
        </p:nvCxnSpPr>
        <p:spPr>
          <a:xfrm>
            <a:off x="1850787" y="3125879"/>
            <a:ext cx="8490425" cy="0"/>
          </a:xfrm>
          <a:prstGeom prst="line">
            <a:avLst/>
          </a:prstGeom>
          <a:ln w="19050">
            <a:solidFill>
              <a:srgbClr val="249B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Přímá spojnice 14"/>
          <p:cNvCxnSpPr/>
          <p:nvPr/>
        </p:nvCxnSpPr>
        <p:spPr>
          <a:xfrm>
            <a:off x="1850787" y="4114301"/>
            <a:ext cx="8490425" cy="0"/>
          </a:xfrm>
          <a:prstGeom prst="line">
            <a:avLst/>
          </a:prstGeom>
          <a:ln w="19050">
            <a:solidFill>
              <a:srgbClr val="249B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0710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Obdélník 8"/>
          <p:cNvSpPr/>
          <p:nvPr/>
        </p:nvSpPr>
        <p:spPr>
          <a:xfrm>
            <a:off x="0" y="1"/>
            <a:ext cx="12192000" cy="1988598"/>
          </a:xfrm>
          <a:prstGeom prst="rect">
            <a:avLst/>
          </a:prstGeom>
          <a:solidFill>
            <a:srgbClr val="249BD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1" name="Nadpis 1">
            <a:extLst>
              <a:ext uri="{FF2B5EF4-FFF2-40B4-BE49-F238E27FC236}">
                <a16:creationId xmlns:a16="http://schemas.microsoft.com/office/drawing/2014/main" id="{985CD11C-1F02-F82D-5B31-F7532212079E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5000" dirty="0">
                <a:solidFill>
                  <a:schemeClr val="bg1"/>
                </a:solidFill>
                <a:latin typeface="Karla ExtraBold" panose="020B0004030503030003" pitchFamily="34" charset="-18"/>
              </a:rPr>
              <a:t>E. CHARAKTERISTIKY DLUŽNÍKŮ</a:t>
            </a:r>
          </a:p>
        </p:txBody>
      </p:sp>
      <p:sp>
        <p:nvSpPr>
          <p:cNvPr id="13" name="Obdélník 12"/>
          <p:cNvSpPr/>
          <p:nvPr/>
        </p:nvSpPr>
        <p:spPr>
          <a:xfrm>
            <a:off x="-1" y="2315366"/>
            <a:ext cx="4676503" cy="36310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7ACDEE80-17BA-DE22-9595-80A276A86E0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74318" y="2465983"/>
            <a:ext cx="4127863" cy="3329776"/>
          </a:xfrm>
        </p:spPr>
        <p:txBody>
          <a:bodyPr>
            <a:noAutofit/>
          </a:bodyPr>
          <a:lstStyle/>
          <a:p>
            <a:pPr marL="457200" indent="0">
              <a:buNone/>
            </a:pPr>
            <a:r>
              <a:rPr lang="cs-CZ" sz="1700" dirty="0">
                <a:effectLst/>
                <a:latin typeface="Karla bold" panose="020B00040305030300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  <a:t>Do oddlužení vstoupilo o trochu více mužů (52 %) než žen. Nicméně také o trochu více jich nezvládlo splácet, a tak je na konci bilance splněných oddlužení mužů a žen vyrovnaná (50 % / 50 %).</a:t>
            </a:r>
          </a:p>
          <a:p>
            <a:pPr marL="457200" indent="0">
              <a:spcAft>
                <a:spcPts val="800"/>
              </a:spcAft>
              <a:buNone/>
            </a:pPr>
            <a:r>
              <a:rPr lang="cs-CZ" sz="1700" dirty="0">
                <a:effectLst/>
                <a:latin typeface="Karla bold" panose="020B00040305030300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  <a:t>Ve věkové struktuře dlužníků převažuje skupina osob 30 – 44 let, následovaná skupinou </a:t>
            </a:r>
            <a:br>
              <a:rPr lang="cs-CZ" sz="1700" dirty="0">
                <a:effectLst/>
                <a:latin typeface="Karla bold" panose="020B00040305030300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s-CZ" sz="1700" dirty="0">
                <a:effectLst/>
                <a:latin typeface="Karla bold" panose="020B00040305030300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  <a:t>45 – 59 let, skupina mladých lidí do 29 let je výrazně menší a nejmenší je skupina seniorů 60</a:t>
            </a:r>
            <a:r>
              <a:rPr lang="cs-CZ" sz="1700" baseline="30000" dirty="0">
                <a:effectLst/>
                <a:latin typeface="Karla bold" panose="020B00040305030300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  <a:t>+</a:t>
            </a:r>
            <a:r>
              <a:rPr lang="cs-CZ" sz="1700" dirty="0">
                <a:effectLst/>
                <a:latin typeface="Karla bold" panose="020B00040305030300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9F2368BE-683A-54E1-DC22-4E1A1D8D5D4F}"/>
              </a:ext>
            </a:extLst>
          </p:cNvPr>
          <p:cNvSpPr txBox="1"/>
          <p:nvPr/>
        </p:nvSpPr>
        <p:spPr>
          <a:xfrm>
            <a:off x="978672" y="5946376"/>
            <a:ext cx="846653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pl-PL" sz="1200" dirty="0">
              <a:latin typeface="Karla Medium" panose="020B0004030503030003" pitchFamily="34" charset="-18"/>
            </a:endParaRPr>
          </a:p>
          <a:p>
            <a:r>
              <a:rPr lang="cs-CZ" sz="1200" dirty="0">
                <a:latin typeface="Karla Medium" panose="020B0004030503030003" pitchFamily="34" charset="-18"/>
              </a:rPr>
              <a:t>Zdroj: ISIR, </a:t>
            </a:r>
            <a:r>
              <a:rPr lang="cs-CZ" sz="1200" dirty="0" err="1">
                <a:latin typeface="Karla Medium" panose="020B0004030503030003" pitchFamily="34" charset="-18"/>
              </a:rPr>
              <a:t>InsolCentrum</a:t>
            </a:r>
            <a:endParaRPr lang="cs-CZ" sz="1200" dirty="0">
              <a:latin typeface="Karla Medium" panose="020B0004030503030003" pitchFamily="34" charset="-18"/>
            </a:endParaRPr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2906" y="6298318"/>
            <a:ext cx="2188762" cy="389113"/>
          </a:xfrm>
          <a:prstGeom prst="rect">
            <a:avLst/>
          </a:prstGeom>
        </p:spPr>
      </p:pic>
      <p:graphicFrame>
        <p:nvGraphicFramePr>
          <p:cNvPr id="5" name="Graf 4"/>
          <p:cNvGraphicFramePr/>
          <p:nvPr>
            <p:extLst>
              <p:ext uri="{D42A27DB-BD31-4B8C-83A1-F6EECF244321}">
                <p14:modId xmlns:p14="http://schemas.microsoft.com/office/powerpoint/2010/main" val="1563713763"/>
              </p:ext>
            </p:extLst>
          </p:nvPr>
        </p:nvGraphicFramePr>
        <p:xfrm>
          <a:off x="4754484" y="2139216"/>
          <a:ext cx="7242885" cy="40632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85071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38E2349B-3092-DB54-5AA5-C0A87CD1F54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46881" y="2324694"/>
            <a:ext cx="11298238" cy="3556000"/>
          </a:xfrm>
        </p:spPr>
        <p:txBody>
          <a:bodyPr>
            <a:normAutofit/>
          </a:bodyPr>
          <a:lstStyle/>
          <a:p>
            <a:pPr marL="457200" indent="0">
              <a:lnSpc>
                <a:spcPct val="100000"/>
              </a:lnSpc>
              <a:buNone/>
            </a:pPr>
            <a:r>
              <a:rPr lang="cs-CZ" sz="25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Karla bold" panose="020B00040305030300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  <a:t>DLUŽNÍCI V RÁMCI PĚTILETÉHO SPLÁTKOVÉHO KALENDÁŘE UHRADILI VĚŘITELŮM V PRŮMĚRU 56 % Z HODNOTY PŘIHLÁŠENÝCH POHLEDÁVEK.</a:t>
            </a:r>
          </a:p>
          <a:p>
            <a:pPr marL="457200" indent="0">
              <a:lnSpc>
                <a:spcPct val="100000"/>
              </a:lnSpc>
              <a:buNone/>
            </a:pPr>
            <a:r>
              <a:rPr lang="cs-CZ" sz="2500" dirty="0">
                <a:solidFill>
                  <a:srgbClr val="249BD1"/>
                </a:solidFill>
                <a:effectLst/>
                <a:latin typeface="Karla ExtraBold" panose="020B00040305030300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  <a:t>PRŮMĚRNÁ VÝŠE PŘIHLÁŠENÝCH POHLEDÁVEK NA 1 DLUŽNÍKA ČINILA 660 TIS. KČ.</a:t>
            </a:r>
            <a:endParaRPr lang="cs-CZ" sz="2500" dirty="0">
              <a:solidFill>
                <a:srgbClr val="249BD1"/>
              </a:solidFill>
              <a:latin typeface="Karla ExtraBold" panose="020B0004030503030003" pitchFamily="34" charset="-18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0">
              <a:lnSpc>
                <a:spcPct val="100000"/>
              </a:lnSpc>
              <a:buNone/>
            </a:pPr>
            <a:r>
              <a:rPr lang="cs-CZ" sz="2500" dirty="0">
                <a:solidFill>
                  <a:schemeClr val="tx1">
                    <a:lumMod val="65000"/>
                    <a:lumOff val="35000"/>
                  </a:schemeClr>
                </a:solidFill>
                <a:latin typeface="Karla bold" panose="020B00040305030300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  <a:t>PŘÍKLAD R</a:t>
            </a:r>
            <a:r>
              <a:rPr lang="cs-CZ" sz="250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Karla bold" panose="020B00040305030300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  <a:t>OZDÍLŮ MEZI VĚKOVÝMI KATEGORIEMI</a:t>
            </a:r>
          </a:p>
          <a:p>
            <a:pPr marL="457200" indent="0">
              <a:lnSpc>
                <a:spcPct val="100000"/>
              </a:lnSpc>
              <a:buNone/>
            </a:pPr>
            <a:r>
              <a:rPr lang="cs-CZ" sz="2500" dirty="0">
                <a:solidFill>
                  <a:srgbClr val="249BD1"/>
                </a:solidFill>
                <a:latin typeface="Karla ExtraBold" panose="020B0004030503030003" pitchFamily="34" charset="-18"/>
                <a:cs typeface="Times New Roman" panose="02020603050405020304" pitchFamily="18" charset="0"/>
              </a:rPr>
              <a:t>CELKOVĚ LIDÉ V ODDLUŽENÍ ZAPLATILI VĚŘITELŮM ZA OBDOBÍ 2008 </a:t>
            </a:r>
            <a:br>
              <a:rPr lang="cs-CZ" sz="2500" dirty="0">
                <a:solidFill>
                  <a:srgbClr val="249BD1"/>
                </a:solidFill>
                <a:latin typeface="Karla ExtraBold" panose="020B0004030503030003" pitchFamily="34" charset="-18"/>
                <a:cs typeface="Times New Roman" panose="02020603050405020304" pitchFamily="18" charset="0"/>
              </a:rPr>
            </a:br>
            <a:r>
              <a:rPr lang="cs-CZ" sz="2500" dirty="0">
                <a:solidFill>
                  <a:srgbClr val="249BD1"/>
                </a:solidFill>
                <a:latin typeface="Karla ExtraBold" panose="020B0004030503030003" pitchFamily="34" charset="-18"/>
                <a:cs typeface="Times New Roman" panose="02020603050405020304" pitchFamily="18" charset="0"/>
              </a:rPr>
              <a:t>AŽ 1. POLOLETÍ 2022 ZHRUBA 80 MLD. KČ.</a:t>
            </a:r>
          </a:p>
        </p:txBody>
      </p:sp>
      <p:sp>
        <p:nvSpPr>
          <p:cNvPr id="6" name="Obdélník 5"/>
          <p:cNvSpPr/>
          <p:nvPr/>
        </p:nvSpPr>
        <p:spPr>
          <a:xfrm>
            <a:off x="0" y="1"/>
            <a:ext cx="12192000" cy="1988598"/>
          </a:xfrm>
          <a:prstGeom prst="rect">
            <a:avLst/>
          </a:prstGeom>
          <a:solidFill>
            <a:srgbClr val="249BD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Nadpis 1">
            <a:extLst>
              <a:ext uri="{FF2B5EF4-FFF2-40B4-BE49-F238E27FC236}">
                <a16:creationId xmlns:a16="http://schemas.microsoft.com/office/drawing/2014/main" id="{985CD11C-1F02-F82D-5B31-F7532212079E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5000" dirty="0">
                <a:solidFill>
                  <a:schemeClr val="bg1"/>
                </a:solidFill>
                <a:latin typeface="Karla ExtraBold" panose="020B0004030503030003" pitchFamily="34" charset="-18"/>
              </a:rPr>
              <a:t>F. EFEKTIVITA SPLÁCENÍ DLUHŮ</a:t>
            </a: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3759" y="5903419"/>
            <a:ext cx="2188762" cy="38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558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CC1D09D6-E911-27E1-1632-4BFF0033174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18011" y="2150977"/>
            <a:ext cx="11163300" cy="599032"/>
          </a:xfrm>
        </p:spPr>
        <p:txBody>
          <a:bodyPr>
            <a:noAutofit/>
          </a:bodyPr>
          <a:lstStyle/>
          <a:p>
            <a:pPr marL="457200" indent="0">
              <a:lnSpc>
                <a:spcPct val="107000"/>
              </a:lnSpc>
              <a:buNone/>
            </a:pPr>
            <a:r>
              <a:rPr lang="cs-CZ" sz="1600" dirty="0">
                <a:effectLst/>
                <a:latin typeface="Karla Medium" panose="020B00040305030300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  <a:t>Insolvenční návrhy směřující na občany podané v první polovině roku 2022 klesly oproti stejnému období loňského roku. Také poklesl počet povolených oddlužení a prohlášených konkurzů občanů.</a:t>
            </a:r>
          </a:p>
        </p:txBody>
      </p:sp>
      <p:sp>
        <p:nvSpPr>
          <p:cNvPr id="4" name="Obdélník 3"/>
          <p:cNvSpPr/>
          <p:nvPr/>
        </p:nvSpPr>
        <p:spPr>
          <a:xfrm>
            <a:off x="0" y="1"/>
            <a:ext cx="12192000" cy="1988598"/>
          </a:xfrm>
          <a:prstGeom prst="rect">
            <a:avLst/>
          </a:prstGeom>
          <a:solidFill>
            <a:srgbClr val="249BD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Nadpis 1">
            <a:extLst>
              <a:ext uri="{FF2B5EF4-FFF2-40B4-BE49-F238E27FC236}">
                <a16:creationId xmlns:a16="http://schemas.microsoft.com/office/drawing/2014/main" id="{985CD11C-1F02-F82D-5B31-F7532212079E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1109570" cy="1325563"/>
          </a:xfrm>
          <a:prstGeom prst="rect">
            <a:avLst/>
          </a:prstGeom>
        </p:spPr>
        <p:txBody>
          <a:bodyPr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cs-CZ" sz="5000" dirty="0">
                <a:solidFill>
                  <a:schemeClr val="bg1"/>
                </a:solidFill>
                <a:latin typeface="Karla ExtraBold" panose="020B0004030503030003" pitchFamily="34" charset="-18"/>
              </a:rPr>
              <a:t>G. KOMENTÁŘ KE STAVU </a:t>
            </a:r>
            <a:br>
              <a:rPr lang="cs-CZ" sz="5000" dirty="0">
                <a:solidFill>
                  <a:schemeClr val="bg1"/>
                </a:solidFill>
                <a:latin typeface="Karla ExtraBold" panose="020B0004030503030003" pitchFamily="34" charset="-18"/>
              </a:rPr>
            </a:br>
            <a:r>
              <a:rPr lang="cs-CZ" sz="5000" dirty="0">
                <a:solidFill>
                  <a:schemeClr val="bg1"/>
                </a:solidFill>
                <a:latin typeface="Karla ExtraBold" panose="020B0004030503030003" pitchFamily="34" charset="-18"/>
              </a:rPr>
              <a:t>OBČANSKÝCH INSOLVENCÍ</a:t>
            </a:r>
          </a:p>
        </p:txBody>
      </p:sp>
      <p:sp>
        <p:nvSpPr>
          <p:cNvPr id="7" name="Zástupný obsah 2">
            <a:extLst>
              <a:ext uri="{FF2B5EF4-FFF2-40B4-BE49-F238E27FC236}">
                <a16:creationId xmlns:a16="http://schemas.microsoft.com/office/drawing/2014/main" id="{CC1D09D6-E911-27E1-1632-4BFF00331746}"/>
              </a:ext>
            </a:extLst>
          </p:cNvPr>
          <p:cNvSpPr txBox="1">
            <a:spLocks/>
          </p:cNvSpPr>
          <p:nvPr/>
        </p:nvSpPr>
        <p:spPr>
          <a:xfrm>
            <a:off x="418011" y="4519477"/>
            <a:ext cx="11163300" cy="11439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0">
              <a:lnSpc>
                <a:spcPct val="107000"/>
              </a:lnSpc>
              <a:buFont typeface="Arial" panose="020B0604020202020204" pitchFamily="34" charset="0"/>
              <a:buNone/>
            </a:pPr>
            <a:r>
              <a:rPr lang="cs-CZ" sz="1600" dirty="0">
                <a:latin typeface="Karla Medium" panose="020B00040305030300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  <a:t>Data z historie 14,5 roku oddlužení prokazují značná společenská a finanční pozitiva této insolvenční procedury. S vysokou mírou pravděpodobnosti můžeme konstatovat, že se podaří oddlužit čtvrt milionu lidí s tím, že byli schopni v pětiletých cyklech splatit věřitelům značnou část svých dluhů. Dosud zaplacených </a:t>
            </a:r>
            <a:br>
              <a:rPr lang="cs-CZ" sz="1600" dirty="0">
                <a:latin typeface="Karla Medium" panose="020B00040305030300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s-CZ" sz="1600" dirty="0">
                <a:latin typeface="Karla Medium" panose="020B00040305030300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  <a:t>80 mld. Kč představuje významnou sumu. </a:t>
            </a:r>
          </a:p>
        </p:txBody>
      </p:sp>
      <p:sp>
        <p:nvSpPr>
          <p:cNvPr id="8" name="Zástupný obsah 2">
            <a:extLst>
              <a:ext uri="{FF2B5EF4-FFF2-40B4-BE49-F238E27FC236}">
                <a16:creationId xmlns:a16="http://schemas.microsoft.com/office/drawing/2014/main" id="{CC1D09D6-E911-27E1-1632-4BFF00331746}"/>
              </a:ext>
            </a:extLst>
          </p:cNvPr>
          <p:cNvSpPr txBox="1">
            <a:spLocks/>
          </p:cNvSpPr>
          <p:nvPr/>
        </p:nvSpPr>
        <p:spPr>
          <a:xfrm>
            <a:off x="418011" y="2961823"/>
            <a:ext cx="11163300" cy="89512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0">
              <a:lnSpc>
                <a:spcPct val="107000"/>
              </a:lnSpc>
              <a:buFont typeface="Arial" panose="020B0604020202020204" pitchFamily="34" charset="0"/>
              <a:buNone/>
            </a:pPr>
            <a:r>
              <a:rPr lang="cs-CZ" sz="1600" dirty="0">
                <a:latin typeface="Karla Medium" panose="020B00040305030300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  <a:t>Nízké počty insolvencí ukazují, že doposud občané odolávají ekonomickým dopadům nárůstu cen energií </a:t>
            </a:r>
            <a:br>
              <a:rPr lang="cs-CZ" sz="1600" dirty="0">
                <a:latin typeface="Karla Medium" panose="020B00040305030300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s-CZ" sz="1600" dirty="0">
                <a:latin typeface="Karla Medium" panose="020B00040305030300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  <a:t>a potravin natolik, že to zatím nevede k jejich bankrotu. Část lidí, která se dlouhodobě nachází v exekucích, očekává zmírnění pravidel pro oddlužení a nemá v současné době zájem vstupovat do této procedury.</a:t>
            </a:r>
          </a:p>
        </p:txBody>
      </p:sp>
      <p:sp>
        <p:nvSpPr>
          <p:cNvPr id="9" name="Zástupný obsah 2">
            <a:extLst>
              <a:ext uri="{FF2B5EF4-FFF2-40B4-BE49-F238E27FC236}">
                <a16:creationId xmlns:a16="http://schemas.microsoft.com/office/drawing/2014/main" id="{CC1D09D6-E911-27E1-1632-4BFF00331746}"/>
              </a:ext>
            </a:extLst>
          </p:cNvPr>
          <p:cNvSpPr txBox="1">
            <a:spLocks/>
          </p:cNvSpPr>
          <p:nvPr/>
        </p:nvSpPr>
        <p:spPr>
          <a:xfrm>
            <a:off x="418011" y="4019324"/>
            <a:ext cx="11163300" cy="3377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0">
              <a:lnSpc>
                <a:spcPct val="107000"/>
              </a:lnSpc>
              <a:buFont typeface="Arial" panose="020B0604020202020204" pitchFamily="34" charset="0"/>
              <a:buNone/>
            </a:pPr>
            <a:r>
              <a:rPr lang="cs-CZ" sz="1600" dirty="0">
                <a:latin typeface="Karla Medium" panose="020B00040305030300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  <a:t>Aktuálně se v České republice nachází v oddlužení 110 tisíc lidí, což činí 1,27 % z celkové populace nad 15 let.</a:t>
            </a:r>
          </a:p>
        </p:txBody>
      </p:sp>
      <p:sp>
        <p:nvSpPr>
          <p:cNvPr id="12" name="Zástupný obsah 2">
            <a:extLst>
              <a:ext uri="{FF2B5EF4-FFF2-40B4-BE49-F238E27FC236}">
                <a16:creationId xmlns:a16="http://schemas.microsoft.com/office/drawing/2014/main" id="{CC1D09D6-E911-27E1-1632-4BFF00331746}"/>
              </a:ext>
            </a:extLst>
          </p:cNvPr>
          <p:cNvSpPr txBox="1">
            <a:spLocks/>
          </p:cNvSpPr>
          <p:nvPr/>
        </p:nvSpPr>
        <p:spPr>
          <a:xfrm>
            <a:off x="418011" y="5744576"/>
            <a:ext cx="11163300" cy="57032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0">
              <a:lnSpc>
                <a:spcPct val="107000"/>
              </a:lnSpc>
              <a:buFont typeface="Arial" panose="020B0604020202020204" pitchFamily="34" charset="0"/>
              <a:buNone/>
            </a:pPr>
            <a:r>
              <a:rPr lang="cs-CZ" sz="1600" dirty="0">
                <a:latin typeface="Karla Medium" panose="020B00040305030300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  <a:t>Veřejnost nabyla dojmu, že řízení je spravedlivé, a že dlužníci musí pro své osvobození od dluhu něco udělat. Jedná se o úspěch insolvenčních soudů, insolvenčních správců, ale zejména dlužníků a jejich rodin.</a:t>
            </a:r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1934477C-FB87-CEB4-9BD4-8508EDA0A7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9008" y="6396092"/>
            <a:ext cx="2188762" cy="38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39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>
          <a:xfrm>
            <a:off x="0" y="2512381"/>
            <a:ext cx="12192000" cy="4345619"/>
          </a:xfrm>
          <a:prstGeom prst="rect">
            <a:avLst/>
          </a:prstGeom>
          <a:solidFill>
            <a:srgbClr val="249BD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B24A45F4-DB9F-56AB-90F2-D01512F12B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61639"/>
            <a:ext cx="10515600" cy="1828800"/>
          </a:xfrm>
        </p:spPr>
        <p:txBody>
          <a:bodyPr>
            <a:noAutofit/>
          </a:bodyPr>
          <a:lstStyle/>
          <a:p>
            <a:r>
              <a:rPr lang="cs-CZ" sz="6000" cap="all" dirty="0">
                <a:solidFill>
                  <a:srgbClr val="249BD1"/>
                </a:solidFill>
                <a:latin typeface="Karla ExtraBold" panose="020B0004030503030003" pitchFamily="34" charset="-18"/>
              </a:rPr>
              <a:t>Předmětem diskuse </a:t>
            </a:r>
            <a:br>
              <a:rPr lang="cs-CZ" sz="6000" cap="all" dirty="0">
                <a:solidFill>
                  <a:srgbClr val="249BD1"/>
                </a:solidFill>
                <a:latin typeface="Karla ExtraBold" panose="020B0004030503030003" pitchFamily="34" charset="-18"/>
              </a:rPr>
            </a:br>
            <a:r>
              <a:rPr lang="cs-CZ" sz="6000" cap="all" dirty="0">
                <a:solidFill>
                  <a:srgbClr val="249BD1"/>
                </a:solidFill>
                <a:latin typeface="Karla ExtraBold" panose="020B0004030503030003" pitchFamily="34" charset="-18"/>
              </a:rPr>
              <a:t>u kulatého stolu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5DC29FD-E2D2-AF71-B1EF-6D1FA61F26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3287864"/>
            <a:ext cx="10587361" cy="2889098"/>
          </a:xfrm>
        </p:spPr>
        <p:txBody>
          <a:bodyPr>
            <a:noAutofit/>
          </a:bodyPr>
          <a:lstStyle/>
          <a:p>
            <a:pPr marL="857250" indent="-857250">
              <a:buAutoNum type="romanUcPeriod"/>
            </a:pPr>
            <a:r>
              <a:rPr lang="cs-CZ" sz="4000" kern="4000" cap="all" dirty="0">
                <a:solidFill>
                  <a:schemeClr val="bg1">
                    <a:lumMod val="95000"/>
                  </a:schemeClr>
                </a:solidFill>
                <a:latin typeface="Karla bold" panose="020B0004030503030003" pitchFamily="34" charset="-18"/>
              </a:rPr>
              <a:t>Podnikatelské insolvence</a:t>
            </a:r>
          </a:p>
          <a:p>
            <a:pPr marL="0" indent="0">
              <a:buNone/>
            </a:pPr>
            <a:r>
              <a:rPr lang="cs-CZ" sz="4000" kern="4000" cap="all" dirty="0">
                <a:solidFill>
                  <a:schemeClr val="bg1">
                    <a:lumMod val="95000"/>
                  </a:schemeClr>
                </a:solidFill>
                <a:latin typeface="Karla bold" panose="020B0004030503030003" pitchFamily="34" charset="-18"/>
              </a:rPr>
              <a:t>II.	Občanské insolvence</a:t>
            </a:r>
          </a:p>
          <a:p>
            <a:pPr marL="0" indent="0">
              <a:buNone/>
            </a:pPr>
            <a:r>
              <a:rPr lang="cs-CZ" sz="4000" kern="4000" cap="all" dirty="0">
                <a:solidFill>
                  <a:schemeClr val="bg1">
                    <a:lumMod val="95000"/>
                  </a:schemeClr>
                </a:solidFill>
                <a:latin typeface="Karla bold" panose="020B0004030503030003" pitchFamily="34" charset="-18"/>
              </a:rPr>
              <a:t>III.	Predikce vývoje a návrhy postupu</a:t>
            </a:r>
          </a:p>
        </p:txBody>
      </p:sp>
      <p:pic>
        <p:nvPicPr>
          <p:cNvPr id="7" name="Obrázek 6">
            <a:extLst>
              <a:ext uri="{FF2B5EF4-FFF2-40B4-BE49-F238E27FC236}">
                <a16:creationId xmlns:a16="http://schemas.microsoft.com/office/drawing/2014/main" id="{397EE1BF-5C69-2E3F-7C4F-88E5918F39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0074" y="6159753"/>
            <a:ext cx="2640660" cy="317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2207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/>
          <p:cNvSpPr/>
          <p:nvPr/>
        </p:nvSpPr>
        <p:spPr>
          <a:xfrm>
            <a:off x="0" y="5779364"/>
            <a:ext cx="12192000" cy="1078636"/>
          </a:xfrm>
          <a:prstGeom prst="rect">
            <a:avLst/>
          </a:prstGeom>
          <a:solidFill>
            <a:srgbClr val="249BD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Nadpis 1"/>
          <p:cNvSpPr txBox="1">
            <a:spLocks/>
          </p:cNvSpPr>
          <p:nvPr/>
        </p:nvSpPr>
        <p:spPr>
          <a:xfrm>
            <a:off x="838200" y="365125"/>
            <a:ext cx="10515600" cy="5414239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5000" cap="all" dirty="0">
                <a:solidFill>
                  <a:srgbClr val="249BD1"/>
                </a:solidFill>
                <a:latin typeface="Karla ExtraBold" panose="020B0004030503030003" pitchFamily="34" charset="-18"/>
              </a:rPr>
              <a:t>III.	</a:t>
            </a:r>
            <a:r>
              <a:rPr lang="en-US" sz="5000" cap="all" dirty="0" err="1">
                <a:solidFill>
                  <a:srgbClr val="249BD1"/>
                </a:solidFill>
                <a:latin typeface="Karla ExtraBold" panose="020B0004030503030003" pitchFamily="34" charset="-18"/>
              </a:rPr>
              <a:t>Predikce</a:t>
            </a:r>
            <a:r>
              <a:rPr lang="en-US" sz="5000" cap="all" dirty="0">
                <a:solidFill>
                  <a:srgbClr val="249BD1"/>
                </a:solidFill>
                <a:latin typeface="Karla ExtraBold" panose="020B0004030503030003" pitchFamily="34" charset="-18"/>
              </a:rPr>
              <a:t> </a:t>
            </a:r>
            <a:r>
              <a:rPr lang="en-US" sz="5000" cap="all" dirty="0" err="1">
                <a:solidFill>
                  <a:srgbClr val="249BD1"/>
                </a:solidFill>
                <a:latin typeface="Karla ExtraBold" panose="020B0004030503030003" pitchFamily="34" charset="-18"/>
              </a:rPr>
              <a:t>vývoje</a:t>
            </a:r>
            <a:r>
              <a:rPr lang="en-US" sz="5000" cap="all" dirty="0">
                <a:solidFill>
                  <a:srgbClr val="249BD1"/>
                </a:solidFill>
                <a:latin typeface="Karla ExtraBold" panose="020B0004030503030003" pitchFamily="34" charset="-18"/>
              </a:rPr>
              <a:t> a </a:t>
            </a:r>
            <a:r>
              <a:rPr lang="en-US" sz="5000" cap="all" dirty="0" err="1">
                <a:solidFill>
                  <a:srgbClr val="249BD1"/>
                </a:solidFill>
                <a:latin typeface="Karla ExtraBold" panose="020B0004030503030003" pitchFamily="34" charset="-18"/>
              </a:rPr>
              <a:t>návrhy</a:t>
            </a:r>
            <a:r>
              <a:rPr lang="en-US" sz="5000" cap="all" dirty="0">
                <a:solidFill>
                  <a:srgbClr val="249BD1"/>
                </a:solidFill>
                <a:latin typeface="Karla ExtraBold" panose="020B0004030503030003" pitchFamily="34" charset="-18"/>
              </a:rPr>
              <a:t> </a:t>
            </a:r>
            <a:r>
              <a:rPr lang="en-US" sz="5000" cap="all" dirty="0" err="1">
                <a:solidFill>
                  <a:srgbClr val="249BD1"/>
                </a:solidFill>
                <a:latin typeface="Karla ExtraBold" panose="020B0004030503030003" pitchFamily="34" charset="-18"/>
              </a:rPr>
              <a:t>postupu</a:t>
            </a:r>
            <a:endParaRPr lang="cs-CZ" sz="5000" dirty="0">
              <a:solidFill>
                <a:srgbClr val="249BD1"/>
              </a:solidFill>
            </a:endParaRP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0074" y="6159753"/>
            <a:ext cx="2640660" cy="317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3209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0B601E72-0BB9-0B1D-7447-ECFA538E01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cs-CZ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cs-CZ" dirty="0"/>
          </a:p>
        </p:txBody>
      </p:sp>
      <p:sp>
        <p:nvSpPr>
          <p:cNvPr id="4" name="Zástupný obsah 3">
            <a:extLst>
              <a:ext uri="{FF2B5EF4-FFF2-40B4-BE49-F238E27FC236}">
                <a16:creationId xmlns:a16="http://schemas.microsoft.com/office/drawing/2014/main" id="{EB26DBFF-67FC-D1BC-A0D1-EA625E049A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534196"/>
            <a:ext cx="10515600" cy="3346677"/>
          </a:xfrm>
        </p:spPr>
        <p:txBody>
          <a:bodyPr>
            <a:normAutofit fontScale="85000" lnSpcReduction="10000"/>
          </a:bodyPr>
          <a:lstStyle/>
          <a:p>
            <a:pPr marL="514350" indent="-514350">
              <a:lnSpc>
                <a:spcPct val="110000"/>
              </a:lnSpc>
              <a:buFont typeface="+mj-lt"/>
              <a:buAutoNum type="arabicPeriod"/>
            </a:pPr>
            <a:r>
              <a:rPr lang="cs-CZ" dirty="0">
                <a:solidFill>
                  <a:srgbClr val="000000"/>
                </a:solidFill>
                <a:latin typeface="Karla bold" panose="020B00040305030300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  <a:t>FAKTOREM</a:t>
            </a:r>
            <a:r>
              <a:rPr lang="cs-CZ" sz="2800" dirty="0">
                <a:solidFill>
                  <a:srgbClr val="000000"/>
                </a:solidFill>
                <a:effectLst/>
                <a:latin typeface="Karla bold" panose="020B00040305030300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  <a:t> JE ENERGETICKÁ ZÁVISLOST NA DODAVATELÍCH PLYNU </a:t>
            </a:r>
            <a:br>
              <a:rPr lang="cs-CZ" sz="2800" dirty="0">
                <a:solidFill>
                  <a:srgbClr val="000000"/>
                </a:solidFill>
                <a:effectLst/>
                <a:latin typeface="Karla bold" panose="020B00040305030300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s-CZ" sz="2800" dirty="0">
                <a:solidFill>
                  <a:srgbClr val="000000"/>
                </a:solidFill>
                <a:effectLst/>
                <a:latin typeface="Karla bold" panose="020B00040305030300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  <a:t>A ROPY, VLIV PŘÍPADNÉHO ZASTAVENÍ DODÁVEK A DOPAD JAK NA EVROPSKOU, TAK ZEJMÉNA NA ČESKOU EKONOMIKU. </a:t>
            </a:r>
            <a:br>
              <a:rPr lang="cs-CZ" sz="2800" dirty="0">
                <a:solidFill>
                  <a:srgbClr val="000000"/>
                </a:solidFill>
                <a:effectLst/>
                <a:latin typeface="Karla bold" panose="020B00040305030300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cs-CZ" sz="2800" dirty="0">
              <a:solidFill>
                <a:srgbClr val="000000"/>
              </a:solidFill>
              <a:effectLst/>
              <a:latin typeface="Karla bold" panose="020B0004030503030003" pitchFamily="34" charset="-18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indent="-514350">
              <a:lnSpc>
                <a:spcPct val="110000"/>
              </a:lnSpc>
              <a:buFont typeface="+mj-lt"/>
              <a:buAutoNum type="arabicPeriod"/>
            </a:pPr>
            <a:r>
              <a:rPr lang="cs-CZ" sz="2800" dirty="0">
                <a:solidFill>
                  <a:srgbClr val="249BD1"/>
                </a:solidFill>
                <a:effectLst/>
                <a:latin typeface="Karla bold" panose="020B00040305030300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  <a:t>FAKTOREM JE VÝVOJ VNITŘNÍ EKONOMIKY A CHOVÁNÍ SPOTŘEBITELŮ I PODNIKATELSKÉ SFÉRY. OPROTI STANDARDNÍMU OBDOBÍ NAROSTL VÝZNAM VLÁDNÍCH OPATŘENÍ.</a:t>
            </a:r>
            <a:endParaRPr lang="cs-CZ" dirty="0">
              <a:solidFill>
                <a:srgbClr val="249BD1"/>
              </a:solidFill>
              <a:latin typeface="Karla bold" panose="020B0004030503030003" pitchFamily="34" charset="-18"/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0" y="0"/>
            <a:ext cx="12192000" cy="1988598"/>
          </a:xfrm>
          <a:prstGeom prst="rect">
            <a:avLst/>
          </a:prstGeom>
          <a:solidFill>
            <a:schemeClr val="bg1">
              <a:lumMod val="9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Nadpis 1">
            <a:extLst>
              <a:ext uri="{FF2B5EF4-FFF2-40B4-BE49-F238E27FC236}">
                <a16:creationId xmlns:a16="http://schemas.microsoft.com/office/drawing/2014/main" id="{9B6D10EB-C77E-EA66-7353-AB2E78EC3AED}"/>
              </a:ext>
            </a:extLst>
          </p:cNvPr>
          <p:cNvSpPr txBox="1">
            <a:spLocks/>
          </p:cNvSpPr>
          <p:nvPr/>
        </p:nvSpPr>
        <p:spPr>
          <a:xfrm>
            <a:off x="838200" y="36512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cap="all" dirty="0">
                <a:solidFill>
                  <a:srgbClr val="249BD1"/>
                </a:solidFill>
                <a:latin typeface="Karla ExtraBold" panose="020B0004030503030003" pitchFamily="34" charset="-18"/>
              </a:rPr>
              <a:t>Vývoj insolvencí mohou ovlivnit </a:t>
            </a:r>
            <a:br>
              <a:rPr lang="cs-CZ" cap="all" dirty="0">
                <a:solidFill>
                  <a:srgbClr val="249BD1"/>
                </a:solidFill>
                <a:latin typeface="Karla ExtraBold" panose="020B0004030503030003" pitchFamily="34" charset="-18"/>
              </a:rPr>
            </a:br>
            <a:r>
              <a:rPr lang="cs-CZ" cap="all" dirty="0">
                <a:solidFill>
                  <a:srgbClr val="249BD1"/>
                </a:solidFill>
                <a:latin typeface="Karla ExtraBold" panose="020B0004030503030003" pitchFamily="34" charset="-18"/>
              </a:rPr>
              <a:t>dva základní faktory: </a:t>
            </a:r>
          </a:p>
        </p:txBody>
      </p:sp>
      <p:cxnSp>
        <p:nvCxnSpPr>
          <p:cNvPr id="8" name="Přímá spojnice 7"/>
          <p:cNvCxnSpPr/>
          <p:nvPr/>
        </p:nvCxnSpPr>
        <p:spPr>
          <a:xfrm>
            <a:off x="838200" y="3909652"/>
            <a:ext cx="10352314" cy="0"/>
          </a:xfrm>
          <a:prstGeom prst="line">
            <a:avLst/>
          </a:prstGeom>
          <a:ln w="19050">
            <a:solidFill>
              <a:srgbClr val="249B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3759" y="5903419"/>
            <a:ext cx="2188762" cy="38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113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Graf 4">
            <a:extLst>
              <a:ext uri="{FF2B5EF4-FFF2-40B4-BE49-F238E27FC236}">
                <a16:creationId xmlns:a16="http://schemas.microsoft.com/office/drawing/2014/main" id="{11E6F56D-EFA3-2CEF-347D-8A36495B051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1959135"/>
              </p:ext>
            </p:extLst>
          </p:nvPr>
        </p:nvGraphicFramePr>
        <p:xfrm>
          <a:off x="4781005" y="1989586"/>
          <a:ext cx="7306492" cy="42535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ovéPole 12">
            <a:extLst>
              <a:ext uri="{FF2B5EF4-FFF2-40B4-BE49-F238E27FC236}">
                <a16:creationId xmlns:a16="http://schemas.microsoft.com/office/drawing/2014/main" id="{8FCD81C6-E532-1D75-275A-DC5DCBC0E284}"/>
              </a:ext>
            </a:extLst>
          </p:cNvPr>
          <p:cNvSpPr txBox="1"/>
          <p:nvPr/>
        </p:nvSpPr>
        <p:spPr>
          <a:xfrm>
            <a:off x="13266302" y="9365282"/>
            <a:ext cx="25027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cs-CZ" dirty="0"/>
              <a:t>Zdroj: ISIR, </a:t>
            </a:r>
            <a:r>
              <a:rPr lang="cs-CZ" dirty="0" err="1"/>
              <a:t>InsolCentrum</a:t>
            </a:r>
            <a:endParaRPr lang="cs-CZ" dirty="0"/>
          </a:p>
        </p:txBody>
      </p:sp>
      <p:sp>
        <p:nvSpPr>
          <p:cNvPr id="8" name="Obdélník 7"/>
          <p:cNvSpPr/>
          <p:nvPr/>
        </p:nvSpPr>
        <p:spPr>
          <a:xfrm>
            <a:off x="0" y="1"/>
            <a:ext cx="12192000" cy="1988598"/>
          </a:xfrm>
          <a:prstGeom prst="rect">
            <a:avLst/>
          </a:prstGeom>
          <a:solidFill>
            <a:srgbClr val="249BD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9" name="Nadpis 1">
            <a:extLst>
              <a:ext uri="{FF2B5EF4-FFF2-40B4-BE49-F238E27FC236}">
                <a16:creationId xmlns:a16="http://schemas.microsoft.com/office/drawing/2014/main" id="{985CD11C-1F02-F82D-5B31-F7532212079E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5000" dirty="0">
                <a:solidFill>
                  <a:schemeClr val="bg1"/>
                </a:solidFill>
                <a:latin typeface="Karla ExtraBold" panose="020B0004030503030003" pitchFamily="34" charset="-18"/>
              </a:rPr>
              <a:t>PODNIKATELSKÉ INSOLVENCE</a:t>
            </a:r>
          </a:p>
        </p:txBody>
      </p:sp>
      <p:sp>
        <p:nvSpPr>
          <p:cNvPr id="10" name="Obdélník 9"/>
          <p:cNvSpPr/>
          <p:nvPr/>
        </p:nvSpPr>
        <p:spPr>
          <a:xfrm>
            <a:off x="-1" y="2315366"/>
            <a:ext cx="4676503" cy="363101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11" name="Zástupný obsah 2">
            <a:extLst>
              <a:ext uri="{FF2B5EF4-FFF2-40B4-BE49-F238E27FC236}">
                <a16:creationId xmlns:a16="http://schemas.microsoft.com/office/drawing/2014/main" id="{7ACDEE80-17BA-DE22-9595-80A276A86E00}"/>
              </a:ext>
            </a:extLst>
          </p:cNvPr>
          <p:cNvSpPr txBox="1">
            <a:spLocks/>
          </p:cNvSpPr>
          <p:nvPr/>
        </p:nvSpPr>
        <p:spPr>
          <a:xfrm>
            <a:off x="104503" y="2465983"/>
            <a:ext cx="4297678" cy="332977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0">
              <a:buNone/>
            </a:pPr>
            <a:r>
              <a:rPr lang="cs-CZ" sz="1600" dirty="0">
                <a:latin typeface="Karla ExtraBold" panose="020B00040305030300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  <a:t>Minulá finanční krize ukázala, že k insolvencím podnikatelské sféry dochází v ČR s časovým odstupem. Bude-li současný vývoj kopírovat minulé období, tak vrchol počtů konkurzů firem můžeme očekávat v horizontu 2, 3 i 4 let, tedy okolo roku 2024 – 2025.</a:t>
            </a:r>
          </a:p>
          <a:p>
            <a:pPr marL="457200" indent="0">
              <a:buNone/>
            </a:pPr>
            <a:r>
              <a:rPr lang="cs-CZ" sz="1600" dirty="0">
                <a:latin typeface="Karla bold" panose="020B00040305030300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  <a:t>I kdyby se počet konkurzů firem zvýšil o 100 % oproti současnému stavu, nemusí to z makroekonomického hlediska nic znamenat (pakliže by se nejednalo </a:t>
            </a:r>
            <a:br>
              <a:rPr lang="cs-CZ" sz="1600" dirty="0">
                <a:latin typeface="Karla bold" panose="020B00040305030300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cs-CZ" sz="1600" dirty="0">
                <a:latin typeface="Karla bold" panose="020B00040305030300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  <a:t>o strategické podniky).</a:t>
            </a:r>
          </a:p>
        </p:txBody>
      </p:sp>
      <p:sp>
        <p:nvSpPr>
          <p:cNvPr id="12" name="TextovéPole 11">
            <a:extLst>
              <a:ext uri="{FF2B5EF4-FFF2-40B4-BE49-F238E27FC236}">
                <a16:creationId xmlns:a16="http://schemas.microsoft.com/office/drawing/2014/main" id="{9F2368BE-683A-54E1-DC22-4E1A1D8D5D4F}"/>
              </a:ext>
            </a:extLst>
          </p:cNvPr>
          <p:cNvSpPr txBox="1"/>
          <p:nvPr/>
        </p:nvSpPr>
        <p:spPr>
          <a:xfrm>
            <a:off x="990599" y="6012304"/>
            <a:ext cx="846653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pl-PL" sz="1200" dirty="0">
              <a:latin typeface="Karla Medium" panose="020B0004030503030003" pitchFamily="34" charset="-18"/>
            </a:endParaRPr>
          </a:p>
          <a:p>
            <a:r>
              <a:rPr lang="cs-CZ" sz="1200" dirty="0">
                <a:latin typeface="Karla Medium" panose="020B0004030503030003" pitchFamily="34" charset="-18"/>
              </a:rPr>
              <a:t>Zdroj: ISIR, </a:t>
            </a:r>
            <a:r>
              <a:rPr lang="cs-CZ" sz="1200" dirty="0" err="1">
                <a:latin typeface="Karla Medium" panose="020B0004030503030003" pitchFamily="34" charset="-18"/>
              </a:rPr>
              <a:t>InsolCentrum</a:t>
            </a:r>
            <a:endParaRPr lang="cs-CZ" sz="1200" dirty="0">
              <a:latin typeface="Karla Medium" panose="020B0004030503030003" pitchFamily="34" charset="-18"/>
            </a:endParaRPr>
          </a:p>
        </p:txBody>
      </p:sp>
      <p:pic>
        <p:nvPicPr>
          <p:cNvPr id="15" name="Obrázek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7673" y="6298318"/>
            <a:ext cx="2188762" cy="38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584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D03B057-0089-DD64-F6C4-08972E95C508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257300" y="2238375"/>
            <a:ext cx="9677400" cy="3938588"/>
          </a:xfrm>
        </p:spPr>
        <p:txBody>
          <a:bodyPr>
            <a:normAutofit fontScale="70000" lnSpcReduction="20000"/>
          </a:bodyPr>
          <a:lstStyle/>
          <a:p>
            <a:pPr marL="0" indent="0">
              <a:lnSpc>
                <a:spcPct val="120000"/>
              </a:lnSpc>
              <a:buNone/>
            </a:pPr>
            <a:r>
              <a:rPr lang="cs-CZ" sz="3100" dirty="0">
                <a:latin typeface="Karla bold" panose="020B0004030503030003" pitchFamily="34" charset="-18"/>
              </a:rPr>
              <a:t>PŘED ČESKOU REPUBLIKOU STOJÍ ÚKOL VYPOŘÁDAT SE S EVROPSKOU SMĚRNICÍ O RESTRUKTURALIZACI A DRUHÉ ŠANCI, A PŘIJMOUT PRÁVNÍ ÚPRAVU ODDLUŽENÍ PRO ŽIVNOSTNÍKY PŘÍPADNĚ I PRO OBČANY. </a:t>
            </a:r>
          </a:p>
          <a:p>
            <a:pPr marL="0" indent="0">
              <a:lnSpc>
                <a:spcPct val="120000"/>
              </a:lnSpc>
              <a:buNone/>
            </a:pPr>
            <a:r>
              <a:rPr lang="cs-CZ" dirty="0">
                <a:solidFill>
                  <a:srgbClr val="249BD1"/>
                </a:solidFill>
                <a:latin typeface="Karla ExtraBold" panose="020B0004030503030003" pitchFamily="34" charset="-18"/>
              </a:rPr>
              <a:t>VE VEŘEJNÉM PROSTORU SE STŘETÁVAJÍ 2 NÁZOROVÉ TRENDY: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cs-CZ" dirty="0">
                <a:latin typeface="Karla bold" panose="020B0004030503030003" pitchFamily="34" charset="-18"/>
              </a:rPr>
              <a:t>trend představují zastánci rychlého oddlužení za 3 roky pro každého dlužníka s minimálními požadavky na výši splaceného dluhu</a:t>
            </a:r>
          </a:p>
          <a:p>
            <a:pPr marL="514350" indent="-514350">
              <a:lnSpc>
                <a:spcPct val="120000"/>
              </a:lnSpc>
              <a:buFont typeface="+mj-lt"/>
              <a:buAutoNum type="arabicPeriod"/>
            </a:pPr>
            <a:r>
              <a:rPr lang="cs-CZ" dirty="0">
                <a:latin typeface="Karla bold" panose="020B0004030503030003" pitchFamily="34" charset="-18"/>
              </a:rPr>
              <a:t>trend představují zástupci varující před morálním hazardem v případě snadného oddlužení a prudkým snížením platební morálky</a:t>
            </a:r>
          </a:p>
        </p:txBody>
      </p:sp>
      <p:sp>
        <p:nvSpPr>
          <p:cNvPr id="4" name="Obdélník 3"/>
          <p:cNvSpPr/>
          <p:nvPr/>
        </p:nvSpPr>
        <p:spPr>
          <a:xfrm>
            <a:off x="0" y="0"/>
            <a:ext cx="12192000" cy="1988598"/>
          </a:xfrm>
          <a:prstGeom prst="rect">
            <a:avLst/>
          </a:prstGeom>
          <a:solidFill>
            <a:schemeClr val="bg1">
              <a:lumMod val="9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5" name="Nadpis 1">
            <a:extLst>
              <a:ext uri="{FF2B5EF4-FFF2-40B4-BE49-F238E27FC236}">
                <a16:creationId xmlns:a16="http://schemas.microsoft.com/office/drawing/2014/main" id="{9B6D10EB-C77E-EA66-7353-AB2E78EC3AED}"/>
              </a:ext>
            </a:extLst>
          </p:cNvPr>
          <p:cNvSpPr txBox="1">
            <a:spLocks/>
          </p:cNvSpPr>
          <p:nvPr/>
        </p:nvSpPr>
        <p:spPr>
          <a:xfrm>
            <a:off x="838200" y="36512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cap="all" dirty="0">
                <a:solidFill>
                  <a:srgbClr val="249BD1"/>
                </a:solidFill>
                <a:latin typeface="Karla ExtraBold" panose="020B0004030503030003" pitchFamily="34" charset="-18"/>
              </a:rPr>
              <a:t>Občanské insolvence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9783" y="799742"/>
            <a:ext cx="2188762" cy="38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5421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74B4366-CA83-2957-928D-86CF5390891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2353722"/>
            <a:ext cx="10515600" cy="3808413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cs-CZ" dirty="0">
                <a:latin typeface="Karla ExtraBold" panose="020B0004030503030003" pitchFamily="34" charset="-18"/>
              </a:rPr>
              <a:t>ÚDAJE O ZADLUŽENÝCH LIDECH A EXEKUCÍCH NEJSOU PŘESNÉ. ZATÍM SE DO ZADLUŽENOSTI NEDOSTALI DOMÁCNOSTI Z TITULU NEZAPLACENÝCH NÁKLADŮ NA ENERGIE. 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cs-CZ" dirty="0">
                <a:solidFill>
                  <a:srgbClr val="249BD1"/>
                </a:solidFill>
                <a:latin typeface="Karla ExtraBold" panose="020B0004030503030003" pitchFamily="34" charset="-18"/>
              </a:rPr>
              <a:t>UVAŽUJME PROTO ZHRUBA 500 TISÍC LIDÍ, PRO KTERÉ BY ODDLUŽENÍ TEORETICKY PŘIPADALO V ÚVAHU:</a:t>
            </a:r>
          </a:p>
          <a:p>
            <a:pPr>
              <a:lnSpc>
                <a:spcPct val="120000"/>
              </a:lnSpc>
            </a:pPr>
            <a:r>
              <a:rPr lang="cs-CZ" dirty="0">
                <a:latin typeface="Karla bold" panose="020B0004030503030003" pitchFamily="34" charset="-18"/>
              </a:rPr>
              <a:t>63 % z nich tvoří muži, 37 % ženy</a:t>
            </a:r>
          </a:p>
          <a:p>
            <a:pPr>
              <a:lnSpc>
                <a:spcPct val="120000"/>
              </a:lnSpc>
            </a:pPr>
            <a:r>
              <a:rPr lang="cs-CZ" dirty="0">
                <a:latin typeface="Karla bold" panose="020B0004030503030003" pitchFamily="34" charset="-18"/>
              </a:rPr>
              <a:t>průměrný exekuční dlužník má dluh 1,2 mil. Kč a 15 věřitelů</a:t>
            </a:r>
          </a:p>
          <a:p>
            <a:pPr>
              <a:lnSpc>
                <a:spcPct val="120000"/>
              </a:lnSpc>
            </a:pPr>
            <a:r>
              <a:rPr lang="cs-CZ" dirty="0">
                <a:latin typeface="Karla bold" panose="020B0004030503030003" pitchFamily="34" charset="-18"/>
              </a:rPr>
              <a:t>zhruba 80 % exekučních dlužníků má dlouhodobé dluhy a většinou se naučili s nimi žít, pracují částečně v šedé ekonomice a platí v exekucích minimální částky, nejedná se o ohrožené či ekonomicky neschopné jedince</a:t>
            </a:r>
          </a:p>
          <a:p>
            <a:pPr>
              <a:lnSpc>
                <a:spcPct val="120000"/>
              </a:lnSpc>
            </a:pPr>
            <a:endParaRPr lang="cs-CZ" dirty="0">
              <a:latin typeface="Karla bold" panose="020B0004030503030003" pitchFamily="34" charset="-18"/>
            </a:endParaRPr>
          </a:p>
        </p:txBody>
      </p:sp>
      <p:sp>
        <p:nvSpPr>
          <p:cNvPr id="5" name="Obdélník 4"/>
          <p:cNvSpPr/>
          <p:nvPr/>
        </p:nvSpPr>
        <p:spPr>
          <a:xfrm>
            <a:off x="0" y="0"/>
            <a:ext cx="12192000" cy="1988598"/>
          </a:xfrm>
          <a:prstGeom prst="rect">
            <a:avLst/>
          </a:prstGeom>
          <a:solidFill>
            <a:schemeClr val="bg1">
              <a:lumMod val="9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6" name="Nadpis 1">
            <a:extLst>
              <a:ext uri="{FF2B5EF4-FFF2-40B4-BE49-F238E27FC236}">
                <a16:creationId xmlns:a16="http://schemas.microsoft.com/office/drawing/2014/main" id="{9B6D10EB-C77E-EA66-7353-AB2E78EC3AED}"/>
              </a:ext>
            </a:extLst>
          </p:cNvPr>
          <p:cNvSpPr txBox="1">
            <a:spLocks/>
          </p:cNvSpPr>
          <p:nvPr/>
        </p:nvSpPr>
        <p:spPr>
          <a:xfrm>
            <a:off x="838200" y="36512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cap="all" dirty="0">
                <a:solidFill>
                  <a:srgbClr val="249BD1"/>
                </a:solidFill>
                <a:latin typeface="Karla ExtraBold" panose="020B0004030503030003" pitchFamily="34" charset="-18"/>
              </a:rPr>
              <a:t>Kdo stojí před </a:t>
            </a:r>
            <a:br>
              <a:rPr lang="cs-CZ" cap="all" dirty="0">
                <a:solidFill>
                  <a:srgbClr val="249BD1"/>
                </a:solidFill>
                <a:latin typeface="Karla ExtraBold" panose="020B0004030503030003" pitchFamily="34" charset="-18"/>
              </a:rPr>
            </a:br>
            <a:r>
              <a:rPr lang="cs-CZ" cap="all" dirty="0">
                <a:solidFill>
                  <a:srgbClr val="249BD1"/>
                </a:solidFill>
                <a:latin typeface="Karla ExtraBold" panose="020B0004030503030003" pitchFamily="34" charset="-18"/>
              </a:rPr>
              <a:t>branou oddlužení?</a:t>
            </a:r>
          </a:p>
        </p:txBody>
      </p:sp>
      <p:pic>
        <p:nvPicPr>
          <p:cNvPr id="7" name="Obrázek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9783" y="799742"/>
            <a:ext cx="2188762" cy="38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092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179" y="2931385"/>
            <a:ext cx="4895592" cy="2906757"/>
          </a:xfrm>
          <a:prstGeom prst="rect">
            <a:avLst/>
          </a:prstGeom>
        </p:spPr>
      </p:pic>
      <p:sp>
        <p:nvSpPr>
          <p:cNvPr id="7" name="Obdélník 6"/>
          <p:cNvSpPr/>
          <p:nvPr/>
        </p:nvSpPr>
        <p:spPr>
          <a:xfrm>
            <a:off x="0" y="0"/>
            <a:ext cx="12192000" cy="1988598"/>
          </a:xfrm>
          <a:prstGeom prst="rect">
            <a:avLst/>
          </a:prstGeom>
          <a:solidFill>
            <a:schemeClr val="bg1">
              <a:lumMod val="9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8" name="Nadpis 1">
            <a:extLst>
              <a:ext uri="{FF2B5EF4-FFF2-40B4-BE49-F238E27FC236}">
                <a16:creationId xmlns:a16="http://schemas.microsoft.com/office/drawing/2014/main" id="{9B6D10EB-C77E-EA66-7353-AB2E78EC3AED}"/>
              </a:ext>
            </a:extLst>
          </p:cNvPr>
          <p:cNvSpPr txBox="1">
            <a:spLocks/>
          </p:cNvSpPr>
          <p:nvPr/>
        </p:nvSpPr>
        <p:spPr>
          <a:xfrm>
            <a:off x="838200" y="365124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cap="all" dirty="0" smtClean="0">
                <a:solidFill>
                  <a:srgbClr val="249BD1"/>
                </a:solidFill>
                <a:latin typeface="Karla ExtraBold" panose="020B0004030503030003" pitchFamily="34" charset="-18"/>
              </a:rPr>
              <a:t>Jak dlužníky převézt </a:t>
            </a:r>
            <a:br>
              <a:rPr lang="cs-CZ" cap="all" dirty="0" smtClean="0">
                <a:solidFill>
                  <a:srgbClr val="249BD1"/>
                </a:solidFill>
                <a:latin typeface="Karla ExtraBold" panose="020B0004030503030003" pitchFamily="34" charset="-18"/>
              </a:rPr>
            </a:br>
            <a:r>
              <a:rPr lang="cs-CZ" cap="all" dirty="0" smtClean="0">
                <a:solidFill>
                  <a:srgbClr val="249BD1"/>
                </a:solidFill>
                <a:latin typeface="Karla ExtraBold" panose="020B0004030503030003" pitchFamily="34" charset="-18"/>
              </a:rPr>
              <a:t>na břeh života bez dluhů?</a:t>
            </a:r>
            <a:endParaRPr lang="cs-CZ" cap="all" dirty="0">
              <a:solidFill>
                <a:srgbClr val="249BD1"/>
              </a:solidFill>
              <a:latin typeface="Karla ExtraBold" panose="020B0004030503030003" pitchFamily="34" charset="-18"/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4659085" y="2524372"/>
            <a:ext cx="7532915" cy="3631010"/>
          </a:xfrm>
          <a:prstGeom prst="rect">
            <a:avLst/>
          </a:prstGeom>
          <a:solidFill>
            <a:srgbClr val="249B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dirty="0"/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92A74993-1F79-34DE-F1AF-BC4C2C64B7D6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868090" y="2734490"/>
            <a:ext cx="6984275" cy="3300549"/>
          </a:xfrm>
        </p:spPr>
        <p:txBody>
          <a:bodyPr>
            <a:normAutofit fontScale="85000" lnSpcReduction="10000"/>
          </a:bodyPr>
          <a:lstStyle/>
          <a:p>
            <a:pPr marL="0" indent="0">
              <a:lnSpc>
                <a:spcPct val="110000"/>
              </a:lnSpc>
              <a:spcAft>
                <a:spcPts val="800"/>
              </a:spcAft>
              <a:buNone/>
              <a:tabLst>
                <a:tab pos="3305175" algn="l"/>
              </a:tabLst>
            </a:pPr>
            <a:r>
              <a:rPr lang="cs-CZ" sz="2000" dirty="0">
                <a:solidFill>
                  <a:schemeClr val="bg1"/>
                </a:solidFill>
                <a:effectLst/>
                <a:latin typeface="Karla bold" panose="020B00040305030300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  <a:t>Každý z nich by měl veslovat podle svých schopností. Bezmocné a hendikepované musí společnost převézt. Kdybychom umožňovali cestu na druhý břeh bez úsilí, může se stát, že přestanou veslovat i ostatní lidé, a pak se </a:t>
            </a:r>
            <a:r>
              <a:rPr lang="cs-CZ" sz="2000" dirty="0">
                <a:solidFill>
                  <a:schemeClr val="bg1"/>
                </a:solidFill>
                <a:latin typeface="Karla bold" panose="020B00040305030300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  <a:t>můžeme topit </a:t>
            </a:r>
            <a:r>
              <a:rPr lang="cs-CZ" sz="2000" dirty="0">
                <a:solidFill>
                  <a:schemeClr val="bg1"/>
                </a:solidFill>
                <a:effectLst/>
                <a:latin typeface="Karla bold" panose="020B00040305030300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  <a:t>všichni. Nesmíme zapomínat, že nás budou tížit dluhy, které za dlužníky musíme zaplatit. (Jenom stát má za svými dlužníky 136 mld. Kč.) Skokové snížení platební morálky širší populace si nemůžeme v současné ekonomické situaci dovolit.</a:t>
            </a:r>
          </a:p>
          <a:p>
            <a:pPr marL="0" indent="0">
              <a:lnSpc>
                <a:spcPct val="110000"/>
              </a:lnSpc>
              <a:spcAft>
                <a:spcPts val="800"/>
              </a:spcAft>
              <a:buNone/>
              <a:tabLst>
                <a:tab pos="3305175" algn="l"/>
              </a:tabLst>
            </a:pPr>
            <a:r>
              <a:rPr lang="cs-CZ" sz="2000" b="1" dirty="0">
                <a:solidFill>
                  <a:schemeClr val="bg1"/>
                </a:solidFill>
                <a:effectLst/>
                <a:latin typeface="Karla ExtraBold" panose="020B00040305030300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  <a:t>NAŠE DOPORUČENÍ ZNÍ – VÍCE DLUŽNÍKY DIFERENCOVAT PODLE JEJICH MOŽNOSTÍ A DBÁT NA KONTROLU POCTIVÉHO PŘÍSTUPU</a:t>
            </a:r>
            <a:r>
              <a:rPr lang="cs-CZ" sz="2000" dirty="0">
                <a:solidFill>
                  <a:schemeClr val="bg1"/>
                </a:solidFill>
                <a:effectLst/>
                <a:latin typeface="Karla ExtraBold" panose="020B0004030503030003" pitchFamily="34" charset="-18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cs-CZ" sz="2000" dirty="0">
              <a:solidFill>
                <a:schemeClr val="bg1"/>
              </a:solidFill>
              <a:latin typeface="Karla bold" panose="020B0004030503030003" pitchFamily="34" charset="-18"/>
            </a:endParaRPr>
          </a:p>
        </p:txBody>
      </p:sp>
      <p:pic>
        <p:nvPicPr>
          <p:cNvPr id="10" name="Obrázek 9">
            <a:extLst>
              <a:ext uri="{FF2B5EF4-FFF2-40B4-BE49-F238E27FC236}">
                <a16:creationId xmlns:a16="http://schemas.microsoft.com/office/drawing/2014/main" id="{3796D3CB-928F-E42B-B094-E608970C6F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3603" y="702618"/>
            <a:ext cx="2188762" cy="38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4301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F2BC46AF-E2A8-BC57-EE04-A53418FDD41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38200" y="2353723"/>
            <a:ext cx="10515600" cy="435133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cs-CZ" sz="2500" dirty="0">
                <a:latin typeface="Karla bold" panose="020B0004030503030003" pitchFamily="34" charset="-18"/>
              </a:rPr>
              <a:t>Scénáře vývoje insolvencí v ČR se pohybují ve více trajektoriích. Od krizového v případě vážných ekonomických dopadů válečného konfliktu k relativně dobrým při zachování rozvahy všech aktérů. </a:t>
            </a:r>
          </a:p>
          <a:p>
            <a:pPr marL="0" indent="0">
              <a:buNone/>
            </a:pPr>
            <a:r>
              <a:rPr lang="cs-CZ" sz="2500" dirty="0">
                <a:latin typeface="Karla bold" panose="020B0004030503030003" pitchFamily="34" charset="-18"/>
              </a:rPr>
              <a:t>Jestliže vláda nepodlehne tlaku zájmových uskupení, které budou (mnohdy právem) požadovat všemožné podpory, bude schopna na základě dat identifikovat ohrožené osoby i firmy či odvětví, pak má Česká republika slušnou šanci projít složitým obdobím bez mimořádného nárůstu insolvencí. </a:t>
            </a:r>
            <a:br>
              <a:rPr lang="cs-CZ" sz="2500" dirty="0">
                <a:latin typeface="Karla bold" panose="020B0004030503030003" pitchFamily="34" charset="-18"/>
              </a:rPr>
            </a:br>
            <a:endParaRPr lang="cs-CZ" sz="2500" dirty="0">
              <a:latin typeface="Karla bold" panose="020B0004030503030003" pitchFamily="34" charset="-18"/>
            </a:endParaRPr>
          </a:p>
          <a:p>
            <a:pPr marL="0" indent="0">
              <a:buNone/>
            </a:pPr>
            <a:r>
              <a:rPr lang="cs-CZ" sz="2500" dirty="0">
                <a:solidFill>
                  <a:srgbClr val="249BD1"/>
                </a:solidFill>
                <a:latin typeface="Karla ExtraBold" panose="020B0004030503030003" pitchFamily="34" charset="-18"/>
              </a:rPr>
              <a:t>K TOMUTO CÍLI CHTĚL PŘISPĚT I TENTO KULATÝ DISKUSNÍ STŮL</a:t>
            </a:r>
          </a:p>
        </p:txBody>
      </p:sp>
      <p:sp>
        <p:nvSpPr>
          <p:cNvPr id="6" name="Obdélník 5"/>
          <p:cNvSpPr/>
          <p:nvPr/>
        </p:nvSpPr>
        <p:spPr>
          <a:xfrm>
            <a:off x="0" y="1"/>
            <a:ext cx="12192000" cy="1988598"/>
          </a:xfrm>
          <a:prstGeom prst="rect">
            <a:avLst/>
          </a:prstGeom>
          <a:solidFill>
            <a:srgbClr val="249BD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7" name="Nadpis 1">
            <a:extLst>
              <a:ext uri="{FF2B5EF4-FFF2-40B4-BE49-F238E27FC236}">
                <a16:creationId xmlns:a16="http://schemas.microsoft.com/office/drawing/2014/main" id="{985CD11C-1F02-F82D-5B31-F7532212079E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5000" dirty="0">
                <a:solidFill>
                  <a:schemeClr val="bg1"/>
                </a:solidFill>
                <a:latin typeface="Karla ExtraBold" panose="020B0004030503030003" pitchFamily="34" charset="-18"/>
              </a:rPr>
              <a:t>CELKOVÝ ZÁVĚR</a:t>
            </a: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3140" y="835371"/>
            <a:ext cx="2640660" cy="317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2114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>
          <a:xfrm>
            <a:off x="0" y="0"/>
            <a:ext cx="12192000" cy="1988598"/>
          </a:xfrm>
          <a:prstGeom prst="rect">
            <a:avLst/>
          </a:prstGeom>
          <a:solidFill>
            <a:srgbClr val="249BD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cs-CZ"/>
          </a:p>
        </p:txBody>
      </p:sp>
      <p:sp>
        <p:nvSpPr>
          <p:cNvPr id="5" name="Nadpis 1">
            <a:extLst>
              <a:ext uri="{FF2B5EF4-FFF2-40B4-BE49-F238E27FC236}">
                <a16:creationId xmlns:a16="http://schemas.microsoft.com/office/drawing/2014/main" id="{985CD11C-1F02-F82D-5B31-F7532212079E}"/>
              </a:ext>
            </a:extLst>
          </p:cNvPr>
          <p:cNvSpPr txBox="1">
            <a:spLocks/>
          </p:cNvSpPr>
          <p:nvPr/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cs-CZ" sz="5000" dirty="0">
                <a:solidFill>
                  <a:schemeClr val="bg1"/>
                </a:solidFill>
                <a:latin typeface="Karla ExtraBold" panose="020B0004030503030003" pitchFamily="34" charset="-18"/>
              </a:rPr>
              <a:t>DĚKUJI ZA POZORNOST</a:t>
            </a:r>
          </a:p>
        </p:txBody>
      </p:sp>
      <p:pic>
        <p:nvPicPr>
          <p:cNvPr id="2" name="Obráze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18190" y="2859192"/>
            <a:ext cx="2642202" cy="2654905"/>
          </a:xfrm>
          <a:prstGeom prst="rect">
            <a:avLst/>
          </a:prstGeom>
        </p:spPr>
      </p:pic>
      <p:sp>
        <p:nvSpPr>
          <p:cNvPr id="7" name="Zástupný obsah 2">
            <a:extLst>
              <a:ext uri="{FF2B5EF4-FFF2-40B4-BE49-F238E27FC236}">
                <a16:creationId xmlns:a16="http://schemas.microsoft.com/office/drawing/2014/main" id="{F2BC46AF-E2A8-BC57-EE04-A53418FDD417}"/>
              </a:ext>
            </a:extLst>
          </p:cNvPr>
          <p:cNvSpPr txBox="1">
            <a:spLocks/>
          </p:cNvSpPr>
          <p:nvPr/>
        </p:nvSpPr>
        <p:spPr>
          <a:xfrm>
            <a:off x="4722223" y="3642591"/>
            <a:ext cx="6207035" cy="139967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s-CZ" sz="2500" dirty="0">
                <a:solidFill>
                  <a:srgbClr val="249BD1"/>
                </a:solidFill>
                <a:latin typeface="Karla ExtraBold" panose="020B0004030503030003" pitchFamily="34" charset="-18"/>
              </a:rPr>
              <a:t>TATO PREZENTACE BUDE KE STAŽENÍ NA STRÁNKÁCH INSOLCENTRA</a:t>
            </a:r>
          </a:p>
          <a:p>
            <a:pPr marL="0" indent="0">
              <a:buNone/>
            </a:pPr>
            <a:r>
              <a:rPr lang="cs-CZ" sz="2500" dirty="0">
                <a:solidFill>
                  <a:schemeClr val="tx1">
                    <a:lumMod val="85000"/>
                    <a:lumOff val="15000"/>
                  </a:schemeClr>
                </a:solidFill>
                <a:latin typeface="Karla ExtraBold" panose="020B0004030503030003" pitchFamily="34" charset="-18"/>
              </a:rPr>
              <a:t>WWW.INSOLCENTRUM.CZ</a:t>
            </a:r>
          </a:p>
        </p:txBody>
      </p:sp>
      <p:pic>
        <p:nvPicPr>
          <p:cNvPr id="9" name="Obrázek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3759" y="5903419"/>
            <a:ext cx="2188762" cy="38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88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414239"/>
          </a:xfrm>
        </p:spPr>
        <p:txBody>
          <a:bodyPr>
            <a:normAutofit/>
          </a:bodyPr>
          <a:lstStyle/>
          <a:p>
            <a:pPr algn="ctr"/>
            <a:r>
              <a:rPr lang="en-US" sz="5500" dirty="0">
                <a:solidFill>
                  <a:srgbClr val="249BD1"/>
                </a:solidFill>
                <a:latin typeface="Karla ExtraBold" panose="020B0004030503030003" pitchFamily="34" charset="-18"/>
              </a:rPr>
              <a:t>I.	PODNIKATELSK</a:t>
            </a:r>
            <a:r>
              <a:rPr lang="cs-CZ" sz="5500" dirty="0">
                <a:solidFill>
                  <a:srgbClr val="249BD1"/>
                </a:solidFill>
                <a:latin typeface="Karla ExtraBold" panose="020B0004030503030003" pitchFamily="34" charset="-18"/>
              </a:rPr>
              <a:t>É INSOLVENCE</a:t>
            </a:r>
            <a:endParaRPr lang="cs-CZ" sz="5500" dirty="0"/>
          </a:p>
        </p:txBody>
      </p:sp>
      <p:sp>
        <p:nvSpPr>
          <p:cNvPr id="4" name="Obdélník 3"/>
          <p:cNvSpPr/>
          <p:nvPr/>
        </p:nvSpPr>
        <p:spPr>
          <a:xfrm>
            <a:off x="0" y="5779364"/>
            <a:ext cx="12192000" cy="1078636"/>
          </a:xfrm>
          <a:prstGeom prst="rect">
            <a:avLst/>
          </a:prstGeom>
          <a:solidFill>
            <a:srgbClr val="249BD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6" name="Obráze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20074" y="6159753"/>
            <a:ext cx="2640660" cy="317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136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délník 3"/>
          <p:cNvSpPr/>
          <p:nvPr/>
        </p:nvSpPr>
        <p:spPr>
          <a:xfrm>
            <a:off x="0" y="1"/>
            <a:ext cx="12192000" cy="1988598"/>
          </a:xfrm>
          <a:prstGeom prst="rect">
            <a:avLst/>
          </a:prstGeom>
          <a:solidFill>
            <a:srgbClr val="249BD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282F5D5A-70C9-EC83-AF7F-FF9465266F8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676400" y="365125"/>
            <a:ext cx="10515600" cy="1325563"/>
          </a:xfrm>
        </p:spPr>
        <p:txBody>
          <a:bodyPr>
            <a:normAutofit/>
          </a:bodyPr>
          <a:lstStyle/>
          <a:p>
            <a:r>
              <a:rPr lang="pl-PL" sz="5500" dirty="0">
                <a:solidFill>
                  <a:schemeClr val="bg1"/>
                </a:solidFill>
                <a:latin typeface="Karla ExtraBold" panose="020B0004030503030003" pitchFamily="34" charset="-18"/>
              </a:rPr>
              <a:t>A.	INSOLVENČNÍ NÁVRHY</a:t>
            </a:r>
            <a:endParaRPr lang="cs-CZ" sz="5500" dirty="0">
              <a:solidFill>
                <a:schemeClr val="bg1"/>
              </a:solidFill>
              <a:latin typeface="Karla ExtraBold" panose="020B0004030503030003" pitchFamily="34" charset="-18"/>
            </a:endParaRPr>
          </a:p>
        </p:txBody>
      </p:sp>
      <p:sp>
        <p:nvSpPr>
          <p:cNvPr id="7" name="Zástupný obsah 2">
            <a:extLst>
              <a:ext uri="{FF2B5EF4-FFF2-40B4-BE49-F238E27FC236}">
                <a16:creationId xmlns:a16="http://schemas.microsoft.com/office/drawing/2014/main" id="{4A066758-1262-2DA9-D053-1F6761D953A4}"/>
              </a:ext>
            </a:extLst>
          </p:cNvPr>
          <p:cNvSpPr txBox="1">
            <a:spLocks/>
          </p:cNvSpPr>
          <p:nvPr/>
        </p:nvSpPr>
        <p:spPr>
          <a:xfrm>
            <a:off x="1058770" y="2521259"/>
            <a:ext cx="4826493" cy="28926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buNone/>
            </a:pPr>
            <a:r>
              <a:rPr lang="pl-PL" sz="3000" dirty="0">
                <a:solidFill>
                  <a:srgbClr val="249BD1"/>
                </a:solidFill>
                <a:latin typeface="Karla ExtraBold" panose="020B0004030503030003" pitchFamily="34" charset="-18"/>
              </a:rPr>
              <a:t>ŽIVNOSTNÍCI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pl-PL" sz="2500" dirty="0">
                <a:latin typeface="Karla bold" panose="020B0004030503030003" pitchFamily="34" charset="-18"/>
              </a:rPr>
              <a:t>1. pololetí 2021		3.466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pl-PL" sz="2500" dirty="0">
                <a:latin typeface="Karla bold" panose="020B0004030503030003" pitchFamily="34" charset="-18"/>
              </a:rPr>
              <a:t>1. pololetí 2022		3.007*</a:t>
            </a:r>
          </a:p>
          <a:p>
            <a:pPr marL="0" indent="0" algn="ctr">
              <a:lnSpc>
                <a:spcPct val="200000"/>
              </a:lnSpc>
              <a:buNone/>
            </a:pPr>
            <a:endParaRPr lang="cs-CZ" sz="3000" dirty="0">
              <a:solidFill>
                <a:srgbClr val="249BD1"/>
              </a:solidFill>
              <a:latin typeface="Karla ExtraBold" panose="020B0004030503030003" pitchFamily="34" charset="-18"/>
            </a:endParaRPr>
          </a:p>
        </p:txBody>
      </p:sp>
      <p:sp>
        <p:nvSpPr>
          <p:cNvPr id="8" name="Zástupný obsah 2">
            <a:extLst>
              <a:ext uri="{FF2B5EF4-FFF2-40B4-BE49-F238E27FC236}">
                <a16:creationId xmlns:a16="http://schemas.microsoft.com/office/drawing/2014/main" id="{4A066758-1262-2DA9-D053-1F6761D953A4}"/>
              </a:ext>
            </a:extLst>
          </p:cNvPr>
          <p:cNvSpPr txBox="1">
            <a:spLocks/>
          </p:cNvSpPr>
          <p:nvPr/>
        </p:nvSpPr>
        <p:spPr>
          <a:xfrm>
            <a:off x="6298076" y="2521258"/>
            <a:ext cx="4826493" cy="28926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200000"/>
              </a:lnSpc>
              <a:buNone/>
            </a:pPr>
            <a:r>
              <a:rPr lang="pl-PL" sz="3000" dirty="0">
                <a:solidFill>
                  <a:srgbClr val="249BD1"/>
                </a:solidFill>
                <a:latin typeface="Karla ExtraBold" panose="020B0004030503030003" pitchFamily="34" charset="-18"/>
              </a:rPr>
              <a:t>FIRMY</a:t>
            </a:r>
          </a:p>
          <a:p>
            <a:pPr marL="457200" lvl="1" indent="0">
              <a:lnSpc>
                <a:spcPct val="200000"/>
              </a:lnSpc>
              <a:buNone/>
            </a:pPr>
            <a:r>
              <a:rPr lang="pl-PL" sz="2500" dirty="0">
                <a:latin typeface="Karla bold" panose="020B0004030503030003" pitchFamily="34" charset="-18"/>
              </a:rPr>
              <a:t>1. pololetí 2021		498</a:t>
            </a:r>
          </a:p>
          <a:p>
            <a:pPr marL="457200" lvl="1" indent="0">
              <a:lnSpc>
                <a:spcPct val="200000"/>
              </a:lnSpc>
              <a:buNone/>
            </a:pPr>
            <a:r>
              <a:rPr lang="pl-PL" sz="2500" dirty="0">
                <a:latin typeface="Karla bold" panose="020B0004030503030003" pitchFamily="34" charset="-18"/>
              </a:rPr>
              <a:t>1. pololetí 2022		538*</a:t>
            </a:r>
          </a:p>
        </p:txBody>
      </p:sp>
      <p:cxnSp>
        <p:nvCxnSpPr>
          <p:cNvPr id="10" name="Přímá spojnice 9"/>
          <p:cNvCxnSpPr/>
          <p:nvPr/>
        </p:nvCxnSpPr>
        <p:spPr>
          <a:xfrm>
            <a:off x="1058771" y="3464033"/>
            <a:ext cx="4826493" cy="0"/>
          </a:xfrm>
          <a:prstGeom prst="line">
            <a:avLst/>
          </a:prstGeom>
          <a:ln w="38100">
            <a:solidFill>
              <a:srgbClr val="249B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Přímá spojnice 11"/>
          <p:cNvCxnSpPr/>
          <p:nvPr/>
        </p:nvCxnSpPr>
        <p:spPr>
          <a:xfrm>
            <a:off x="1058771" y="4442056"/>
            <a:ext cx="4826493" cy="0"/>
          </a:xfrm>
          <a:prstGeom prst="line">
            <a:avLst/>
          </a:prstGeom>
          <a:ln w="12700">
            <a:solidFill>
              <a:srgbClr val="249B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nice 12"/>
          <p:cNvCxnSpPr/>
          <p:nvPr/>
        </p:nvCxnSpPr>
        <p:spPr>
          <a:xfrm>
            <a:off x="6298076" y="3464033"/>
            <a:ext cx="4826493" cy="0"/>
          </a:xfrm>
          <a:prstGeom prst="line">
            <a:avLst/>
          </a:prstGeom>
          <a:ln w="38100">
            <a:solidFill>
              <a:srgbClr val="249B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Přímá spojnice 13"/>
          <p:cNvCxnSpPr/>
          <p:nvPr/>
        </p:nvCxnSpPr>
        <p:spPr>
          <a:xfrm>
            <a:off x="6298076" y="4442056"/>
            <a:ext cx="4826493" cy="0"/>
          </a:xfrm>
          <a:prstGeom prst="line">
            <a:avLst/>
          </a:prstGeom>
          <a:ln w="12700">
            <a:solidFill>
              <a:srgbClr val="249B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ovéPole 14">
            <a:extLst>
              <a:ext uri="{FF2B5EF4-FFF2-40B4-BE49-F238E27FC236}">
                <a16:creationId xmlns:a16="http://schemas.microsoft.com/office/drawing/2014/main" id="{9F2368BE-683A-54E1-DC22-4E1A1D8D5D4F}"/>
              </a:ext>
            </a:extLst>
          </p:cNvPr>
          <p:cNvSpPr txBox="1"/>
          <p:nvPr/>
        </p:nvSpPr>
        <p:spPr>
          <a:xfrm>
            <a:off x="1058770" y="5914974"/>
            <a:ext cx="846653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200" dirty="0">
                <a:latin typeface="Karla Medium" panose="020B0004030503030003" pitchFamily="34" charset="-18"/>
              </a:rPr>
              <a:t>(*) údaje za 1. pol. 2022 jsou předběžné, údaje podle osob nikoli podle spisových značek</a:t>
            </a:r>
          </a:p>
          <a:p>
            <a:r>
              <a:rPr lang="cs-CZ" sz="1200" dirty="0">
                <a:latin typeface="Karla Medium" panose="020B0004030503030003" pitchFamily="34" charset="-18"/>
              </a:rPr>
              <a:t>Zdroj: ISIR, </a:t>
            </a:r>
            <a:r>
              <a:rPr lang="cs-CZ" sz="1200" dirty="0" err="1">
                <a:latin typeface="Karla Medium" panose="020B0004030503030003" pitchFamily="34" charset="-18"/>
              </a:rPr>
              <a:t>InsolCentrum</a:t>
            </a:r>
            <a:endParaRPr lang="cs-CZ" sz="1200" dirty="0">
              <a:latin typeface="Karla Medium" panose="020B0004030503030003" pitchFamily="34" charset="-18"/>
            </a:endParaRPr>
          </a:p>
        </p:txBody>
      </p:sp>
      <p:pic>
        <p:nvPicPr>
          <p:cNvPr id="5" name="Obráze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5807" y="5914974"/>
            <a:ext cx="2188762" cy="38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290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/>
          <p:nvPr/>
        </p:nvSpPr>
        <p:spPr>
          <a:xfrm>
            <a:off x="0" y="1"/>
            <a:ext cx="12192000" cy="1988598"/>
          </a:xfrm>
          <a:prstGeom prst="rect">
            <a:avLst/>
          </a:prstGeom>
          <a:solidFill>
            <a:srgbClr val="249BD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D566D3D5-4EA2-C6DA-2E0B-F7250EFFCA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5500" dirty="0">
                <a:solidFill>
                  <a:schemeClr val="bg1"/>
                </a:solidFill>
                <a:latin typeface="Karla ExtraBold" panose="020B0004030503030003" pitchFamily="34" charset="-18"/>
              </a:rPr>
              <a:t>B. PROHLÁŠENÉ INSOLVENCE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4A066758-1262-2DA9-D053-1F6761D953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529221" y="3019888"/>
            <a:ext cx="3786326" cy="2892613"/>
          </a:xfrm>
        </p:spPr>
        <p:txBody>
          <a:bodyPr>
            <a:noAutofit/>
          </a:bodyPr>
          <a:lstStyle/>
          <a:p>
            <a:pPr marL="0" indent="0" defTabSz="1512000">
              <a:lnSpc>
                <a:spcPct val="150000"/>
              </a:lnSpc>
              <a:buNone/>
            </a:pPr>
            <a:r>
              <a:rPr lang="cs-CZ" sz="3000" dirty="0">
                <a:latin typeface="Karla bold" panose="020B0004030503030003" pitchFamily="34" charset="-18"/>
              </a:rPr>
              <a:t>112	86*</a:t>
            </a:r>
          </a:p>
          <a:p>
            <a:pPr marL="0" indent="0" defTabSz="1512000">
              <a:lnSpc>
                <a:spcPct val="150000"/>
              </a:lnSpc>
              <a:buNone/>
            </a:pPr>
            <a:r>
              <a:rPr lang="cs-CZ" sz="3000" dirty="0">
                <a:latin typeface="Karla bold" panose="020B0004030503030003" pitchFamily="34" charset="-18"/>
              </a:rPr>
              <a:t>382	341*</a:t>
            </a:r>
          </a:p>
          <a:p>
            <a:pPr marL="0" indent="0" defTabSz="1512000">
              <a:lnSpc>
                <a:spcPct val="150000"/>
              </a:lnSpc>
              <a:buNone/>
            </a:pPr>
            <a:r>
              <a:rPr lang="cs-CZ" sz="3000" dirty="0">
                <a:latin typeface="Karla bold" panose="020B0004030503030003" pitchFamily="34" charset="-18"/>
              </a:rPr>
              <a:t>9	15*</a:t>
            </a: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9F2368BE-683A-54E1-DC22-4E1A1D8D5D4F}"/>
              </a:ext>
            </a:extLst>
          </p:cNvPr>
          <p:cNvSpPr txBox="1"/>
          <p:nvPr/>
        </p:nvSpPr>
        <p:spPr>
          <a:xfrm>
            <a:off x="990599" y="5912501"/>
            <a:ext cx="846653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200" dirty="0">
                <a:latin typeface="Karla Medium" panose="020B0004030503030003" pitchFamily="34" charset="-18"/>
              </a:rPr>
              <a:t>(*) údaje za 1. pol. 2022 jsou předběžné, údaje podle osob nikoli podle spisových značek</a:t>
            </a:r>
          </a:p>
          <a:p>
            <a:r>
              <a:rPr lang="cs-CZ" sz="1200" dirty="0">
                <a:latin typeface="Karla Medium" panose="020B0004030503030003" pitchFamily="34" charset="-18"/>
              </a:rPr>
              <a:t>Zdroj: ISIR, </a:t>
            </a:r>
            <a:r>
              <a:rPr lang="cs-CZ" sz="1200" dirty="0" err="1">
                <a:latin typeface="Karla Medium" panose="020B0004030503030003" pitchFamily="34" charset="-18"/>
              </a:rPr>
              <a:t>InsolCentrum</a:t>
            </a:r>
            <a:endParaRPr lang="cs-CZ" sz="1200" dirty="0">
              <a:latin typeface="Karla Medium" panose="020B0004030503030003" pitchFamily="34" charset="-18"/>
            </a:endParaRPr>
          </a:p>
        </p:txBody>
      </p:sp>
      <p:sp>
        <p:nvSpPr>
          <p:cNvPr id="11" name="Zástupný obsah 2">
            <a:extLst>
              <a:ext uri="{FF2B5EF4-FFF2-40B4-BE49-F238E27FC236}">
                <a16:creationId xmlns:a16="http://schemas.microsoft.com/office/drawing/2014/main" id="{4A066758-1262-2DA9-D053-1F6761D953A4}"/>
              </a:ext>
            </a:extLst>
          </p:cNvPr>
          <p:cNvSpPr txBox="1">
            <a:spLocks/>
          </p:cNvSpPr>
          <p:nvPr/>
        </p:nvSpPr>
        <p:spPr>
          <a:xfrm>
            <a:off x="990600" y="3019888"/>
            <a:ext cx="7381043" cy="289261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cs-CZ" sz="3000" dirty="0">
                <a:latin typeface="Karla bold" panose="020B0004030503030003" pitchFamily="34" charset="-18"/>
              </a:rPr>
              <a:t>PROHLÁŠENÉ KONKURZY ŽIVNOSTNÍKŮ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cs-CZ" sz="3000" dirty="0">
                <a:latin typeface="Karla bold" panose="020B0004030503030003" pitchFamily="34" charset="-18"/>
              </a:rPr>
              <a:t>PROHLÁŠENÉ KONKURZY FIREM</a:t>
            </a:r>
          </a:p>
          <a:p>
            <a:pPr marL="0"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cs-CZ" sz="3000" dirty="0">
                <a:latin typeface="Karla bold" panose="020B0004030503030003" pitchFamily="34" charset="-18"/>
              </a:rPr>
              <a:t>POVOLENÉ REORGANIZACE</a:t>
            </a:r>
          </a:p>
        </p:txBody>
      </p:sp>
      <p:sp>
        <p:nvSpPr>
          <p:cNvPr id="12" name="Zástupný obsah 2">
            <a:extLst>
              <a:ext uri="{FF2B5EF4-FFF2-40B4-BE49-F238E27FC236}">
                <a16:creationId xmlns:a16="http://schemas.microsoft.com/office/drawing/2014/main" id="{4A066758-1262-2DA9-D053-1F6761D953A4}"/>
              </a:ext>
            </a:extLst>
          </p:cNvPr>
          <p:cNvSpPr txBox="1">
            <a:spLocks/>
          </p:cNvSpPr>
          <p:nvPr/>
        </p:nvSpPr>
        <p:spPr>
          <a:xfrm>
            <a:off x="10039360" y="2395637"/>
            <a:ext cx="1083076" cy="58273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cs-CZ" sz="1500" cap="all" dirty="0">
                <a:latin typeface="Karla bold" panose="020B0004030503030003" pitchFamily="34" charset="-18"/>
              </a:rPr>
              <a:t>1. pololetí </a:t>
            </a:r>
            <a:br>
              <a:rPr lang="cs-CZ" sz="1500" cap="all" dirty="0">
                <a:latin typeface="Karla bold" panose="020B0004030503030003" pitchFamily="34" charset="-18"/>
              </a:rPr>
            </a:br>
            <a:r>
              <a:rPr lang="cs-CZ" sz="1500" cap="all" dirty="0">
                <a:latin typeface="Karla bold" panose="020B0004030503030003" pitchFamily="34" charset="-18"/>
              </a:rPr>
              <a:t>2022</a:t>
            </a:r>
          </a:p>
        </p:txBody>
      </p:sp>
      <p:sp>
        <p:nvSpPr>
          <p:cNvPr id="13" name="Zástupný obsah 2">
            <a:extLst>
              <a:ext uri="{FF2B5EF4-FFF2-40B4-BE49-F238E27FC236}">
                <a16:creationId xmlns:a16="http://schemas.microsoft.com/office/drawing/2014/main" id="{4A066758-1262-2DA9-D053-1F6761D953A4}"/>
              </a:ext>
            </a:extLst>
          </p:cNvPr>
          <p:cNvSpPr txBox="1">
            <a:spLocks/>
          </p:cNvSpPr>
          <p:nvPr/>
        </p:nvSpPr>
        <p:spPr>
          <a:xfrm>
            <a:off x="8529221" y="2395637"/>
            <a:ext cx="1083076" cy="58273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cs-CZ" sz="1500" cap="all" dirty="0">
                <a:latin typeface="Karla bold" panose="020B0004030503030003" pitchFamily="34" charset="-18"/>
              </a:rPr>
              <a:t>1. pololetí </a:t>
            </a:r>
            <a:br>
              <a:rPr lang="cs-CZ" sz="1500" cap="all" dirty="0">
                <a:latin typeface="Karla bold" panose="020B0004030503030003" pitchFamily="34" charset="-18"/>
              </a:rPr>
            </a:br>
            <a:r>
              <a:rPr lang="cs-CZ" sz="1500" cap="all" dirty="0">
                <a:latin typeface="Karla bold" panose="020B0004030503030003" pitchFamily="34" charset="-18"/>
              </a:rPr>
              <a:t>2021</a:t>
            </a:r>
          </a:p>
        </p:txBody>
      </p:sp>
      <p:cxnSp>
        <p:nvCxnSpPr>
          <p:cNvPr id="16" name="Přímá spojnice 15"/>
          <p:cNvCxnSpPr/>
          <p:nvPr/>
        </p:nvCxnSpPr>
        <p:spPr>
          <a:xfrm>
            <a:off x="990599" y="3021369"/>
            <a:ext cx="10281821" cy="0"/>
          </a:xfrm>
          <a:prstGeom prst="line">
            <a:avLst/>
          </a:prstGeom>
          <a:ln w="38100">
            <a:solidFill>
              <a:srgbClr val="249B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Přímá spojnice 27"/>
          <p:cNvCxnSpPr/>
          <p:nvPr/>
        </p:nvCxnSpPr>
        <p:spPr>
          <a:xfrm>
            <a:off x="990599" y="3891379"/>
            <a:ext cx="10281821" cy="0"/>
          </a:xfrm>
          <a:prstGeom prst="line">
            <a:avLst/>
          </a:prstGeom>
          <a:ln w="19050">
            <a:solidFill>
              <a:srgbClr val="249B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Přímá spojnice 28"/>
          <p:cNvCxnSpPr/>
          <p:nvPr/>
        </p:nvCxnSpPr>
        <p:spPr>
          <a:xfrm>
            <a:off x="990599" y="4708126"/>
            <a:ext cx="10281821" cy="0"/>
          </a:xfrm>
          <a:prstGeom prst="line">
            <a:avLst/>
          </a:prstGeom>
          <a:ln w="19050">
            <a:solidFill>
              <a:srgbClr val="249B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Obrázek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4979" y="5912501"/>
            <a:ext cx="2188762" cy="38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923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1"/>
            <a:ext cx="12192000" cy="1988598"/>
          </a:xfrm>
          <a:prstGeom prst="rect">
            <a:avLst/>
          </a:prstGeom>
          <a:solidFill>
            <a:schemeClr val="bg1">
              <a:lumMod val="9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4CC4C20A-931F-0E3D-6E32-CAE2D4F004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cs-CZ" cap="all" dirty="0">
                <a:solidFill>
                  <a:srgbClr val="249BD1"/>
                </a:solidFill>
                <a:latin typeface="Karla ExtraBold" panose="020B0004030503030003" pitchFamily="34" charset="-18"/>
              </a:rPr>
              <a:t>Prohlášené podnikatelské insolvence za 1. pol. Let 2008 – 2022</a:t>
            </a:r>
          </a:p>
        </p:txBody>
      </p:sp>
      <p:graphicFrame>
        <p:nvGraphicFramePr>
          <p:cNvPr id="11" name="Zástupný obsah 10">
            <a:extLst>
              <a:ext uri="{FF2B5EF4-FFF2-40B4-BE49-F238E27FC236}">
                <a16:creationId xmlns:a16="http://schemas.microsoft.com/office/drawing/2014/main" id="{2F9B6F9F-6A53-1AD5-7BD5-060173DABE6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98900360"/>
              </p:ext>
            </p:extLst>
          </p:nvPr>
        </p:nvGraphicFramePr>
        <p:xfrm>
          <a:off x="838200" y="1609680"/>
          <a:ext cx="10515600" cy="4802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ovéPole 5">
            <a:extLst>
              <a:ext uri="{FF2B5EF4-FFF2-40B4-BE49-F238E27FC236}">
                <a16:creationId xmlns:a16="http://schemas.microsoft.com/office/drawing/2014/main" id="{9F2368BE-683A-54E1-DC22-4E1A1D8D5D4F}"/>
              </a:ext>
            </a:extLst>
          </p:cNvPr>
          <p:cNvSpPr txBox="1"/>
          <p:nvPr/>
        </p:nvSpPr>
        <p:spPr>
          <a:xfrm>
            <a:off x="1008016" y="6032949"/>
            <a:ext cx="846653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200" dirty="0">
                <a:latin typeface="Karla Medium" panose="020B0004030503030003" pitchFamily="34" charset="-18"/>
              </a:rPr>
              <a:t>Pokles prohlášených konkurzů živnostníků souvisí s možností dlužníků vstoupit do oddlužení.</a:t>
            </a:r>
          </a:p>
          <a:p>
            <a:r>
              <a:rPr lang="cs-CZ" sz="1200" dirty="0">
                <a:latin typeface="Karla Medium" panose="020B0004030503030003" pitchFamily="34" charset="-18"/>
              </a:rPr>
              <a:t>Zdroj: ISIR, </a:t>
            </a:r>
            <a:r>
              <a:rPr lang="cs-CZ" sz="1200" dirty="0" err="1">
                <a:latin typeface="Karla Medium" panose="020B0004030503030003" pitchFamily="34" charset="-18"/>
              </a:rPr>
              <a:t>InsolCentrum</a:t>
            </a:r>
            <a:endParaRPr lang="cs-CZ" sz="1200" dirty="0">
              <a:latin typeface="Karla Medium" panose="020B0004030503030003" pitchFamily="34" charset="-18"/>
            </a:endParaRPr>
          </a:p>
        </p:txBody>
      </p:sp>
      <p:pic>
        <p:nvPicPr>
          <p:cNvPr id="8" name="Obráze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7734" y="5920835"/>
            <a:ext cx="2188762" cy="38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952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bdélník 6"/>
          <p:cNvSpPr/>
          <p:nvPr/>
        </p:nvSpPr>
        <p:spPr>
          <a:xfrm>
            <a:off x="0" y="0"/>
            <a:ext cx="12192000" cy="2308193"/>
          </a:xfrm>
          <a:prstGeom prst="rect">
            <a:avLst/>
          </a:prstGeom>
          <a:solidFill>
            <a:srgbClr val="249B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5158B5CE-F7D5-FAE4-E167-E914EF2BA9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628396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cs-CZ" sz="5500" dirty="0">
                <a:solidFill>
                  <a:schemeClr val="bg1"/>
                </a:solidFill>
                <a:latin typeface="Karla ExtraBold" panose="020B0004030503030003" pitchFamily="34" charset="-18"/>
              </a:rPr>
              <a:t>C. ŽIVÉ PODNIKATELSKÉ INSOLVENCE K 28. 6. 2022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12E3782-90B5-A1EC-5199-E41C3A3846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8254" y="2539015"/>
            <a:ext cx="6503633" cy="3187082"/>
          </a:xfrm>
        </p:spPr>
        <p:txBody>
          <a:bodyPr>
            <a:normAutofit/>
          </a:bodyPr>
          <a:lstStyle/>
          <a:p>
            <a:pPr marL="0" indent="0">
              <a:lnSpc>
                <a:spcPct val="200000"/>
              </a:lnSpc>
              <a:buNone/>
            </a:pPr>
            <a:r>
              <a:rPr lang="pl-PL" sz="3000" dirty="0">
                <a:latin typeface="Karla bold" panose="020B0004030503030003" pitchFamily="34" charset="-18"/>
              </a:rPr>
              <a:t>ŽIVNOSTNÍCI V KONKURZU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pl-PL" sz="3000" dirty="0">
                <a:latin typeface="Karla bold" panose="020B0004030503030003" pitchFamily="34" charset="-18"/>
              </a:rPr>
              <a:t>FIRMY V KONKURZU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pl-PL" sz="3000" dirty="0">
                <a:latin typeface="Karla bold" panose="020B0004030503030003" pitchFamily="34" charset="-18"/>
              </a:rPr>
              <a:t>REORGANIZACE</a:t>
            </a: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66454CBD-2E6A-8A00-5685-FE564794B970}"/>
              </a:ext>
            </a:extLst>
          </p:cNvPr>
          <p:cNvSpPr txBox="1"/>
          <p:nvPr/>
        </p:nvSpPr>
        <p:spPr>
          <a:xfrm>
            <a:off x="1694551" y="-1435306"/>
            <a:ext cx="901737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pl-PL" sz="1800" dirty="0">
                <a:latin typeface="Karla bold" panose="020B0004030503030003" pitchFamily="34" charset="-18"/>
              </a:rPr>
              <a:t>(*) údaje za I. pol. 2022 jsou předběžné, údaje podle osob nikoli podle spisových značek</a:t>
            </a:r>
            <a:endParaRPr lang="cs-CZ" dirty="0"/>
          </a:p>
        </p:txBody>
      </p:sp>
      <p:sp>
        <p:nvSpPr>
          <p:cNvPr id="9" name="Zástupný obsah 2">
            <a:extLst>
              <a:ext uri="{FF2B5EF4-FFF2-40B4-BE49-F238E27FC236}">
                <a16:creationId xmlns:a16="http://schemas.microsoft.com/office/drawing/2014/main" id="{D12E3782-90B5-A1EC-5199-E41C3A3846EF}"/>
              </a:ext>
            </a:extLst>
          </p:cNvPr>
          <p:cNvSpPr txBox="1">
            <a:spLocks/>
          </p:cNvSpPr>
          <p:nvPr/>
        </p:nvSpPr>
        <p:spPr>
          <a:xfrm>
            <a:off x="9702553" y="2539015"/>
            <a:ext cx="1651246" cy="31870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pl-PL" sz="3000" dirty="0">
                <a:latin typeface="Karla bold" panose="020B0004030503030003" pitchFamily="34" charset="-18"/>
              </a:rPr>
              <a:t>881*</a:t>
            </a:r>
          </a:p>
          <a:p>
            <a:pPr marL="0" indent="0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pl-PL" sz="3000" dirty="0">
                <a:latin typeface="Karla bold" panose="020B0004030503030003" pitchFamily="34" charset="-18"/>
              </a:rPr>
              <a:t>2.686*</a:t>
            </a:r>
          </a:p>
          <a:p>
            <a:pPr marL="0" indent="0">
              <a:lnSpc>
                <a:spcPct val="200000"/>
              </a:lnSpc>
              <a:buFont typeface="Arial" panose="020B0604020202020204" pitchFamily="34" charset="0"/>
              <a:buNone/>
            </a:pPr>
            <a:r>
              <a:rPr lang="pl-PL" sz="3000" dirty="0">
                <a:latin typeface="Karla bold" panose="020B0004030503030003" pitchFamily="34" charset="-18"/>
              </a:rPr>
              <a:t>37*</a:t>
            </a:r>
          </a:p>
        </p:txBody>
      </p:sp>
      <p:cxnSp>
        <p:nvCxnSpPr>
          <p:cNvPr id="12" name="Přímá spojnice 11"/>
          <p:cNvCxnSpPr/>
          <p:nvPr/>
        </p:nvCxnSpPr>
        <p:spPr>
          <a:xfrm>
            <a:off x="955089" y="3682099"/>
            <a:ext cx="10281821" cy="0"/>
          </a:xfrm>
          <a:prstGeom prst="line">
            <a:avLst/>
          </a:prstGeom>
          <a:ln w="19050">
            <a:solidFill>
              <a:srgbClr val="249B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Přímá spojnice 12"/>
          <p:cNvCxnSpPr/>
          <p:nvPr/>
        </p:nvCxnSpPr>
        <p:spPr>
          <a:xfrm>
            <a:off x="955089" y="4660122"/>
            <a:ext cx="10281821" cy="0"/>
          </a:xfrm>
          <a:prstGeom prst="line">
            <a:avLst/>
          </a:prstGeom>
          <a:ln w="19050">
            <a:solidFill>
              <a:srgbClr val="249B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ovéPole 13">
            <a:extLst>
              <a:ext uri="{FF2B5EF4-FFF2-40B4-BE49-F238E27FC236}">
                <a16:creationId xmlns:a16="http://schemas.microsoft.com/office/drawing/2014/main" id="{9F2368BE-683A-54E1-DC22-4E1A1D8D5D4F}"/>
              </a:ext>
            </a:extLst>
          </p:cNvPr>
          <p:cNvSpPr txBox="1"/>
          <p:nvPr/>
        </p:nvSpPr>
        <p:spPr>
          <a:xfrm>
            <a:off x="955089" y="5903419"/>
            <a:ext cx="846653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1200" dirty="0">
                <a:latin typeface="Karla Medium" panose="020B0004030503030003" pitchFamily="34" charset="-18"/>
              </a:rPr>
              <a:t>(*) údaje za 1. pol. 2022 jsou předběžné, údaje podle osob nikoli podle spisových značek</a:t>
            </a:r>
          </a:p>
          <a:p>
            <a:r>
              <a:rPr lang="cs-CZ" sz="1200" dirty="0">
                <a:latin typeface="Karla Medium" panose="020B0004030503030003" pitchFamily="34" charset="-18"/>
              </a:rPr>
              <a:t>Zdroj: ISIR, </a:t>
            </a:r>
            <a:r>
              <a:rPr lang="cs-CZ" sz="1200" dirty="0" err="1">
                <a:latin typeface="Karla Medium" panose="020B0004030503030003" pitchFamily="34" charset="-18"/>
              </a:rPr>
              <a:t>InsolCentrum</a:t>
            </a:r>
            <a:endParaRPr lang="cs-CZ" sz="1200" dirty="0">
              <a:latin typeface="Karla Medium" panose="020B0004030503030003" pitchFamily="34" charset="-18"/>
            </a:endParaRPr>
          </a:p>
        </p:txBody>
      </p:sp>
      <p:pic>
        <p:nvPicPr>
          <p:cNvPr id="16" name="Obrázek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3759" y="5903419"/>
            <a:ext cx="2188762" cy="38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5069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1"/>
            <a:ext cx="12192000" cy="1684715"/>
          </a:xfrm>
          <a:prstGeom prst="rect">
            <a:avLst/>
          </a:prstGeom>
          <a:solidFill>
            <a:schemeClr val="bg1">
              <a:lumMod val="95000"/>
            </a:schemeClr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8A6C7406-A2B8-012B-A208-AB977F5CD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84281"/>
          </a:xfrm>
        </p:spPr>
        <p:txBody>
          <a:bodyPr/>
          <a:lstStyle/>
          <a:p>
            <a:r>
              <a:rPr lang="cs-CZ" dirty="0">
                <a:solidFill>
                  <a:srgbClr val="249BD1"/>
                </a:solidFill>
                <a:latin typeface="Karla ExtraBold" panose="020B0004030503030003" pitchFamily="34" charset="-18"/>
              </a:rPr>
              <a:t>ZASAŽENOST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E49BC66F-7E63-AC31-D29C-B46AACBCFC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69021" y="1895634"/>
            <a:ext cx="3298795" cy="1075277"/>
          </a:xfrm>
        </p:spPr>
        <p:txBody>
          <a:bodyPr/>
          <a:lstStyle/>
          <a:p>
            <a:pPr marL="0" indent="0">
              <a:buNone/>
            </a:pPr>
            <a:r>
              <a:rPr lang="cs-CZ" b="1" dirty="0">
                <a:solidFill>
                  <a:srgbClr val="249BD1"/>
                </a:solidFill>
                <a:latin typeface="Karla ExtraBold" panose="020B0004030503030003" pitchFamily="34" charset="-18"/>
              </a:rPr>
              <a:t>ŽIVNOSTNÍCI</a:t>
            </a:r>
            <a:endParaRPr lang="cs-CZ" dirty="0">
              <a:latin typeface="Karla Medium" panose="020B0004030503030003" pitchFamily="34" charset="-18"/>
            </a:endParaRPr>
          </a:p>
        </p:txBody>
      </p:sp>
      <p:sp>
        <p:nvSpPr>
          <p:cNvPr id="6" name="TextovéPole 5">
            <a:extLst>
              <a:ext uri="{FF2B5EF4-FFF2-40B4-BE49-F238E27FC236}">
                <a16:creationId xmlns:a16="http://schemas.microsoft.com/office/drawing/2014/main" id="{9F2368BE-683A-54E1-DC22-4E1A1D8D5D4F}"/>
              </a:ext>
            </a:extLst>
          </p:cNvPr>
          <p:cNvSpPr txBox="1"/>
          <p:nvPr/>
        </p:nvSpPr>
        <p:spPr>
          <a:xfrm>
            <a:off x="977825" y="6008708"/>
            <a:ext cx="846653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cs-CZ" sz="1200" dirty="0">
                <a:latin typeface="Karla Medium" panose="020B0004030503030003" pitchFamily="34" charset="-18"/>
              </a:rPr>
              <a:t>Zdroj: ISIR, MV, ČSÚ, </a:t>
            </a:r>
            <a:r>
              <a:rPr lang="cs-CZ" sz="1200" dirty="0" err="1">
                <a:latin typeface="Karla Medium" panose="020B0004030503030003" pitchFamily="34" charset="-18"/>
              </a:rPr>
              <a:t>InsolCentrum</a:t>
            </a:r>
            <a:endParaRPr lang="cs-CZ" sz="1200" dirty="0">
              <a:latin typeface="Karla Medium" panose="020B0004030503030003" pitchFamily="34" charset="-18"/>
            </a:endParaRPr>
          </a:p>
        </p:txBody>
      </p:sp>
      <p:sp>
        <p:nvSpPr>
          <p:cNvPr id="9" name="Zástupný obsah 2">
            <a:extLst>
              <a:ext uri="{FF2B5EF4-FFF2-40B4-BE49-F238E27FC236}">
                <a16:creationId xmlns:a16="http://schemas.microsoft.com/office/drawing/2014/main" id="{E49BC66F-7E63-AC31-D29C-B46AACBCFC6D}"/>
              </a:ext>
            </a:extLst>
          </p:cNvPr>
          <p:cNvSpPr txBox="1">
            <a:spLocks/>
          </p:cNvSpPr>
          <p:nvPr/>
        </p:nvSpPr>
        <p:spPr>
          <a:xfrm>
            <a:off x="4979636" y="1895634"/>
            <a:ext cx="6702638" cy="10752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cs-CZ" sz="2500" dirty="0">
                <a:latin typeface="Karla Medium" panose="020B0004030503030003" pitchFamily="34" charset="-18"/>
              </a:rPr>
              <a:t>aktuální počet živnostníků v konkurzu (881) ku aktivním živnostníkům (1,1 mil.) </a:t>
            </a:r>
            <a:br>
              <a:rPr lang="cs-CZ" sz="2500" dirty="0">
                <a:latin typeface="Karla Medium" panose="020B0004030503030003" pitchFamily="34" charset="-18"/>
              </a:rPr>
            </a:br>
            <a:r>
              <a:rPr lang="cs-CZ" sz="2500" dirty="0">
                <a:latin typeface="Karla Medium" panose="020B0004030503030003" pitchFamily="34" charset="-18"/>
              </a:rPr>
              <a:t>= 0,08 % </a:t>
            </a:r>
          </a:p>
        </p:txBody>
      </p:sp>
      <p:sp>
        <p:nvSpPr>
          <p:cNvPr id="10" name="Zástupný obsah 2">
            <a:extLst>
              <a:ext uri="{FF2B5EF4-FFF2-40B4-BE49-F238E27FC236}">
                <a16:creationId xmlns:a16="http://schemas.microsoft.com/office/drawing/2014/main" id="{E49BC66F-7E63-AC31-D29C-B46AACBCFC6D}"/>
              </a:ext>
            </a:extLst>
          </p:cNvPr>
          <p:cNvSpPr txBox="1">
            <a:spLocks/>
          </p:cNvSpPr>
          <p:nvPr/>
        </p:nvSpPr>
        <p:spPr>
          <a:xfrm>
            <a:off x="1078637" y="3324505"/>
            <a:ext cx="3822578" cy="7198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cs-CZ" b="1" dirty="0">
                <a:solidFill>
                  <a:srgbClr val="249BD1"/>
                </a:solidFill>
                <a:latin typeface="Karla ExtraBold" panose="020B0004030503030003" pitchFamily="34" charset="-18"/>
              </a:rPr>
              <a:t>FIRMY V KONKURZU</a:t>
            </a:r>
            <a:endParaRPr lang="cs-CZ" dirty="0">
              <a:latin typeface="Karla Medium" panose="020B0004030503030003" pitchFamily="34" charset="-18"/>
            </a:endParaRPr>
          </a:p>
        </p:txBody>
      </p:sp>
      <p:sp>
        <p:nvSpPr>
          <p:cNvPr id="11" name="Zástupný obsah 2">
            <a:extLst>
              <a:ext uri="{FF2B5EF4-FFF2-40B4-BE49-F238E27FC236}">
                <a16:creationId xmlns:a16="http://schemas.microsoft.com/office/drawing/2014/main" id="{E49BC66F-7E63-AC31-D29C-B46AACBCFC6D}"/>
              </a:ext>
            </a:extLst>
          </p:cNvPr>
          <p:cNvSpPr txBox="1">
            <a:spLocks/>
          </p:cNvSpPr>
          <p:nvPr/>
        </p:nvSpPr>
        <p:spPr>
          <a:xfrm>
            <a:off x="5008482" y="3276018"/>
            <a:ext cx="6683407" cy="8143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cs-CZ" sz="2500" dirty="0">
                <a:latin typeface="Karla Medium" panose="020B0004030503030003" pitchFamily="34" charset="-18"/>
              </a:rPr>
              <a:t>aktuální počet firem v konkurzu (2.686) </a:t>
            </a:r>
            <a:br>
              <a:rPr lang="cs-CZ" sz="2500" dirty="0">
                <a:latin typeface="Karla Medium" panose="020B0004030503030003" pitchFamily="34" charset="-18"/>
              </a:rPr>
            </a:br>
            <a:r>
              <a:rPr lang="cs-CZ" sz="2500" dirty="0">
                <a:latin typeface="Karla Medium" panose="020B0004030503030003" pitchFamily="34" charset="-18"/>
              </a:rPr>
              <a:t>ku aktivním firmám (470 tis.) = 0,57 %</a:t>
            </a:r>
          </a:p>
        </p:txBody>
      </p:sp>
      <p:sp>
        <p:nvSpPr>
          <p:cNvPr id="12" name="Zástupný obsah 2">
            <a:extLst>
              <a:ext uri="{FF2B5EF4-FFF2-40B4-BE49-F238E27FC236}">
                <a16:creationId xmlns:a16="http://schemas.microsoft.com/office/drawing/2014/main" id="{E49BC66F-7E63-AC31-D29C-B46AACBCFC6D}"/>
              </a:ext>
            </a:extLst>
          </p:cNvPr>
          <p:cNvSpPr txBox="1">
            <a:spLocks/>
          </p:cNvSpPr>
          <p:nvPr/>
        </p:nvSpPr>
        <p:spPr>
          <a:xfrm>
            <a:off x="1078637" y="4397996"/>
            <a:ext cx="3812962" cy="7791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cs-CZ" dirty="0">
                <a:solidFill>
                  <a:srgbClr val="249BD1"/>
                </a:solidFill>
                <a:latin typeface="Karla ExtraBold" panose="020B0004030503030003" pitchFamily="34" charset="-18"/>
              </a:rPr>
              <a:t>REORGANIZACE</a:t>
            </a:r>
            <a:r>
              <a:rPr lang="cs-CZ" dirty="0">
                <a:latin typeface="Karla Medium" panose="020B0004030503030003" pitchFamily="34" charset="-18"/>
              </a:rPr>
              <a:t> </a:t>
            </a:r>
          </a:p>
        </p:txBody>
      </p:sp>
      <p:sp>
        <p:nvSpPr>
          <p:cNvPr id="14" name="Zástupný obsah 2">
            <a:extLst>
              <a:ext uri="{FF2B5EF4-FFF2-40B4-BE49-F238E27FC236}">
                <a16:creationId xmlns:a16="http://schemas.microsoft.com/office/drawing/2014/main" id="{E49BC66F-7E63-AC31-D29C-B46AACBCFC6D}"/>
              </a:ext>
            </a:extLst>
          </p:cNvPr>
          <p:cNvSpPr txBox="1">
            <a:spLocks/>
          </p:cNvSpPr>
          <p:nvPr/>
        </p:nvSpPr>
        <p:spPr>
          <a:xfrm>
            <a:off x="4989251" y="4397996"/>
            <a:ext cx="6693023" cy="11403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cs-CZ" sz="2500" dirty="0">
                <a:latin typeface="Karla Medium" panose="020B0004030503030003" pitchFamily="34" charset="-18"/>
              </a:rPr>
              <a:t>aktuální počet firem a živnostníků v reorganizaci (37) ku aktivním firmám </a:t>
            </a:r>
            <a:br>
              <a:rPr lang="cs-CZ" sz="2500" dirty="0">
                <a:latin typeface="Karla Medium" panose="020B0004030503030003" pitchFamily="34" charset="-18"/>
              </a:rPr>
            </a:br>
            <a:r>
              <a:rPr lang="cs-CZ" sz="2500" dirty="0">
                <a:latin typeface="Karla Medium" panose="020B0004030503030003" pitchFamily="34" charset="-18"/>
              </a:rPr>
              <a:t>a živnostníkům (1,6 mil.) = 0,0023 %</a:t>
            </a:r>
          </a:p>
        </p:txBody>
      </p:sp>
      <p:cxnSp>
        <p:nvCxnSpPr>
          <p:cNvPr id="15" name="Přímá spojnice 14"/>
          <p:cNvCxnSpPr/>
          <p:nvPr/>
        </p:nvCxnSpPr>
        <p:spPr>
          <a:xfrm>
            <a:off x="990599" y="3090845"/>
            <a:ext cx="10281821" cy="0"/>
          </a:xfrm>
          <a:prstGeom prst="line">
            <a:avLst/>
          </a:prstGeom>
          <a:ln w="38100">
            <a:solidFill>
              <a:srgbClr val="249B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Přímá spojnice 15"/>
          <p:cNvCxnSpPr/>
          <p:nvPr/>
        </p:nvCxnSpPr>
        <p:spPr>
          <a:xfrm>
            <a:off x="955089" y="4237544"/>
            <a:ext cx="10281821" cy="0"/>
          </a:xfrm>
          <a:prstGeom prst="line">
            <a:avLst/>
          </a:prstGeom>
          <a:ln w="38100">
            <a:solidFill>
              <a:srgbClr val="249B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Obrázek 16">
            <a:extLst>
              <a:ext uri="{FF2B5EF4-FFF2-40B4-BE49-F238E27FC236}">
                <a16:creationId xmlns:a16="http://schemas.microsoft.com/office/drawing/2014/main" id="{1D51CF0A-6970-F35C-C95A-53446A454C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44359" y="6091150"/>
            <a:ext cx="2188762" cy="38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28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délník 4"/>
          <p:cNvSpPr/>
          <p:nvPr/>
        </p:nvSpPr>
        <p:spPr>
          <a:xfrm>
            <a:off x="0" y="1"/>
            <a:ext cx="12192000" cy="1988598"/>
          </a:xfrm>
          <a:prstGeom prst="rect">
            <a:avLst/>
          </a:prstGeom>
          <a:solidFill>
            <a:srgbClr val="249BD1"/>
          </a:solidFill>
          <a:ln w="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2" name="Nadpis 1">
            <a:extLst>
              <a:ext uri="{FF2B5EF4-FFF2-40B4-BE49-F238E27FC236}">
                <a16:creationId xmlns:a16="http://schemas.microsoft.com/office/drawing/2014/main" id="{FED5B18C-16B6-9139-35CF-3999A21D83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1087100" cy="1325563"/>
          </a:xfrm>
        </p:spPr>
        <p:txBody>
          <a:bodyPr>
            <a:noAutofit/>
          </a:bodyPr>
          <a:lstStyle/>
          <a:p>
            <a:r>
              <a:rPr lang="cs-CZ" sz="4500" dirty="0">
                <a:solidFill>
                  <a:schemeClr val="bg1"/>
                </a:solidFill>
                <a:latin typeface="Karla ExtraBold" panose="020B0004030503030003" pitchFamily="34" charset="-18"/>
              </a:rPr>
              <a:t>D. KOMENTÁŘ KE STAVU PODNIKATELSKÝCH INSOLVENCÍ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6FE601F2-E053-8100-6305-9453B37CA3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90600" y="3658255"/>
            <a:ext cx="10515600" cy="1500326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cs-CZ" sz="2000" dirty="0">
                <a:latin typeface="Karla Medium" panose="020B0004030503030003" pitchFamily="34" charset="-18"/>
              </a:rPr>
              <a:t>Jako indikátor krizového období tak lze označit pouze moratoria – institut ochrany dlužníků proti věřitelům. V letech 2020 a 2021 bylo soudem prohlášeno 146 moratorií proti 139 dlužníkům (některým subjektům opakovaně). Ze 139 subjektů je již 51 % dotčeno úpadkem nebo se v něm nachází. 49 % zatím podnikatelsky existuje. </a:t>
            </a:r>
            <a:br>
              <a:rPr lang="cs-CZ" sz="2000" dirty="0">
                <a:latin typeface="Karla Medium" panose="020B0004030503030003" pitchFamily="34" charset="-18"/>
              </a:rPr>
            </a:br>
            <a:r>
              <a:rPr lang="cs-CZ" sz="2000" dirty="0">
                <a:latin typeface="Karla Medium" panose="020B0004030503030003" pitchFamily="34" charset="-18"/>
              </a:rPr>
              <a:t>(Pro porovnání s minulou krizí – z 18 moratorií z roku 2009 „přežilo“ 5 dlužníků, tj. 28 %.)</a:t>
            </a:r>
          </a:p>
        </p:txBody>
      </p:sp>
      <p:sp>
        <p:nvSpPr>
          <p:cNvPr id="6" name="Zástupný obsah 2">
            <a:extLst>
              <a:ext uri="{FF2B5EF4-FFF2-40B4-BE49-F238E27FC236}">
                <a16:creationId xmlns:a16="http://schemas.microsoft.com/office/drawing/2014/main" id="{6FE601F2-E053-8100-6305-9453B37CA3AB}"/>
              </a:ext>
            </a:extLst>
          </p:cNvPr>
          <p:cNvSpPr txBox="1">
            <a:spLocks/>
          </p:cNvSpPr>
          <p:nvPr/>
        </p:nvSpPr>
        <p:spPr>
          <a:xfrm>
            <a:off x="990600" y="2291919"/>
            <a:ext cx="10515600" cy="11970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s-CZ" sz="2000" dirty="0">
                <a:latin typeface="Karla Medium" panose="020B0004030503030003" pitchFamily="34" charset="-18"/>
              </a:rPr>
              <a:t>Počty insolvenčních návrhů i prohlášených podnikatelských insolvencí se oproti stejnému období minulého roku drží na podobně nízké úrovni. Velikost podnikatelských subjektů i jejich odvětvová struktura se příliš neliší od průměru minulých let.</a:t>
            </a:r>
          </a:p>
        </p:txBody>
      </p:sp>
      <p:sp>
        <p:nvSpPr>
          <p:cNvPr id="8" name="Zástupný obsah 2">
            <a:extLst>
              <a:ext uri="{FF2B5EF4-FFF2-40B4-BE49-F238E27FC236}">
                <a16:creationId xmlns:a16="http://schemas.microsoft.com/office/drawing/2014/main" id="{6FE601F2-E053-8100-6305-9453B37CA3AB}"/>
              </a:ext>
            </a:extLst>
          </p:cNvPr>
          <p:cNvSpPr txBox="1">
            <a:spLocks/>
          </p:cNvSpPr>
          <p:nvPr/>
        </p:nvSpPr>
        <p:spPr>
          <a:xfrm>
            <a:off x="990600" y="5486401"/>
            <a:ext cx="10515600" cy="8049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cs-CZ" sz="2000" dirty="0">
                <a:latin typeface="Karla Medium" panose="020B0004030503030003" pitchFamily="34" charset="-18"/>
              </a:rPr>
              <a:t>Vysvětlení nízkých počtů insolvencí lze nalézt v podpoře, které se v období COVIDU dostávalo podnikatelským subjektům ze strany státu.</a:t>
            </a:r>
          </a:p>
        </p:txBody>
      </p:sp>
      <p:cxnSp>
        <p:nvCxnSpPr>
          <p:cNvPr id="9" name="Přímá spojnice 8"/>
          <p:cNvCxnSpPr/>
          <p:nvPr/>
        </p:nvCxnSpPr>
        <p:spPr>
          <a:xfrm>
            <a:off x="1002438" y="3477912"/>
            <a:ext cx="10281821" cy="0"/>
          </a:xfrm>
          <a:prstGeom prst="line">
            <a:avLst/>
          </a:prstGeom>
          <a:ln w="19050">
            <a:solidFill>
              <a:srgbClr val="249B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Přímá spojnice 9"/>
          <p:cNvCxnSpPr/>
          <p:nvPr/>
        </p:nvCxnSpPr>
        <p:spPr>
          <a:xfrm>
            <a:off x="1002438" y="5317070"/>
            <a:ext cx="10281821" cy="0"/>
          </a:xfrm>
          <a:prstGeom prst="line">
            <a:avLst/>
          </a:prstGeom>
          <a:ln w="19050">
            <a:solidFill>
              <a:srgbClr val="249B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Obrázek 10">
            <a:extLst>
              <a:ext uri="{FF2B5EF4-FFF2-40B4-BE49-F238E27FC236}">
                <a16:creationId xmlns:a16="http://schemas.microsoft.com/office/drawing/2014/main" id="{EC13620B-8E44-0186-6C10-876218F8F7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66393" y="6103762"/>
            <a:ext cx="2188762" cy="3891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045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1137</TotalTime>
  <Words>956</Words>
  <Application>Microsoft Office PowerPoint</Application>
  <PresentationFormat>Širokoúhlá obrazovka</PresentationFormat>
  <Paragraphs>143</Paragraphs>
  <Slides>27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7</vt:i4>
      </vt:variant>
      <vt:variant>
        <vt:lpstr>Motiv</vt:lpstr>
      </vt:variant>
      <vt:variant>
        <vt:i4>1</vt:i4>
      </vt:variant>
      <vt:variant>
        <vt:lpstr>Nadpisy snímků</vt:lpstr>
      </vt:variant>
      <vt:variant>
        <vt:i4>27</vt:i4>
      </vt:variant>
    </vt:vector>
  </HeadingPairs>
  <TitlesOfParts>
    <vt:vector size="35" baseType="lpstr">
      <vt:lpstr>Karla bold</vt:lpstr>
      <vt:lpstr>Karla ExtraBold</vt:lpstr>
      <vt:lpstr>Karla Medium</vt:lpstr>
      <vt:lpstr>Times New Roman</vt:lpstr>
      <vt:lpstr>Arial</vt:lpstr>
      <vt:lpstr>Calibri Light</vt:lpstr>
      <vt:lpstr>Calibri</vt:lpstr>
      <vt:lpstr>Motiv Office</vt:lpstr>
      <vt:lpstr>INSOLVENČNÍ ŘÍZENÍ V ČR</vt:lpstr>
      <vt:lpstr>Předmětem diskuse  u kulatého stolu</vt:lpstr>
      <vt:lpstr>I. PODNIKATELSKÉ INSOLVENCE</vt:lpstr>
      <vt:lpstr>A. INSOLVENČNÍ NÁVRHY</vt:lpstr>
      <vt:lpstr>B. PROHLÁŠENÉ INSOLVENCE</vt:lpstr>
      <vt:lpstr>Prohlášené podnikatelské insolvence za 1. pol. Let 2008 – 2022</vt:lpstr>
      <vt:lpstr>C. ŽIVÉ PODNIKATELSKÉ INSOLVENCE K 28. 6. 2022</vt:lpstr>
      <vt:lpstr>ZASAŽENOST</vt:lpstr>
      <vt:lpstr>D. KOMENTÁŘ KE STAVU PODNIKATELSKÝCH INSOLVENCÍ</vt:lpstr>
      <vt:lpstr>II. Občanské insolvence</vt:lpstr>
      <vt:lpstr>A. INSOLVENČNÍ NÁVRHY</vt:lpstr>
      <vt:lpstr>B. PROHLÁŠENÉ INSOLVENCE</vt:lpstr>
      <vt:lpstr>POVOLENÁ Oddlužení občanů a živnostníků za 1. pol. let 2008 - 2022</vt:lpstr>
      <vt:lpstr>C. ŽIVÁ ODDLUŽENÍ K 28.6.2022</vt:lpstr>
      <vt:lpstr>Prezentace aplikace PowerPoint</vt:lpstr>
      <vt:lpstr>D. VÝSLEDKY ODDLUŽENÍ  ZA OBDOBÍ 2008 – 1. POLOLETÍ 2022</vt:lpstr>
      <vt:lpstr>Prezentace aplikace PowerPoint</vt:lpstr>
      <vt:lpstr>Prezentace aplikace PowerPoint</vt:lpstr>
      <vt:lpstr>Prezentace aplikace PowerPoint</vt:lpstr>
      <vt:lpstr>Prezentace aplikace PowerPoint</vt:lpstr>
      <vt:lpstr> 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  <vt:lpstr>Prezentace aplikace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Podnikatelská sféra</dc:title>
  <dc:creator>Radovan Šimůnek</dc:creator>
  <cp:lastModifiedBy>Radovan Šimůnek</cp:lastModifiedBy>
  <cp:revision>51</cp:revision>
  <cp:lastPrinted>2022-06-28T08:29:52Z</cp:lastPrinted>
  <dcterms:created xsi:type="dcterms:W3CDTF">2022-06-27T10:56:07Z</dcterms:created>
  <dcterms:modified xsi:type="dcterms:W3CDTF">2022-06-30T08:27:15Z</dcterms:modified>
</cp:coreProperties>
</file>