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74.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99" r:id="rId23"/>
    <p:sldId id="304" r:id="rId24"/>
    <p:sldId id="307" r:id="rId25"/>
    <p:sldId id="305" r:id="rId26"/>
    <p:sldId id="308" r:id="rId27"/>
    <p:sldId id="309" r:id="rId28"/>
    <p:sldId id="277" r:id="rId29"/>
    <p:sldId id="278" r:id="rId30"/>
    <p:sldId id="301" r:id="rId31"/>
    <p:sldId id="279" r:id="rId32"/>
    <p:sldId id="310" r:id="rId33"/>
    <p:sldId id="322" r:id="rId34"/>
    <p:sldId id="323" r:id="rId35"/>
    <p:sldId id="315" r:id="rId36"/>
    <p:sldId id="280" r:id="rId37"/>
    <p:sldId id="281" r:id="rId38"/>
    <p:sldId id="282" r:id="rId39"/>
    <p:sldId id="293" r:id="rId40"/>
    <p:sldId id="316" r:id="rId41"/>
    <p:sldId id="283" r:id="rId42"/>
    <p:sldId id="284" r:id="rId43"/>
    <p:sldId id="285" r:id="rId44"/>
    <p:sldId id="286" r:id="rId45"/>
    <p:sldId id="287" r:id="rId46"/>
    <p:sldId id="288" r:id="rId47"/>
    <p:sldId id="289" r:id="rId48"/>
    <p:sldId id="290" r:id="rId49"/>
    <p:sldId id="291" r:id="rId50"/>
    <p:sldId id="317" r:id="rId51"/>
    <p:sldId id="318" r:id="rId52"/>
    <p:sldId id="319" r:id="rId53"/>
    <p:sldId id="320" r:id="rId54"/>
    <p:sldId id="321" r:id="rId55"/>
    <p:sldId id="292" r:id="rId56"/>
    <p:sldId id="294" r:id="rId57"/>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8D8"/>
    <a:srgbClr val="00315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BACF03-05C4-4276-997B-68B9E0F214FC}" v="5" dt="2023-01-02T21:28:41.35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950"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dovan Šimůnek" userId="5b4d4f2c55f006f5" providerId="LiveId" clId="{0ABACF03-05C4-4276-997B-68B9E0F214FC}"/>
    <pc:docChg chg="undo custSel modSld">
      <pc:chgData name="Radovan Šimůnek" userId="5b4d4f2c55f006f5" providerId="LiveId" clId="{0ABACF03-05C4-4276-997B-68B9E0F214FC}" dt="2023-01-02T21:29:04.274" v="69" actId="1076"/>
      <pc:docMkLst>
        <pc:docMk/>
      </pc:docMkLst>
      <pc:sldChg chg="addSp delSp modSp mod">
        <pc:chgData name="Radovan Šimůnek" userId="5b4d4f2c55f006f5" providerId="LiveId" clId="{0ABACF03-05C4-4276-997B-68B9E0F214FC}" dt="2023-01-02T21:29:04.274" v="69" actId="1076"/>
        <pc:sldMkLst>
          <pc:docMk/>
          <pc:sldMk cId="0" sldId="294"/>
        </pc:sldMkLst>
        <pc:spChg chg="mod">
          <ac:chgData name="Radovan Šimůnek" userId="5b4d4f2c55f006f5" providerId="LiveId" clId="{0ABACF03-05C4-4276-997B-68B9E0F214FC}" dt="2023-01-02T21:24:58.200" v="61" actId="20577"/>
          <ac:spMkLst>
            <pc:docMk/>
            <pc:sldMk cId="0" sldId="294"/>
            <ac:spMk id="6" creationId="{00000000-0000-0000-0000-000000000000}"/>
          </ac:spMkLst>
        </pc:spChg>
        <pc:spChg chg="mod">
          <ac:chgData name="Radovan Šimůnek" userId="5b4d4f2c55f006f5" providerId="LiveId" clId="{0ABACF03-05C4-4276-997B-68B9E0F214FC}" dt="2023-01-02T21:29:02.172" v="68" actId="14100"/>
          <ac:spMkLst>
            <pc:docMk/>
            <pc:sldMk cId="0" sldId="294"/>
            <ac:spMk id="7" creationId="{00000000-0000-0000-0000-000000000000}"/>
          </ac:spMkLst>
        </pc:spChg>
        <pc:picChg chg="del">
          <ac:chgData name="Radovan Šimůnek" userId="5b4d4f2c55f006f5" providerId="LiveId" clId="{0ABACF03-05C4-4276-997B-68B9E0F214FC}" dt="2023-01-02T21:28:48.882" v="66" actId="478"/>
          <ac:picMkLst>
            <pc:docMk/>
            <pc:sldMk cId="0" sldId="294"/>
            <ac:picMk id="8" creationId="{00000000-0000-0000-0000-000000000000}"/>
          </ac:picMkLst>
        </pc:picChg>
        <pc:picChg chg="add del mod">
          <ac:chgData name="Radovan Šimůnek" userId="5b4d4f2c55f006f5" providerId="LiveId" clId="{0ABACF03-05C4-4276-997B-68B9E0F214FC}" dt="2023-01-02T21:27:17.691" v="63" actId="478"/>
          <ac:picMkLst>
            <pc:docMk/>
            <pc:sldMk cId="0" sldId="294"/>
            <ac:picMk id="10" creationId="{7A9DAD45-0A96-3763-258D-A67828597749}"/>
          </ac:picMkLst>
        </pc:picChg>
        <pc:picChg chg="add mod">
          <ac:chgData name="Radovan Šimůnek" userId="5b4d4f2c55f006f5" providerId="LiveId" clId="{0ABACF03-05C4-4276-997B-68B9E0F214FC}" dt="2023-01-02T21:29:04.274" v="69" actId="1076"/>
          <ac:picMkLst>
            <pc:docMk/>
            <pc:sldMk cId="0" sldId="294"/>
            <ac:picMk id="12" creationId="{352195BE-84F9-4B44-E469-667774EB93D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C9A0C624-E3A3-40E8-8D5A-8C8DF8457888}" type="datetimeFigureOut">
              <a:rPr lang="cs-CZ" smtClean="0"/>
              <a:t>02.01.2023</a:t>
            </a:fld>
            <a:endParaRPr lang="cs-CZ"/>
          </a:p>
        </p:txBody>
      </p:sp>
      <p:sp>
        <p:nvSpPr>
          <p:cNvPr id="4" name="Zástupný symbol pro obrázek snímku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D02331AA-0AB8-4529-B400-8895DA272B5A}" type="slidenum">
              <a:rPr lang="cs-CZ" smtClean="0"/>
              <a:t>‹#›</a:t>
            </a:fld>
            <a:endParaRPr lang="cs-CZ"/>
          </a:p>
        </p:txBody>
      </p:sp>
    </p:spTree>
    <p:extLst>
      <p:ext uri="{BB962C8B-B14F-4D97-AF65-F5344CB8AC3E}">
        <p14:creationId xmlns:p14="http://schemas.microsoft.com/office/powerpoint/2010/main" val="971253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02331AA-0AB8-4529-B400-8895DA272B5A}" type="slidenum">
              <a:rPr lang="cs-CZ" smtClean="0"/>
              <a:t>14</a:t>
            </a:fld>
            <a:endParaRPr lang="cs-CZ"/>
          </a:p>
        </p:txBody>
      </p:sp>
    </p:spTree>
    <p:extLst>
      <p:ext uri="{BB962C8B-B14F-4D97-AF65-F5344CB8AC3E}">
        <p14:creationId xmlns:p14="http://schemas.microsoft.com/office/powerpoint/2010/main" val="91139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500" b="0" i="0">
                <a:solidFill>
                  <a:schemeClr val="bg1"/>
                </a:solidFill>
                <a:latin typeface="Work Sans Medium"/>
                <a:cs typeface="Work Sans Medium"/>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sz="4950" b="0" i="0">
                <a:solidFill>
                  <a:srgbClr val="003150"/>
                </a:solidFill>
                <a:latin typeface="Work Sans Light"/>
                <a:cs typeface="Work Sans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500" b="0" i="0">
                <a:solidFill>
                  <a:schemeClr val="bg1"/>
                </a:solidFill>
                <a:latin typeface="Work Sans Medium"/>
                <a:cs typeface="Work Sans Medium"/>
              </a:defRPr>
            </a:lvl1pPr>
          </a:lstStyle>
          <a:p>
            <a:endParaRPr/>
          </a:p>
        </p:txBody>
      </p:sp>
      <p:sp>
        <p:nvSpPr>
          <p:cNvPr id="3" name="Holder 3"/>
          <p:cNvSpPr>
            <a:spLocks noGrp="1"/>
          </p:cNvSpPr>
          <p:nvPr>
            <p:ph type="body" idx="1"/>
          </p:nvPr>
        </p:nvSpPr>
        <p:spPr/>
        <p:txBody>
          <a:bodyPr lIns="0" tIns="0" rIns="0" bIns="0"/>
          <a:lstStyle>
            <a:lvl1pPr>
              <a:defRPr sz="4950" b="0" i="0">
                <a:solidFill>
                  <a:srgbClr val="003150"/>
                </a:solidFill>
                <a:latin typeface="Work Sans Light"/>
                <a:cs typeface="Work Sans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5874365" cy="3455670"/>
          </a:xfrm>
          <a:custGeom>
            <a:avLst/>
            <a:gdLst/>
            <a:ahLst/>
            <a:cxnLst/>
            <a:rect l="l" t="t" r="r" b="b"/>
            <a:pathLst>
              <a:path w="15874365" h="3455670">
                <a:moveTo>
                  <a:pt x="0" y="3455392"/>
                </a:moveTo>
                <a:lnTo>
                  <a:pt x="15873862" y="3455392"/>
                </a:lnTo>
                <a:lnTo>
                  <a:pt x="15873862" y="0"/>
                </a:lnTo>
                <a:lnTo>
                  <a:pt x="0" y="0"/>
                </a:lnTo>
                <a:lnTo>
                  <a:pt x="0" y="3455392"/>
                </a:lnTo>
                <a:close/>
              </a:path>
            </a:pathLst>
          </a:custGeom>
          <a:solidFill>
            <a:srgbClr val="00315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5500" b="0" i="0">
                <a:solidFill>
                  <a:schemeClr val="bg1"/>
                </a:solidFill>
                <a:latin typeface="Work Sans Medium"/>
                <a:cs typeface="Work Sans Medium"/>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500" b="0" i="0">
                <a:solidFill>
                  <a:schemeClr val="bg1"/>
                </a:solidFill>
                <a:latin typeface="Work Sans Medium"/>
                <a:cs typeface="Work Sans Mediu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3298023" y="3444219"/>
            <a:ext cx="6806565" cy="7864475"/>
          </a:xfrm>
          <a:custGeom>
            <a:avLst/>
            <a:gdLst/>
            <a:ahLst/>
            <a:cxnLst/>
            <a:rect l="l" t="t" r="r" b="b"/>
            <a:pathLst>
              <a:path w="6806565" h="7864475">
                <a:moveTo>
                  <a:pt x="6806075" y="0"/>
                </a:moveTo>
                <a:lnTo>
                  <a:pt x="0" y="0"/>
                </a:lnTo>
                <a:lnTo>
                  <a:pt x="0" y="7864336"/>
                </a:lnTo>
                <a:lnTo>
                  <a:pt x="6806075" y="7864336"/>
                </a:lnTo>
                <a:lnTo>
                  <a:pt x="6806075" y="0"/>
                </a:lnTo>
                <a:close/>
              </a:path>
            </a:pathLst>
          </a:custGeom>
          <a:solidFill>
            <a:srgbClr val="F2F2F2"/>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13446" y="1843887"/>
            <a:ext cx="15316200" cy="1704975"/>
          </a:xfrm>
          <a:prstGeom prst="rect">
            <a:avLst/>
          </a:prstGeom>
        </p:spPr>
        <p:txBody>
          <a:bodyPr wrap="square" lIns="0" tIns="0" rIns="0" bIns="0">
            <a:spAutoFit/>
          </a:bodyPr>
          <a:lstStyle>
            <a:lvl1pPr>
              <a:defRPr sz="5500" b="0" i="0">
                <a:solidFill>
                  <a:schemeClr val="bg1"/>
                </a:solidFill>
                <a:latin typeface="Work Sans Medium"/>
                <a:cs typeface="Work Sans Medium"/>
              </a:defRPr>
            </a:lvl1pPr>
          </a:lstStyle>
          <a:p>
            <a:endParaRPr/>
          </a:p>
        </p:txBody>
      </p:sp>
      <p:sp>
        <p:nvSpPr>
          <p:cNvPr id="3" name="Holder 3"/>
          <p:cNvSpPr>
            <a:spLocks noGrp="1"/>
          </p:cNvSpPr>
          <p:nvPr>
            <p:ph type="body" idx="1"/>
          </p:nvPr>
        </p:nvSpPr>
        <p:spPr>
          <a:xfrm>
            <a:off x="1034388" y="4655216"/>
            <a:ext cx="14199869" cy="5707380"/>
          </a:xfrm>
          <a:prstGeom prst="rect">
            <a:avLst/>
          </a:prstGeom>
        </p:spPr>
        <p:txBody>
          <a:bodyPr wrap="square" lIns="0" tIns="0" rIns="0" bIns="0">
            <a:spAutoFit/>
          </a:bodyPr>
          <a:lstStyle>
            <a:lvl1pPr>
              <a:defRPr sz="4950" b="0" i="0">
                <a:solidFill>
                  <a:srgbClr val="003150"/>
                </a:solidFill>
                <a:latin typeface="Work Sans Light"/>
                <a:cs typeface="Work Sans Light"/>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27.png"/><Relationship Id="rId2" Type="http://schemas.openxmlformats.org/officeDocument/2006/relationships/image" Target="../media/image4.jp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6.pn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mailto:INSOL@INSOLCENTRUM.CZ" TargetMode="External"/><Relationship Id="rId2" Type="http://schemas.openxmlformats.org/officeDocument/2006/relationships/hyperlink" Target="http://WWW.INSODATA.CZ/" TargetMode="Externa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58.png"/><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58.png"/><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58.png"/><Relationship Id="rId2" Type="http://schemas.openxmlformats.org/officeDocument/2006/relationships/image" Target="../media/image66.png"/><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hyperlink" Target="http://www.insolcentrum.cz/"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email">
            <a:extLst>
              <a:ext uri="{28A0092B-C50C-407E-A947-70E740481C1C}">
                <a14:useLocalDpi xmlns:a14="http://schemas.microsoft.com/office/drawing/2010/main"/>
              </a:ext>
            </a:extLst>
          </a:blip>
          <a:stretch>
            <a:fillRect/>
          </a:stretch>
        </p:blipFill>
        <p:spPr>
          <a:xfrm>
            <a:off x="0" y="0"/>
            <a:ext cx="9025903" cy="11308556"/>
          </a:xfrm>
          <a:prstGeom prst="rect">
            <a:avLst/>
          </a:prstGeom>
        </p:spPr>
      </p:pic>
      <p:sp>
        <p:nvSpPr>
          <p:cNvPr id="3" name="object 3"/>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003150"/>
                </a:solidFill>
                <a:latin typeface="Work Sans"/>
                <a:cs typeface="Work Sans"/>
              </a:rPr>
              <a:t>KULATÝ</a:t>
            </a:r>
            <a:r>
              <a:rPr sz="2400" spc="-160" dirty="0">
                <a:solidFill>
                  <a:srgbClr val="003150"/>
                </a:solidFill>
                <a:latin typeface="Work Sans"/>
                <a:cs typeface="Work Sans"/>
              </a:rPr>
              <a:t> </a:t>
            </a:r>
            <a:r>
              <a:rPr sz="2400" spc="-20" dirty="0">
                <a:solidFill>
                  <a:srgbClr val="003150"/>
                </a:solidFill>
                <a:latin typeface="Work Sans"/>
                <a:cs typeface="Work Sans"/>
              </a:rPr>
              <a:t>STŮL:</a:t>
            </a:r>
            <a:r>
              <a:rPr sz="2400" spc="-185" dirty="0">
                <a:solidFill>
                  <a:srgbClr val="003150"/>
                </a:solidFill>
                <a:latin typeface="Work Sans"/>
                <a:cs typeface="Work Sans"/>
              </a:rPr>
              <a:t> </a:t>
            </a:r>
            <a:r>
              <a:rPr sz="2400" b="0" spc="-25" dirty="0">
                <a:solidFill>
                  <a:srgbClr val="003150"/>
                </a:solidFill>
                <a:latin typeface="Work Sans ExtraLight"/>
                <a:cs typeface="Work Sans ExtraLight"/>
              </a:rPr>
              <a:t>HROZBY</a:t>
            </a:r>
            <a:r>
              <a:rPr sz="2400" b="0" spc="-150" dirty="0">
                <a:solidFill>
                  <a:srgbClr val="003150"/>
                </a:solidFill>
                <a:latin typeface="Work Sans ExtraLight"/>
                <a:cs typeface="Work Sans ExtraLight"/>
              </a:rPr>
              <a:t> </a:t>
            </a:r>
            <a:r>
              <a:rPr sz="2400" b="0" spc="-30" dirty="0">
                <a:solidFill>
                  <a:srgbClr val="003150"/>
                </a:solidFill>
                <a:latin typeface="Work Sans ExtraLight"/>
                <a:cs typeface="Work Sans ExtraLight"/>
              </a:rPr>
              <a:t>INSOLVENCÍ</a:t>
            </a:r>
            <a:r>
              <a:rPr sz="2400" b="0" spc="-80" dirty="0">
                <a:solidFill>
                  <a:srgbClr val="003150"/>
                </a:solidFill>
                <a:latin typeface="Work Sans ExtraLight"/>
                <a:cs typeface="Work Sans ExtraLight"/>
              </a:rPr>
              <a:t> </a:t>
            </a:r>
            <a:r>
              <a:rPr sz="2400" b="0" dirty="0">
                <a:solidFill>
                  <a:srgbClr val="003150"/>
                </a:solidFill>
                <a:latin typeface="Work Sans ExtraLight"/>
                <a:cs typeface="Work Sans ExtraLight"/>
              </a:rPr>
              <a:t>OBČANŮ</a:t>
            </a:r>
            <a:r>
              <a:rPr sz="2400" b="0" spc="-70" dirty="0">
                <a:solidFill>
                  <a:srgbClr val="003150"/>
                </a:solidFill>
                <a:latin typeface="Work Sans ExtraLight"/>
                <a:cs typeface="Work Sans ExtraLight"/>
              </a:rPr>
              <a:t> </a:t>
            </a:r>
            <a:r>
              <a:rPr sz="2400" b="0" spc="-35" dirty="0">
                <a:solidFill>
                  <a:srgbClr val="003150"/>
                </a:solidFill>
                <a:latin typeface="Work Sans ExtraLight"/>
                <a:cs typeface="Work Sans ExtraLight"/>
              </a:rPr>
              <a:t>ČR</a:t>
            </a:r>
            <a:endParaRPr sz="2400">
              <a:latin typeface="Work Sans ExtraLight"/>
              <a:cs typeface="Work Sans ExtraLight"/>
            </a:endParaRPr>
          </a:p>
        </p:txBody>
      </p:sp>
      <p:sp>
        <p:nvSpPr>
          <p:cNvPr id="4" name="object 4"/>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003150"/>
          </a:solidFill>
        </p:spPr>
        <p:txBody>
          <a:bodyPr wrap="square" lIns="0" tIns="0" rIns="0" bIns="0" rtlCol="0"/>
          <a:lstStyle/>
          <a:p>
            <a:endParaRPr/>
          </a:p>
        </p:txBody>
      </p:sp>
      <p:sp>
        <p:nvSpPr>
          <p:cNvPr id="5" name="object 5"/>
          <p:cNvSpPr txBox="1"/>
          <p:nvPr/>
        </p:nvSpPr>
        <p:spPr>
          <a:xfrm>
            <a:off x="9777577" y="4064656"/>
            <a:ext cx="8622665" cy="3232150"/>
          </a:xfrm>
          <a:prstGeom prst="rect">
            <a:avLst/>
          </a:prstGeom>
        </p:spPr>
        <p:txBody>
          <a:bodyPr vert="horz" wrap="square" lIns="0" tIns="12065" rIns="0" bIns="0" rtlCol="0">
            <a:spAutoFit/>
          </a:bodyPr>
          <a:lstStyle/>
          <a:p>
            <a:pPr marL="12700">
              <a:lnSpc>
                <a:spcPct val="100000"/>
              </a:lnSpc>
              <a:spcBef>
                <a:spcPts val="95"/>
              </a:spcBef>
            </a:pPr>
            <a:r>
              <a:rPr sz="6600" spc="-15" dirty="0">
                <a:solidFill>
                  <a:srgbClr val="003150"/>
                </a:solidFill>
                <a:latin typeface="Work Sans"/>
                <a:cs typeface="Work Sans"/>
              </a:rPr>
              <a:t>KUL</a:t>
            </a:r>
            <a:r>
              <a:rPr sz="6600" spc="-620" dirty="0">
                <a:solidFill>
                  <a:srgbClr val="003150"/>
                </a:solidFill>
                <a:latin typeface="Work Sans"/>
                <a:cs typeface="Work Sans"/>
              </a:rPr>
              <a:t>A</a:t>
            </a:r>
            <a:r>
              <a:rPr sz="6600" spc="-15" dirty="0">
                <a:solidFill>
                  <a:srgbClr val="003150"/>
                </a:solidFill>
                <a:latin typeface="Work Sans"/>
                <a:cs typeface="Work Sans"/>
              </a:rPr>
              <a:t>TÝ</a:t>
            </a:r>
            <a:r>
              <a:rPr sz="6600" spc="-440" dirty="0">
                <a:solidFill>
                  <a:srgbClr val="003150"/>
                </a:solidFill>
                <a:latin typeface="Work Sans"/>
                <a:cs typeface="Work Sans"/>
              </a:rPr>
              <a:t> </a:t>
            </a:r>
            <a:r>
              <a:rPr sz="6600" spc="-10" dirty="0">
                <a:solidFill>
                  <a:srgbClr val="003150"/>
                </a:solidFill>
                <a:latin typeface="Work Sans"/>
                <a:cs typeface="Work Sans"/>
              </a:rPr>
              <a:t>STŮL:</a:t>
            </a:r>
            <a:endParaRPr sz="6600" dirty="0">
              <a:latin typeface="Work Sans"/>
              <a:cs typeface="Work Sans"/>
            </a:endParaRPr>
          </a:p>
          <a:p>
            <a:pPr marL="12700">
              <a:lnSpc>
                <a:spcPct val="100000"/>
              </a:lnSpc>
              <a:spcBef>
                <a:spcPts val="135"/>
              </a:spcBef>
            </a:pPr>
            <a:r>
              <a:rPr sz="7150" b="0" dirty="0">
                <a:solidFill>
                  <a:srgbClr val="003150"/>
                </a:solidFill>
                <a:latin typeface="Work Sans ExtraLight"/>
                <a:cs typeface="Work Sans ExtraLight"/>
              </a:rPr>
              <a:t>HROZBY</a:t>
            </a:r>
            <a:r>
              <a:rPr sz="7150" b="0" spc="-509" dirty="0">
                <a:solidFill>
                  <a:srgbClr val="003150"/>
                </a:solidFill>
                <a:latin typeface="Work Sans ExtraLight"/>
                <a:cs typeface="Work Sans ExtraLight"/>
              </a:rPr>
              <a:t> </a:t>
            </a:r>
            <a:r>
              <a:rPr sz="7150" b="0" spc="20" dirty="0">
                <a:solidFill>
                  <a:srgbClr val="003150"/>
                </a:solidFill>
                <a:latin typeface="Work Sans ExtraLight"/>
                <a:cs typeface="Work Sans ExtraLight"/>
              </a:rPr>
              <a:t>INSO</a:t>
            </a:r>
            <a:r>
              <a:rPr sz="7150" b="0" spc="-785" dirty="0">
                <a:solidFill>
                  <a:srgbClr val="003150"/>
                </a:solidFill>
                <a:latin typeface="Work Sans ExtraLight"/>
                <a:cs typeface="Work Sans ExtraLight"/>
              </a:rPr>
              <a:t>L</a:t>
            </a:r>
            <a:r>
              <a:rPr sz="7150" b="0" spc="20" dirty="0">
                <a:solidFill>
                  <a:srgbClr val="003150"/>
                </a:solidFill>
                <a:latin typeface="Work Sans ExtraLight"/>
                <a:cs typeface="Work Sans ExtraLight"/>
              </a:rPr>
              <a:t>VENCÍ</a:t>
            </a:r>
            <a:endParaRPr sz="7150" dirty="0">
              <a:latin typeface="Work Sans ExtraLight"/>
              <a:cs typeface="Work Sans ExtraLight"/>
            </a:endParaRPr>
          </a:p>
          <a:p>
            <a:pPr marL="12700">
              <a:lnSpc>
                <a:spcPct val="100000"/>
              </a:lnSpc>
              <a:spcBef>
                <a:spcPts val="30"/>
              </a:spcBef>
            </a:pPr>
            <a:r>
              <a:rPr sz="7150" b="0" dirty="0">
                <a:solidFill>
                  <a:srgbClr val="003150"/>
                </a:solidFill>
                <a:latin typeface="Work Sans ExtraLight"/>
                <a:cs typeface="Work Sans ExtraLight"/>
              </a:rPr>
              <a:t>OBČANŮ</a:t>
            </a:r>
            <a:r>
              <a:rPr sz="7150" b="0" spc="-280" dirty="0">
                <a:solidFill>
                  <a:srgbClr val="003150"/>
                </a:solidFill>
                <a:latin typeface="Work Sans ExtraLight"/>
                <a:cs typeface="Work Sans ExtraLight"/>
              </a:rPr>
              <a:t> </a:t>
            </a:r>
            <a:r>
              <a:rPr sz="7150" b="0" spc="-25" dirty="0">
                <a:solidFill>
                  <a:srgbClr val="003150"/>
                </a:solidFill>
                <a:latin typeface="Work Sans ExtraLight"/>
                <a:cs typeface="Work Sans ExtraLight"/>
              </a:rPr>
              <a:t>ČR</a:t>
            </a:r>
            <a:endParaRPr sz="7150" dirty="0">
              <a:latin typeface="Work Sans ExtraLight"/>
              <a:cs typeface="Work Sans ExtraLight"/>
            </a:endParaRPr>
          </a:p>
        </p:txBody>
      </p:sp>
      <p:pic>
        <p:nvPicPr>
          <p:cNvPr id="28" name="Obrázek 27">
            <a:extLst>
              <a:ext uri="{FF2B5EF4-FFF2-40B4-BE49-F238E27FC236}">
                <a16:creationId xmlns:a16="http://schemas.microsoft.com/office/drawing/2014/main" id="{27DFA00F-C97A-FAD4-2F9A-BEE8A37D7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595" y="10490249"/>
            <a:ext cx="7518190" cy="3460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email">
            <a:extLst>
              <a:ext uri="{28A0092B-C50C-407E-A947-70E740481C1C}">
                <a14:useLocalDpi xmlns:a14="http://schemas.microsoft.com/office/drawing/2010/main"/>
              </a:ext>
            </a:extLst>
          </a:blip>
          <a:stretch>
            <a:fillRect/>
          </a:stretch>
        </p:blipFill>
        <p:spPr>
          <a:xfrm>
            <a:off x="0" y="0"/>
            <a:ext cx="9025903" cy="11308556"/>
          </a:xfrm>
          <a:prstGeom prst="rect">
            <a:avLst/>
          </a:prstGeom>
        </p:spPr>
      </p:pic>
      <p:sp>
        <p:nvSpPr>
          <p:cNvPr id="3" name="object 3"/>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003150"/>
                </a:solidFill>
                <a:latin typeface="Work Sans"/>
                <a:cs typeface="Work Sans"/>
              </a:rPr>
              <a:t>KULATÝ</a:t>
            </a:r>
            <a:r>
              <a:rPr sz="2400" spc="-160" dirty="0">
                <a:solidFill>
                  <a:srgbClr val="003150"/>
                </a:solidFill>
                <a:latin typeface="Work Sans"/>
                <a:cs typeface="Work Sans"/>
              </a:rPr>
              <a:t> </a:t>
            </a:r>
            <a:r>
              <a:rPr sz="2400" spc="-20" dirty="0">
                <a:solidFill>
                  <a:srgbClr val="003150"/>
                </a:solidFill>
                <a:latin typeface="Work Sans"/>
                <a:cs typeface="Work Sans"/>
              </a:rPr>
              <a:t>STŮL:</a:t>
            </a:r>
            <a:r>
              <a:rPr sz="2400" spc="-185" dirty="0">
                <a:solidFill>
                  <a:srgbClr val="003150"/>
                </a:solidFill>
                <a:latin typeface="Work Sans"/>
                <a:cs typeface="Work Sans"/>
              </a:rPr>
              <a:t> </a:t>
            </a:r>
            <a:r>
              <a:rPr sz="2400" b="0" spc="-25" dirty="0">
                <a:solidFill>
                  <a:srgbClr val="003150"/>
                </a:solidFill>
                <a:latin typeface="Work Sans ExtraLight"/>
                <a:cs typeface="Work Sans ExtraLight"/>
              </a:rPr>
              <a:t>HROZBY</a:t>
            </a:r>
            <a:r>
              <a:rPr sz="2400" b="0" spc="-150" dirty="0">
                <a:solidFill>
                  <a:srgbClr val="003150"/>
                </a:solidFill>
                <a:latin typeface="Work Sans ExtraLight"/>
                <a:cs typeface="Work Sans ExtraLight"/>
              </a:rPr>
              <a:t> </a:t>
            </a:r>
            <a:r>
              <a:rPr sz="2400" b="0" spc="-30" dirty="0">
                <a:solidFill>
                  <a:srgbClr val="003150"/>
                </a:solidFill>
                <a:latin typeface="Work Sans ExtraLight"/>
                <a:cs typeface="Work Sans ExtraLight"/>
              </a:rPr>
              <a:t>INSOLVENCÍ</a:t>
            </a:r>
            <a:r>
              <a:rPr sz="2400" b="0" spc="-80" dirty="0">
                <a:solidFill>
                  <a:srgbClr val="003150"/>
                </a:solidFill>
                <a:latin typeface="Work Sans ExtraLight"/>
                <a:cs typeface="Work Sans ExtraLight"/>
              </a:rPr>
              <a:t> </a:t>
            </a:r>
            <a:r>
              <a:rPr sz="2400" b="0" dirty="0">
                <a:solidFill>
                  <a:srgbClr val="003150"/>
                </a:solidFill>
                <a:latin typeface="Work Sans ExtraLight"/>
                <a:cs typeface="Work Sans ExtraLight"/>
              </a:rPr>
              <a:t>OBČANŮ</a:t>
            </a:r>
            <a:r>
              <a:rPr sz="2400" b="0" spc="-70" dirty="0">
                <a:solidFill>
                  <a:srgbClr val="003150"/>
                </a:solidFill>
                <a:latin typeface="Work Sans ExtraLight"/>
                <a:cs typeface="Work Sans ExtraLight"/>
              </a:rPr>
              <a:t> </a:t>
            </a:r>
            <a:r>
              <a:rPr sz="2400" b="0" spc="-35" dirty="0">
                <a:solidFill>
                  <a:srgbClr val="003150"/>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003150"/>
          </a:solidFill>
        </p:spPr>
        <p:txBody>
          <a:bodyPr wrap="square" lIns="0" tIns="0" rIns="0" bIns="0" rtlCol="0"/>
          <a:lstStyle/>
          <a:p>
            <a:endParaRPr/>
          </a:p>
        </p:txBody>
      </p:sp>
      <p:sp>
        <p:nvSpPr>
          <p:cNvPr id="23" name="object 23"/>
          <p:cNvSpPr txBox="1">
            <a:spLocks noGrp="1"/>
          </p:cNvSpPr>
          <p:nvPr>
            <p:ph type="title"/>
          </p:nvPr>
        </p:nvSpPr>
        <p:spPr>
          <a:xfrm>
            <a:off x="9777577" y="1613233"/>
            <a:ext cx="6150610" cy="1030605"/>
          </a:xfrm>
          <a:prstGeom prst="rect">
            <a:avLst/>
          </a:prstGeom>
        </p:spPr>
        <p:txBody>
          <a:bodyPr vert="horz" wrap="square" lIns="0" tIns="12065" rIns="0" bIns="0" rtlCol="0">
            <a:spAutoFit/>
          </a:bodyPr>
          <a:lstStyle/>
          <a:p>
            <a:pPr marL="12700">
              <a:lnSpc>
                <a:spcPct val="100000"/>
              </a:lnSpc>
              <a:spcBef>
                <a:spcPts val="95"/>
              </a:spcBef>
            </a:pPr>
            <a:r>
              <a:rPr sz="6600" b="0" spc="-5" dirty="0">
                <a:solidFill>
                  <a:srgbClr val="003150"/>
                </a:solidFill>
                <a:latin typeface="Work Sans"/>
                <a:cs typeface="Work Sans"/>
              </a:rPr>
              <a:t>O</a:t>
            </a:r>
            <a:r>
              <a:rPr sz="6600" b="0" spc="-50" dirty="0">
                <a:solidFill>
                  <a:srgbClr val="003150"/>
                </a:solidFill>
                <a:latin typeface="Work Sans"/>
                <a:cs typeface="Work Sans"/>
              </a:rPr>
              <a:t>R</a:t>
            </a:r>
            <a:r>
              <a:rPr sz="6600" b="0" spc="-5" dirty="0">
                <a:solidFill>
                  <a:srgbClr val="003150"/>
                </a:solidFill>
                <a:latin typeface="Work Sans"/>
                <a:cs typeface="Work Sans"/>
              </a:rPr>
              <a:t>GANIZ</a:t>
            </a:r>
            <a:r>
              <a:rPr sz="6600" b="0" spc="-610" dirty="0">
                <a:solidFill>
                  <a:srgbClr val="003150"/>
                </a:solidFill>
                <a:latin typeface="Work Sans"/>
                <a:cs typeface="Work Sans"/>
              </a:rPr>
              <a:t>Á</a:t>
            </a:r>
            <a:r>
              <a:rPr sz="6600" b="0" spc="-160" dirty="0">
                <a:solidFill>
                  <a:srgbClr val="003150"/>
                </a:solidFill>
                <a:latin typeface="Work Sans"/>
                <a:cs typeface="Work Sans"/>
              </a:rPr>
              <a:t>T</a:t>
            </a:r>
            <a:r>
              <a:rPr sz="6600" b="0" spc="-5" dirty="0">
                <a:solidFill>
                  <a:srgbClr val="003150"/>
                </a:solidFill>
                <a:latin typeface="Work Sans"/>
                <a:cs typeface="Work Sans"/>
              </a:rPr>
              <a:t>OŘI</a:t>
            </a:r>
            <a:endParaRPr sz="6600" dirty="0">
              <a:latin typeface="Work Sans"/>
              <a:cs typeface="Work Sans"/>
            </a:endParaRPr>
          </a:p>
        </p:txBody>
      </p:sp>
      <p:sp>
        <p:nvSpPr>
          <p:cNvPr id="24" name="object 24"/>
          <p:cNvSpPr txBox="1"/>
          <p:nvPr/>
        </p:nvSpPr>
        <p:spPr>
          <a:xfrm>
            <a:off x="9777577" y="2911475"/>
            <a:ext cx="8876665" cy="7372531"/>
          </a:xfrm>
          <a:prstGeom prst="rect">
            <a:avLst/>
          </a:prstGeom>
        </p:spPr>
        <p:txBody>
          <a:bodyPr vert="horz" wrap="square" lIns="0" tIns="12700" rIns="0" bIns="0" rtlCol="0">
            <a:spAutoFit/>
          </a:bodyPr>
          <a:lstStyle/>
          <a:p>
            <a:pPr marL="12700" marR="5080">
              <a:lnSpc>
                <a:spcPct val="124900"/>
              </a:lnSpc>
              <a:spcBef>
                <a:spcPts val="100"/>
              </a:spcBef>
            </a:pPr>
            <a:r>
              <a:rPr sz="3300" spc="-50" dirty="0">
                <a:solidFill>
                  <a:srgbClr val="003150"/>
                </a:solidFill>
                <a:latin typeface="Work Sans"/>
                <a:cs typeface="Work Sans"/>
              </a:rPr>
              <a:t>ANALYTICKÁ</a:t>
            </a:r>
            <a:r>
              <a:rPr sz="3300" spc="-225" dirty="0">
                <a:solidFill>
                  <a:srgbClr val="003150"/>
                </a:solidFill>
                <a:latin typeface="Work Sans"/>
                <a:cs typeface="Work Sans"/>
              </a:rPr>
              <a:t> </a:t>
            </a:r>
            <a:r>
              <a:rPr sz="3300" spc="-20" dirty="0">
                <a:solidFill>
                  <a:srgbClr val="003150"/>
                </a:solidFill>
                <a:latin typeface="Work Sans"/>
                <a:cs typeface="Work Sans"/>
              </a:rPr>
              <a:t>SPOLEČNOST</a:t>
            </a:r>
            <a:r>
              <a:rPr sz="3300" spc="-190" dirty="0">
                <a:solidFill>
                  <a:srgbClr val="003150"/>
                </a:solidFill>
                <a:latin typeface="Work Sans"/>
                <a:cs typeface="Work Sans"/>
              </a:rPr>
              <a:t> </a:t>
            </a:r>
            <a:r>
              <a:rPr sz="3300" spc="-10" dirty="0">
                <a:solidFill>
                  <a:srgbClr val="003150"/>
                </a:solidFill>
                <a:latin typeface="Work Sans"/>
                <a:cs typeface="Work Sans"/>
              </a:rPr>
              <a:t>INSOLCENTRUM </a:t>
            </a:r>
            <a:r>
              <a:rPr sz="3300" dirty="0">
                <a:solidFill>
                  <a:srgbClr val="003150"/>
                </a:solidFill>
                <a:latin typeface="Work Sans"/>
                <a:cs typeface="Work Sans"/>
              </a:rPr>
              <a:t>VE</a:t>
            </a:r>
            <a:r>
              <a:rPr sz="3300" spc="-120" dirty="0">
                <a:solidFill>
                  <a:srgbClr val="003150"/>
                </a:solidFill>
                <a:latin typeface="Work Sans"/>
                <a:cs typeface="Work Sans"/>
              </a:rPr>
              <a:t> </a:t>
            </a:r>
            <a:r>
              <a:rPr sz="3300" spc="-10" dirty="0">
                <a:solidFill>
                  <a:srgbClr val="003150"/>
                </a:solidFill>
                <a:latin typeface="Work Sans"/>
                <a:cs typeface="Work Sans"/>
              </a:rPr>
              <a:t>SPOLUPRÁCI</a:t>
            </a:r>
            <a:r>
              <a:rPr sz="3300" spc="-80" dirty="0">
                <a:solidFill>
                  <a:srgbClr val="003150"/>
                </a:solidFill>
                <a:latin typeface="Work Sans"/>
                <a:cs typeface="Work Sans"/>
              </a:rPr>
              <a:t> </a:t>
            </a:r>
            <a:r>
              <a:rPr sz="3300" dirty="0">
                <a:solidFill>
                  <a:srgbClr val="003150"/>
                </a:solidFill>
                <a:latin typeface="Work Sans"/>
                <a:cs typeface="Work Sans"/>
              </a:rPr>
              <a:t>SE</a:t>
            </a:r>
            <a:r>
              <a:rPr sz="3300" spc="-80" dirty="0">
                <a:solidFill>
                  <a:srgbClr val="003150"/>
                </a:solidFill>
                <a:latin typeface="Work Sans"/>
                <a:cs typeface="Work Sans"/>
              </a:rPr>
              <a:t> </a:t>
            </a:r>
            <a:r>
              <a:rPr sz="3300" spc="-20" dirty="0">
                <a:solidFill>
                  <a:srgbClr val="003150"/>
                </a:solidFill>
                <a:latin typeface="Work Sans"/>
                <a:cs typeface="Work Sans"/>
              </a:rPr>
              <a:t>SVAZEM</a:t>
            </a:r>
            <a:r>
              <a:rPr sz="3300" spc="-80" dirty="0">
                <a:solidFill>
                  <a:srgbClr val="003150"/>
                </a:solidFill>
                <a:latin typeface="Work Sans"/>
                <a:cs typeface="Work Sans"/>
              </a:rPr>
              <a:t> </a:t>
            </a:r>
            <a:r>
              <a:rPr sz="3300" spc="-40" dirty="0">
                <a:solidFill>
                  <a:srgbClr val="003150"/>
                </a:solidFill>
                <a:latin typeface="Work Sans"/>
                <a:cs typeface="Work Sans"/>
              </a:rPr>
              <a:t>MĚST</a:t>
            </a:r>
            <a:r>
              <a:rPr sz="3300" spc="-240" dirty="0">
                <a:solidFill>
                  <a:srgbClr val="003150"/>
                </a:solidFill>
                <a:latin typeface="Work Sans"/>
                <a:cs typeface="Work Sans"/>
              </a:rPr>
              <a:t> </a:t>
            </a:r>
            <a:r>
              <a:rPr sz="3300" dirty="0">
                <a:solidFill>
                  <a:srgbClr val="003150"/>
                </a:solidFill>
                <a:latin typeface="Work Sans"/>
                <a:cs typeface="Work Sans"/>
              </a:rPr>
              <a:t>A</a:t>
            </a:r>
            <a:r>
              <a:rPr sz="3300" spc="-200" dirty="0">
                <a:solidFill>
                  <a:srgbClr val="003150"/>
                </a:solidFill>
                <a:latin typeface="Work Sans"/>
                <a:cs typeface="Work Sans"/>
              </a:rPr>
              <a:t> </a:t>
            </a:r>
            <a:r>
              <a:rPr sz="3300" spc="-10" dirty="0">
                <a:solidFill>
                  <a:srgbClr val="003150"/>
                </a:solidFill>
                <a:latin typeface="Work Sans"/>
                <a:cs typeface="Work Sans"/>
              </a:rPr>
              <a:t>OBCÍ, </a:t>
            </a:r>
            <a:r>
              <a:rPr sz="3300" spc="-20" dirty="0">
                <a:solidFill>
                  <a:srgbClr val="003150"/>
                </a:solidFill>
                <a:latin typeface="Work Sans"/>
                <a:cs typeface="Work Sans"/>
              </a:rPr>
              <a:t>HOSPODÁŘSKOU</a:t>
            </a:r>
            <a:r>
              <a:rPr sz="3300" spc="-180" dirty="0">
                <a:solidFill>
                  <a:srgbClr val="003150"/>
                </a:solidFill>
                <a:latin typeface="Work Sans"/>
                <a:cs typeface="Work Sans"/>
              </a:rPr>
              <a:t> </a:t>
            </a:r>
            <a:r>
              <a:rPr sz="3300" spc="-10" dirty="0">
                <a:solidFill>
                  <a:srgbClr val="003150"/>
                </a:solidFill>
                <a:latin typeface="Work Sans"/>
                <a:cs typeface="Work Sans"/>
              </a:rPr>
              <a:t>KOMOROU</a:t>
            </a:r>
            <a:endParaRPr sz="3300" dirty="0">
              <a:latin typeface="Work Sans"/>
              <a:cs typeface="Work Sans"/>
            </a:endParaRPr>
          </a:p>
          <a:p>
            <a:pPr marL="12700">
              <a:lnSpc>
                <a:spcPct val="100000"/>
              </a:lnSpc>
              <a:spcBef>
                <a:spcPts val="985"/>
              </a:spcBef>
            </a:pPr>
            <a:r>
              <a:rPr sz="3300" dirty="0">
                <a:solidFill>
                  <a:srgbClr val="003150"/>
                </a:solidFill>
                <a:latin typeface="Work Sans"/>
                <a:cs typeface="Work Sans"/>
              </a:rPr>
              <a:t>A</a:t>
            </a:r>
            <a:r>
              <a:rPr sz="3300" spc="-200" dirty="0">
                <a:solidFill>
                  <a:srgbClr val="003150"/>
                </a:solidFill>
                <a:latin typeface="Work Sans"/>
                <a:cs typeface="Work Sans"/>
              </a:rPr>
              <a:t> </a:t>
            </a:r>
            <a:r>
              <a:rPr sz="3300" dirty="0">
                <a:solidFill>
                  <a:srgbClr val="003150"/>
                </a:solidFill>
                <a:latin typeface="Work Sans"/>
                <a:cs typeface="Work Sans"/>
              </a:rPr>
              <a:t>PORADNOU</a:t>
            </a:r>
            <a:r>
              <a:rPr sz="3300" spc="-80" dirty="0">
                <a:solidFill>
                  <a:srgbClr val="003150"/>
                </a:solidFill>
                <a:latin typeface="Work Sans"/>
                <a:cs typeface="Work Sans"/>
              </a:rPr>
              <a:t> </a:t>
            </a:r>
            <a:r>
              <a:rPr sz="3300" dirty="0">
                <a:solidFill>
                  <a:srgbClr val="003150"/>
                </a:solidFill>
                <a:latin typeface="Work Sans"/>
                <a:cs typeface="Work Sans"/>
              </a:rPr>
              <a:t>PŘI</a:t>
            </a:r>
            <a:r>
              <a:rPr sz="3300" spc="-75" dirty="0">
                <a:solidFill>
                  <a:srgbClr val="003150"/>
                </a:solidFill>
                <a:latin typeface="Work Sans"/>
                <a:cs typeface="Work Sans"/>
              </a:rPr>
              <a:t> </a:t>
            </a:r>
            <a:r>
              <a:rPr sz="3300" dirty="0">
                <a:solidFill>
                  <a:srgbClr val="003150"/>
                </a:solidFill>
                <a:latin typeface="Work Sans"/>
                <a:cs typeface="Work Sans"/>
              </a:rPr>
              <a:t>FINANČNÍ</a:t>
            </a:r>
            <a:r>
              <a:rPr sz="3300" spc="-165" dirty="0">
                <a:solidFill>
                  <a:srgbClr val="003150"/>
                </a:solidFill>
                <a:latin typeface="Work Sans"/>
                <a:cs typeface="Work Sans"/>
              </a:rPr>
              <a:t> </a:t>
            </a:r>
            <a:r>
              <a:rPr sz="3300" spc="-10" dirty="0">
                <a:solidFill>
                  <a:srgbClr val="003150"/>
                </a:solidFill>
                <a:latin typeface="Work Sans"/>
                <a:cs typeface="Work Sans"/>
              </a:rPr>
              <a:t>TÍSNI</a:t>
            </a:r>
            <a:endParaRPr sz="3300" dirty="0">
              <a:latin typeface="Work Sans"/>
              <a:cs typeface="Work Sans"/>
            </a:endParaRPr>
          </a:p>
          <a:p>
            <a:pPr>
              <a:lnSpc>
                <a:spcPct val="100000"/>
              </a:lnSpc>
              <a:spcBef>
                <a:spcPts val="15"/>
              </a:spcBef>
            </a:pPr>
            <a:endParaRPr sz="4450" dirty="0">
              <a:latin typeface="Work Sans"/>
              <a:cs typeface="Work Sans"/>
            </a:endParaRPr>
          </a:p>
          <a:p>
            <a:pPr marL="12700">
              <a:lnSpc>
                <a:spcPct val="100000"/>
              </a:lnSpc>
            </a:pPr>
            <a:r>
              <a:rPr sz="3300" dirty="0">
                <a:solidFill>
                  <a:srgbClr val="003150"/>
                </a:solidFill>
                <a:latin typeface="Work Sans"/>
                <a:cs typeface="Work Sans"/>
              </a:rPr>
              <a:t>MÍSTO</a:t>
            </a:r>
            <a:r>
              <a:rPr sz="3300" spc="-250" dirty="0">
                <a:solidFill>
                  <a:srgbClr val="003150"/>
                </a:solidFill>
                <a:latin typeface="Work Sans"/>
                <a:cs typeface="Work Sans"/>
              </a:rPr>
              <a:t> </a:t>
            </a:r>
            <a:r>
              <a:rPr sz="3300" spc="-10" dirty="0">
                <a:solidFill>
                  <a:srgbClr val="003150"/>
                </a:solidFill>
                <a:latin typeface="Work Sans"/>
                <a:cs typeface="Work Sans"/>
              </a:rPr>
              <a:t>KONÁNÍ:</a:t>
            </a:r>
            <a:endParaRPr sz="3300" dirty="0">
              <a:latin typeface="Work Sans"/>
              <a:cs typeface="Work Sans"/>
            </a:endParaRPr>
          </a:p>
          <a:p>
            <a:pPr marL="12700">
              <a:lnSpc>
                <a:spcPct val="100000"/>
              </a:lnSpc>
              <a:spcBef>
                <a:spcPts val="185"/>
              </a:spcBef>
            </a:pPr>
            <a:r>
              <a:rPr sz="4100" b="0" dirty="0">
                <a:solidFill>
                  <a:srgbClr val="003150"/>
                </a:solidFill>
                <a:latin typeface="Work Sans ExtraLight"/>
                <a:cs typeface="Work Sans ExtraLight"/>
              </a:rPr>
              <a:t>PRAHA</a:t>
            </a:r>
            <a:r>
              <a:rPr lang="cs-CZ" sz="4100" b="0" dirty="0">
                <a:solidFill>
                  <a:srgbClr val="003150"/>
                </a:solidFill>
                <a:latin typeface="Work Sans ExtraLight"/>
                <a:cs typeface="Work Sans ExtraLight"/>
              </a:rPr>
              <a:t> 1</a:t>
            </a:r>
            <a:r>
              <a:rPr sz="4100" b="0" dirty="0">
                <a:solidFill>
                  <a:srgbClr val="003150"/>
                </a:solidFill>
                <a:latin typeface="Work Sans ExtraLight"/>
                <a:cs typeface="Work Sans ExtraLight"/>
              </a:rPr>
              <a:t>,</a:t>
            </a:r>
            <a:r>
              <a:rPr sz="4100" b="0" spc="55" dirty="0">
                <a:solidFill>
                  <a:srgbClr val="003150"/>
                </a:solidFill>
                <a:latin typeface="Work Sans ExtraLight"/>
                <a:cs typeface="Work Sans ExtraLight"/>
              </a:rPr>
              <a:t> </a:t>
            </a:r>
            <a:r>
              <a:rPr sz="4100" b="0" dirty="0">
                <a:solidFill>
                  <a:srgbClr val="003150"/>
                </a:solidFill>
                <a:latin typeface="Work Sans ExtraLight"/>
                <a:cs typeface="Work Sans ExtraLight"/>
              </a:rPr>
              <a:t>SNĚMOVNÍ</a:t>
            </a:r>
            <a:r>
              <a:rPr sz="4100" b="0" spc="15" dirty="0">
                <a:solidFill>
                  <a:srgbClr val="003150"/>
                </a:solidFill>
                <a:latin typeface="Work Sans ExtraLight"/>
                <a:cs typeface="Work Sans ExtraLight"/>
              </a:rPr>
              <a:t> </a:t>
            </a:r>
            <a:r>
              <a:rPr sz="4100" b="0" spc="-10" dirty="0">
                <a:solidFill>
                  <a:srgbClr val="003150"/>
                </a:solidFill>
                <a:latin typeface="Work Sans ExtraLight"/>
                <a:cs typeface="Work Sans ExtraLight"/>
              </a:rPr>
              <a:t>174/7</a:t>
            </a:r>
            <a:endParaRPr sz="4100" dirty="0">
              <a:latin typeface="Work Sans ExtraLight"/>
              <a:cs typeface="Work Sans ExtraLight"/>
            </a:endParaRPr>
          </a:p>
          <a:p>
            <a:pPr marL="12700">
              <a:lnSpc>
                <a:spcPct val="100000"/>
              </a:lnSpc>
              <a:spcBef>
                <a:spcPts val="2480"/>
              </a:spcBef>
            </a:pPr>
            <a:r>
              <a:rPr sz="3300" dirty="0">
                <a:solidFill>
                  <a:srgbClr val="003150"/>
                </a:solidFill>
                <a:latin typeface="Work Sans"/>
                <a:cs typeface="Work Sans"/>
              </a:rPr>
              <a:t>TERMÍN</a:t>
            </a:r>
            <a:r>
              <a:rPr sz="3300" spc="-100" dirty="0">
                <a:solidFill>
                  <a:srgbClr val="003150"/>
                </a:solidFill>
                <a:latin typeface="Work Sans"/>
                <a:cs typeface="Work Sans"/>
              </a:rPr>
              <a:t> </a:t>
            </a:r>
            <a:r>
              <a:rPr sz="3300" spc="-10" dirty="0">
                <a:solidFill>
                  <a:srgbClr val="003150"/>
                </a:solidFill>
                <a:latin typeface="Work Sans"/>
                <a:cs typeface="Work Sans"/>
              </a:rPr>
              <a:t>KONÁNÍ:</a:t>
            </a:r>
            <a:endParaRPr sz="3300" dirty="0">
              <a:latin typeface="Work Sans"/>
              <a:cs typeface="Work Sans"/>
            </a:endParaRPr>
          </a:p>
          <a:p>
            <a:pPr marL="12700">
              <a:lnSpc>
                <a:spcPct val="100000"/>
              </a:lnSpc>
              <a:spcBef>
                <a:spcPts val="185"/>
              </a:spcBef>
            </a:pPr>
            <a:r>
              <a:rPr sz="4100" b="0" dirty="0">
                <a:solidFill>
                  <a:srgbClr val="003150"/>
                </a:solidFill>
                <a:latin typeface="Work Sans ExtraLight"/>
                <a:cs typeface="Work Sans ExtraLight"/>
              </a:rPr>
              <a:t>3.</a:t>
            </a:r>
            <a:r>
              <a:rPr sz="4100" b="0" spc="-30" dirty="0">
                <a:solidFill>
                  <a:srgbClr val="003150"/>
                </a:solidFill>
                <a:latin typeface="Work Sans ExtraLight"/>
                <a:cs typeface="Work Sans ExtraLight"/>
              </a:rPr>
              <a:t> </a:t>
            </a:r>
            <a:r>
              <a:rPr sz="4100" b="0" dirty="0">
                <a:solidFill>
                  <a:srgbClr val="003150"/>
                </a:solidFill>
                <a:latin typeface="Work Sans ExtraLight"/>
                <a:cs typeface="Work Sans ExtraLight"/>
              </a:rPr>
              <a:t>1.</a:t>
            </a:r>
            <a:r>
              <a:rPr sz="4100" b="0" spc="15" dirty="0">
                <a:solidFill>
                  <a:srgbClr val="003150"/>
                </a:solidFill>
                <a:latin typeface="Work Sans ExtraLight"/>
                <a:cs typeface="Work Sans ExtraLight"/>
              </a:rPr>
              <a:t> </a:t>
            </a:r>
            <a:r>
              <a:rPr sz="4100" b="0" spc="-20" dirty="0">
                <a:solidFill>
                  <a:srgbClr val="003150"/>
                </a:solidFill>
                <a:latin typeface="Work Sans ExtraLight"/>
                <a:cs typeface="Work Sans ExtraLight"/>
              </a:rPr>
              <a:t>2023</a:t>
            </a:r>
            <a:endParaRPr sz="4100" dirty="0">
              <a:latin typeface="Work Sans ExtraLight"/>
              <a:cs typeface="Work Sans ExtraLight"/>
            </a:endParaRPr>
          </a:p>
          <a:p>
            <a:pPr marL="12700">
              <a:lnSpc>
                <a:spcPct val="100000"/>
              </a:lnSpc>
              <a:spcBef>
                <a:spcPts val="2475"/>
              </a:spcBef>
            </a:pPr>
            <a:r>
              <a:rPr sz="3300" dirty="0">
                <a:solidFill>
                  <a:srgbClr val="003150"/>
                </a:solidFill>
                <a:latin typeface="Work Sans"/>
                <a:cs typeface="Work Sans"/>
              </a:rPr>
              <a:t>ČAS</a:t>
            </a:r>
            <a:r>
              <a:rPr sz="3300" spc="-70" dirty="0">
                <a:solidFill>
                  <a:srgbClr val="003150"/>
                </a:solidFill>
                <a:latin typeface="Work Sans"/>
                <a:cs typeface="Work Sans"/>
              </a:rPr>
              <a:t> </a:t>
            </a:r>
            <a:r>
              <a:rPr sz="3300" spc="-10" dirty="0">
                <a:solidFill>
                  <a:srgbClr val="003150"/>
                </a:solidFill>
                <a:latin typeface="Work Sans"/>
                <a:cs typeface="Work Sans"/>
              </a:rPr>
              <a:t>KONÁNÍ:</a:t>
            </a:r>
            <a:endParaRPr sz="3300" dirty="0">
              <a:latin typeface="Work Sans"/>
              <a:cs typeface="Work Sans"/>
            </a:endParaRPr>
          </a:p>
          <a:p>
            <a:pPr marL="12700">
              <a:lnSpc>
                <a:spcPct val="100000"/>
              </a:lnSpc>
              <a:spcBef>
                <a:spcPts val="190"/>
              </a:spcBef>
            </a:pPr>
            <a:r>
              <a:rPr sz="4100" b="0" dirty="0">
                <a:solidFill>
                  <a:srgbClr val="003150"/>
                </a:solidFill>
                <a:latin typeface="Work Sans ExtraLight"/>
                <a:cs typeface="Work Sans ExtraLight"/>
              </a:rPr>
              <a:t>9:00</a:t>
            </a:r>
            <a:r>
              <a:rPr sz="4100" b="0" spc="45" dirty="0">
                <a:solidFill>
                  <a:srgbClr val="003150"/>
                </a:solidFill>
                <a:latin typeface="Work Sans ExtraLight"/>
                <a:cs typeface="Work Sans ExtraLight"/>
              </a:rPr>
              <a:t> </a:t>
            </a:r>
            <a:r>
              <a:rPr sz="4100" b="0" dirty="0">
                <a:solidFill>
                  <a:srgbClr val="003150"/>
                </a:solidFill>
                <a:latin typeface="Work Sans ExtraLight"/>
                <a:cs typeface="Work Sans ExtraLight"/>
              </a:rPr>
              <a:t>–</a:t>
            </a:r>
            <a:r>
              <a:rPr sz="4100" b="0" spc="-5" dirty="0">
                <a:solidFill>
                  <a:srgbClr val="003150"/>
                </a:solidFill>
                <a:latin typeface="Work Sans ExtraLight"/>
                <a:cs typeface="Work Sans ExtraLight"/>
              </a:rPr>
              <a:t> </a:t>
            </a:r>
            <a:r>
              <a:rPr sz="4100" b="0" spc="-10" dirty="0">
                <a:solidFill>
                  <a:srgbClr val="003150"/>
                </a:solidFill>
                <a:latin typeface="Work Sans ExtraLight"/>
                <a:cs typeface="Work Sans ExtraLight"/>
              </a:rPr>
              <a:t>11:30</a:t>
            </a:r>
            <a:endParaRPr sz="4100" dirty="0">
              <a:latin typeface="Work Sans ExtraLight"/>
              <a:cs typeface="Work Sans ExtraLight"/>
            </a:endParaRPr>
          </a:p>
        </p:txBody>
      </p:sp>
      <p:sp>
        <p:nvSpPr>
          <p:cNvPr id="25" name="object 25"/>
          <p:cNvSpPr/>
          <p:nvPr/>
        </p:nvSpPr>
        <p:spPr>
          <a:xfrm>
            <a:off x="9790277" y="2732901"/>
            <a:ext cx="7329805" cy="0"/>
          </a:xfrm>
          <a:custGeom>
            <a:avLst/>
            <a:gdLst/>
            <a:ahLst/>
            <a:cxnLst/>
            <a:rect l="l" t="t" r="r" b="b"/>
            <a:pathLst>
              <a:path w="7329805">
                <a:moveTo>
                  <a:pt x="0" y="0"/>
                </a:moveTo>
                <a:lnTo>
                  <a:pt x="7329619" y="0"/>
                </a:lnTo>
              </a:path>
            </a:pathLst>
          </a:custGeom>
          <a:ln w="20941">
            <a:solidFill>
              <a:srgbClr val="003150"/>
            </a:solidFill>
          </a:ln>
        </p:spPr>
        <p:txBody>
          <a:bodyPr wrap="square" lIns="0" tIns="0" rIns="0" bIns="0" rtlCol="0"/>
          <a:lstStyle/>
          <a:p>
            <a:endParaRPr/>
          </a:p>
        </p:txBody>
      </p:sp>
      <p:pic>
        <p:nvPicPr>
          <p:cNvPr id="27" name="Obrázek 26">
            <a:extLst>
              <a:ext uri="{FF2B5EF4-FFF2-40B4-BE49-F238E27FC236}">
                <a16:creationId xmlns:a16="http://schemas.microsoft.com/office/drawing/2014/main" id="{9782A810-D84D-AF11-2287-E1413C919F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595" y="10490249"/>
            <a:ext cx="7518190" cy="3460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025903" y="0"/>
            <a:ext cx="11078210" cy="11308715"/>
          </a:xfrm>
          <a:custGeom>
            <a:avLst/>
            <a:gdLst/>
            <a:ahLst/>
            <a:cxnLst/>
            <a:rect l="l" t="t" r="r" b="b"/>
            <a:pathLst>
              <a:path w="11078210" h="11308715">
                <a:moveTo>
                  <a:pt x="11078196" y="0"/>
                </a:moveTo>
                <a:lnTo>
                  <a:pt x="0" y="0"/>
                </a:lnTo>
                <a:lnTo>
                  <a:pt x="0" y="11308556"/>
                </a:lnTo>
                <a:lnTo>
                  <a:pt x="11078196" y="11308556"/>
                </a:lnTo>
                <a:lnTo>
                  <a:pt x="11078196" y="0"/>
                </a:lnTo>
                <a:close/>
              </a:path>
            </a:pathLst>
          </a:custGeom>
          <a:solidFill>
            <a:srgbClr val="F2F2F2"/>
          </a:solidFill>
        </p:spPr>
        <p:txBody>
          <a:bodyPr wrap="square" lIns="0" tIns="0" rIns="0" bIns="0" rtlCol="0"/>
          <a:lstStyle/>
          <a:p>
            <a:endParaRPr/>
          </a:p>
        </p:txBody>
      </p:sp>
      <p:sp>
        <p:nvSpPr>
          <p:cNvPr id="3" name="object 3"/>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003150"/>
                </a:solidFill>
                <a:latin typeface="Work Sans"/>
                <a:cs typeface="Work Sans"/>
              </a:rPr>
              <a:t>KULATÝ</a:t>
            </a:r>
            <a:r>
              <a:rPr sz="2400" spc="-160" dirty="0">
                <a:solidFill>
                  <a:srgbClr val="003150"/>
                </a:solidFill>
                <a:latin typeface="Work Sans"/>
                <a:cs typeface="Work Sans"/>
              </a:rPr>
              <a:t> </a:t>
            </a:r>
            <a:r>
              <a:rPr sz="2400" spc="-20" dirty="0">
                <a:solidFill>
                  <a:srgbClr val="003150"/>
                </a:solidFill>
                <a:latin typeface="Work Sans"/>
                <a:cs typeface="Work Sans"/>
              </a:rPr>
              <a:t>STŮL:</a:t>
            </a:r>
            <a:r>
              <a:rPr sz="2400" spc="-185" dirty="0">
                <a:solidFill>
                  <a:srgbClr val="003150"/>
                </a:solidFill>
                <a:latin typeface="Work Sans"/>
                <a:cs typeface="Work Sans"/>
              </a:rPr>
              <a:t> </a:t>
            </a:r>
            <a:r>
              <a:rPr sz="2400" b="0" spc="-25" dirty="0">
                <a:solidFill>
                  <a:srgbClr val="003150"/>
                </a:solidFill>
                <a:latin typeface="Work Sans ExtraLight"/>
                <a:cs typeface="Work Sans ExtraLight"/>
              </a:rPr>
              <a:t>HROZBY</a:t>
            </a:r>
            <a:r>
              <a:rPr sz="2400" b="0" spc="-150" dirty="0">
                <a:solidFill>
                  <a:srgbClr val="003150"/>
                </a:solidFill>
                <a:latin typeface="Work Sans ExtraLight"/>
                <a:cs typeface="Work Sans ExtraLight"/>
              </a:rPr>
              <a:t> </a:t>
            </a:r>
            <a:r>
              <a:rPr sz="2400" b="0" spc="-30" dirty="0">
                <a:solidFill>
                  <a:srgbClr val="003150"/>
                </a:solidFill>
                <a:latin typeface="Work Sans ExtraLight"/>
                <a:cs typeface="Work Sans ExtraLight"/>
              </a:rPr>
              <a:t>INSOLVENCÍ</a:t>
            </a:r>
            <a:r>
              <a:rPr sz="2400" b="0" spc="-80" dirty="0">
                <a:solidFill>
                  <a:srgbClr val="003150"/>
                </a:solidFill>
                <a:latin typeface="Work Sans ExtraLight"/>
                <a:cs typeface="Work Sans ExtraLight"/>
              </a:rPr>
              <a:t> </a:t>
            </a:r>
            <a:r>
              <a:rPr sz="2400" b="0" dirty="0">
                <a:solidFill>
                  <a:srgbClr val="003150"/>
                </a:solidFill>
                <a:latin typeface="Work Sans ExtraLight"/>
                <a:cs typeface="Work Sans ExtraLight"/>
              </a:rPr>
              <a:t>OBČANŮ</a:t>
            </a:r>
            <a:r>
              <a:rPr sz="2400" b="0" spc="-70" dirty="0">
                <a:solidFill>
                  <a:srgbClr val="003150"/>
                </a:solidFill>
                <a:latin typeface="Work Sans ExtraLight"/>
                <a:cs typeface="Work Sans ExtraLight"/>
              </a:rPr>
              <a:t> </a:t>
            </a:r>
            <a:r>
              <a:rPr sz="2400" b="0" spc="-35" dirty="0">
                <a:solidFill>
                  <a:srgbClr val="003150"/>
                </a:solidFill>
                <a:latin typeface="Work Sans ExtraLight"/>
                <a:cs typeface="Work Sans ExtraLight"/>
              </a:rPr>
              <a:t>ČR</a:t>
            </a:r>
            <a:endParaRPr sz="2400">
              <a:latin typeface="Work Sans ExtraLight"/>
              <a:cs typeface="Work Sans ExtraLight"/>
            </a:endParaRPr>
          </a:p>
        </p:txBody>
      </p:sp>
      <p:sp>
        <p:nvSpPr>
          <p:cNvPr id="4" name="object 4"/>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9777577" y="1908236"/>
            <a:ext cx="6109970" cy="804545"/>
          </a:xfrm>
          <a:prstGeom prst="rect">
            <a:avLst/>
          </a:prstGeom>
        </p:spPr>
        <p:txBody>
          <a:bodyPr vert="horz" wrap="square" lIns="0" tIns="13970" rIns="0" bIns="0" rtlCol="0">
            <a:spAutoFit/>
          </a:bodyPr>
          <a:lstStyle/>
          <a:p>
            <a:pPr marL="12700">
              <a:lnSpc>
                <a:spcPct val="100000"/>
              </a:lnSpc>
              <a:spcBef>
                <a:spcPts val="110"/>
              </a:spcBef>
            </a:pPr>
            <a:r>
              <a:rPr sz="5100" b="0" dirty="0">
                <a:solidFill>
                  <a:srgbClr val="003150"/>
                </a:solidFill>
                <a:latin typeface="Work Sans"/>
                <a:cs typeface="Work Sans"/>
              </a:rPr>
              <a:t>ÚČASTNÍCI</a:t>
            </a:r>
            <a:r>
              <a:rPr sz="5100" b="0" spc="-260" dirty="0">
                <a:solidFill>
                  <a:srgbClr val="003150"/>
                </a:solidFill>
                <a:latin typeface="Work Sans"/>
                <a:cs typeface="Work Sans"/>
              </a:rPr>
              <a:t> </a:t>
            </a:r>
            <a:r>
              <a:rPr sz="5100" b="0" spc="-55" dirty="0">
                <a:solidFill>
                  <a:srgbClr val="003150"/>
                </a:solidFill>
                <a:latin typeface="Work Sans"/>
                <a:cs typeface="Work Sans"/>
              </a:rPr>
              <a:t>DEBATY</a:t>
            </a:r>
            <a:endParaRPr sz="5100" dirty="0">
              <a:latin typeface="Work Sans"/>
              <a:cs typeface="Work Sans"/>
            </a:endParaRPr>
          </a:p>
        </p:txBody>
      </p:sp>
      <p:sp>
        <p:nvSpPr>
          <p:cNvPr id="6" name="object 6"/>
          <p:cNvSpPr txBox="1"/>
          <p:nvPr/>
        </p:nvSpPr>
        <p:spPr>
          <a:xfrm>
            <a:off x="9777577" y="3025606"/>
            <a:ext cx="7395209" cy="6788784"/>
          </a:xfrm>
          <a:prstGeom prst="rect">
            <a:avLst/>
          </a:prstGeom>
        </p:spPr>
        <p:txBody>
          <a:bodyPr vert="horz" wrap="square" lIns="0" tIns="42544" rIns="0" bIns="0" rtlCol="0">
            <a:spAutoFit/>
          </a:bodyPr>
          <a:lstStyle/>
          <a:p>
            <a:pPr marL="12700">
              <a:lnSpc>
                <a:spcPct val="100000"/>
              </a:lnSpc>
              <a:spcBef>
                <a:spcPts val="334"/>
              </a:spcBef>
            </a:pPr>
            <a:r>
              <a:rPr sz="3450" b="0" dirty="0">
                <a:solidFill>
                  <a:srgbClr val="003150"/>
                </a:solidFill>
                <a:latin typeface="Work Sans Light"/>
                <a:cs typeface="Work Sans Light"/>
              </a:rPr>
              <a:t>DOC.</a:t>
            </a:r>
            <a:r>
              <a:rPr sz="3450" b="0" spc="-130" dirty="0">
                <a:solidFill>
                  <a:srgbClr val="003150"/>
                </a:solidFill>
                <a:latin typeface="Work Sans Light"/>
                <a:cs typeface="Work Sans Light"/>
              </a:rPr>
              <a:t> </a:t>
            </a:r>
            <a:r>
              <a:rPr sz="3450" b="0" dirty="0">
                <a:solidFill>
                  <a:srgbClr val="003150"/>
                </a:solidFill>
                <a:latin typeface="Work Sans Light"/>
                <a:cs typeface="Work Sans Light"/>
              </a:rPr>
              <a:t>JUDR.</a:t>
            </a:r>
            <a:r>
              <a:rPr sz="3450" b="0" spc="-50" dirty="0">
                <a:solidFill>
                  <a:srgbClr val="003150"/>
                </a:solidFill>
                <a:latin typeface="Work Sans Light"/>
                <a:cs typeface="Work Sans Light"/>
              </a:rPr>
              <a:t> </a:t>
            </a:r>
            <a:r>
              <a:rPr sz="3450" b="0" dirty="0">
                <a:solidFill>
                  <a:srgbClr val="003150"/>
                </a:solidFill>
                <a:latin typeface="Work Sans Light"/>
                <a:cs typeface="Work Sans Light"/>
              </a:rPr>
              <a:t>BOHUMIL</a:t>
            </a:r>
            <a:r>
              <a:rPr sz="3450" b="0" spc="-140" dirty="0">
                <a:solidFill>
                  <a:srgbClr val="003150"/>
                </a:solidFill>
                <a:latin typeface="Work Sans Light"/>
                <a:cs typeface="Work Sans Light"/>
              </a:rPr>
              <a:t> </a:t>
            </a:r>
            <a:r>
              <a:rPr sz="3450" b="0" dirty="0">
                <a:solidFill>
                  <a:srgbClr val="003150"/>
                </a:solidFill>
                <a:latin typeface="Work Sans Light"/>
                <a:cs typeface="Work Sans Light"/>
              </a:rPr>
              <a:t>HAVEL,</a:t>
            </a:r>
            <a:r>
              <a:rPr sz="3450" b="0" spc="-50" dirty="0">
                <a:solidFill>
                  <a:srgbClr val="003150"/>
                </a:solidFill>
                <a:latin typeface="Work Sans Light"/>
                <a:cs typeface="Work Sans Light"/>
              </a:rPr>
              <a:t> </a:t>
            </a:r>
            <a:r>
              <a:rPr sz="3450" b="0" spc="-20" dirty="0">
                <a:solidFill>
                  <a:srgbClr val="003150"/>
                </a:solidFill>
                <a:latin typeface="Work Sans Light"/>
                <a:cs typeface="Work Sans Light"/>
              </a:rPr>
              <a:t>PH.D</a:t>
            </a:r>
            <a:endParaRPr sz="3450" dirty="0">
              <a:latin typeface="Work Sans Light"/>
              <a:cs typeface="Work Sans Light"/>
            </a:endParaRPr>
          </a:p>
          <a:p>
            <a:pPr marL="12700">
              <a:lnSpc>
                <a:spcPct val="100000"/>
              </a:lnSpc>
              <a:spcBef>
                <a:spcPts val="145"/>
              </a:spcBef>
            </a:pPr>
            <a:r>
              <a:rPr sz="2050" b="0" dirty="0">
                <a:solidFill>
                  <a:srgbClr val="003150"/>
                </a:solidFill>
                <a:latin typeface="Work Sans ExtraLight"/>
                <a:cs typeface="Work Sans ExtraLight"/>
              </a:rPr>
              <a:t>akademik,</a:t>
            </a:r>
            <a:r>
              <a:rPr sz="2050" b="0" spc="-5" dirty="0">
                <a:solidFill>
                  <a:srgbClr val="003150"/>
                </a:solidFill>
                <a:latin typeface="Work Sans ExtraLight"/>
                <a:cs typeface="Work Sans ExtraLight"/>
              </a:rPr>
              <a:t> </a:t>
            </a:r>
            <a:r>
              <a:rPr sz="2050" b="0" spc="-25" dirty="0">
                <a:solidFill>
                  <a:srgbClr val="003150"/>
                </a:solidFill>
                <a:latin typeface="Work Sans ExtraLight"/>
                <a:cs typeface="Work Sans ExtraLight"/>
              </a:rPr>
              <a:t>LRV</a:t>
            </a:r>
            <a:endParaRPr sz="2050" dirty="0">
              <a:latin typeface="Work Sans ExtraLight"/>
              <a:cs typeface="Work Sans ExtraLight"/>
            </a:endParaRPr>
          </a:p>
          <a:p>
            <a:pPr marL="12700">
              <a:lnSpc>
                <a:spcPct val="100000"/>
              </a:lnSpc>
              <a:spcBef>
                <a:spcPts val="425"/>
              </a:spcBef>
            </a:pPr>
            <a:r>
              <a:rPr sz="3450" b="0" dirty="0">
                <a:solidFill>
                  <a:srgbClr val="003150"/>
                </a:solidFill>
                <a:latin typeface="Work Sans Light"/>
                <a:cs typeface="Work Sans Light"/>
              </a:rPr>
              <a:t>RNDR.</a:t>
            </a:r>
            <a:r>
              <a:rPr sz="3450" b="0" spc="-30" dirty="0">
                <a:solidFill>
                  <a:srgbClr val="003150"/>
                </a:solidFill>
                <a:latin typeface="Work Sans Light"/>
                <a:cs typeface="Work Sans Light"/>
              </a:rPr>
              <a:t> </a:t>
            </a:r>
            <a:r>
              <a:rPr sz="3450" b="0" spc="-10" dirty="0">
                <a:solidFill>
                  <a:srgbClr val="003150"/>
                </a:solidFill>
                <a:latin typeface="Work Sans Light"/>
                <a:cs typeface="Work Sans Light"/>
              </a:rPr>
              <a:t>LADISLAV</a:t>
            </a:r>
            <a:r>
              <a:rPr sz="3450" b="0" spc="-135" dirty="0">
                <a:solidFill>
                  <a:srgbClr val="003150"/>
                </a:solidFill>
                <a:latin typeface="Work Sans Light"/>
                <a:cs typeface="Work Sans Light"/>
              </a:rPr>
              <a:t> </a:t>
            </a:r>
            <a:r>
              <a:rPr sz="3450" b="0" dirty="0">
                <a:solidFill>
                  <a:srgbClr val="003150"/>
                </a:solidFill>
                <a:latin typeface="Work Sans Light"/>
                <a:cs typeface="Work Sans Light"/>
              </a:rPr>
              <a:t>MINČIČ,</a:t>
            </a:r>
            <a:r>
              <a:rPr sz="3450" b="0" spc="-20" dirty="0">
                <a:solidFill>
                  <a:srgbClr val="003150"/>
                </a:solidFill>
                <a:latin typeface="Work Sans Light"/>
                <a:cs typeface="Work Sans Light"/>
              </a:rPr>
              <a:t> </a:t>
            </a:r>
            <a:r>
              <a:rPr sz="3450" b="0" dirty="0">
                <a:solidFill>
                  <a:srgbClr val="003150"/>
                </a:solidFill>
                <a:latin typeface="Work Sans Light"/>
                <a:cs typeface="Work Sans Light"/>
              </a:rPr>
              <a:t>CSC.,</a:t>
            </a:r>
            <a:r>
              <a:rPr sz="3450" b="0" spc="-15" dirty="0">
                <a:solidFill>
                  <a:srgbClr val="003150"/>
                </a:solidFill>
                <a:latin typeface="Work Sans Light"/>
                <a:cs typeface="Work Sans Light"/>
              </a:rPr>
              <a:t> </a:t>
            </a:r>
            <a:r>
              <a:rPr sz="3450" b="0" spc="-25" dirty="0">
                <a:solidFill>
                  <a:srgbClr val="003150"/>
                </a:solidFill>
                <a:latin typeface="Work Sans Light"/>
                <a:cs typeface="Work Sans Light"/>
              </a:rPr>
              <a:t>MBA</a:t>
            </a:r>
            <a:endParaRPr sz="3450" dirty="0">
              <a:latin typeface="Work Sans Light"/>
              <a:cs typeface="Work Sans Light"/>
            </a:endParaRPr>
          </a:p>
          <a:p>
            <a:pPr marL="12700">
              <a:lnSpc>
                <a:spcPct val="100000"/>
              </a:lnSpc>
              <a:spcBef>
                <a:spcPts val="145"/>
              </a:spcBef>
            </a:pPr>
            <a:r>
              <a:rPr sz="2050" b="0" dirty="0">
                <a:solidFill>
                  <a:srgbClr val="003150"/>
                </a:solidFill>
                <a:latin typeface="Work Sans ExtraLight"/>
                <a:cs typeface="Work Sans ExtraLight"/>
              </a:rPr>
              <a:t>ředitel</a:t>
            </a:r>
            <a:r>
              <a:rPr sz="2050" b="0" spc="-90" dirty="0">
                <a:solidFill>
                  <a:srgbClr val="003150"/>
                </a:solidFill>
                <a:latin typeface="Work Sans ExtraLight"/>
                <a:cs typeface="Work Sans ExtraLight"/>
              </a:rPr>
              <a:t> </a:t>
            </a:r>
            <a:r>
              <a:rPr sz="2050" b="0" dirty="0">
                <a:solidFill>
                  <a:srgbClr val="003150"/>
                </a:solidFill>
                <a:latin typeface="Work Sans ExtraLight"/>
                <a:cs typeface="Work Sans ExtraLight"/>
              </a:rPr>
              <a:t>HK</a:t>
            </a:r>
            <a:r>
              <a:rPr sz="2050" b="0" spc="-55" dirty="0">
                <a:solidFill>
                  <a:srgbClr val="003150"/>
                </a:solidFill>
                <a:latin typeface="Work Sans ExtraLight"/>
                <a:cs typeface="Work Sans ExtraLight"/>
              </a:rPr>
              <a:t> </a:t>
            </a:r>
            <a:r>
              <a:rPr sz="2050" b="0" spc="-25" dirty="0">
                <a:solidFill>
                  <a:srgbClr val="003150"/>
                </a:solidFill>
                <a:latin typeface="Work Sans ExtraLight"/>
                <a:cs typeface="Work Sans ExtraLight"/>
              </a:rPr>
              <a:t>ČR</a:t>
            </a:r>
            <a:endParaRPr sz="2050" dirty="0">
              <a:latin typeface="Work Sans ExtraLight"/>
              <a:cs typeface="Work Sans ExtraLight"/>
            </a:endParaRPr>
          </a:p>
          <a:p>
            <a:pPr marL="12700">
              <a:lnSpc>
                <a:spcPct val="100000"/>
              </a:lnSpc>
              <a:spcBef>
                <a:spcPts val="430"/>
              </a:spcBef>
            </a:pPr>
            <a:r>
              <a:rPr sz="3450" b="0" dirty="0">
                <a:solidFill>
                  <a:srgbClr val="003150"/>
                </a:solidFill>
                <a:latin typeface="Work Sans Light"/>
                <a:cs typeface="Work Sans Light"/>
              </a:rPr>
              <a:t>ING.</a:t>
            </a:r>
            <a:r>
              <a:rPr sz="3450" b="0" spc="-114" dirty="0">
                <a:solidFill>
                  <a:srgbClr val="003150"/>
                </a:solidFill>
                <a:latin typeface="Work Sans Light"/>
                <a:cs typeface="Work Sans Light"/>
              </a:rPr>
              <a:t> </a:t>
            </a:r>
            <a:r>
              <a:rPr sz="3450" b="0" dirty="0">
                <a:solidFill>
                  <a:srgbClr val="003150"/>
                </a:solidFill>
                <a:latin typeface="Work Sans Light"/>
                <a:cs typeface="Work Sans Light"/>
              </a:rPr>
              <a:t>ALEŠ</a:t>
            </a:r>
            <a:r>
              <a:rPr sz="3450" b="0" spc="-15" dirty="0">
                <a:solidFill>
                  <a:srgbClr val="003150"/>
                </a:solidFill>
                <a:latin typeface="Work Sans Light"/>
                <a:cs typeface="Work Sans Light"/>
              </a:rPr>
              <a:t> </a:t>
            </a:r>
            <a:r>
              <a:rPr sz="3450" b="0" dirty="0">
                <a:solidFill>
                  <a:srgbClr val="003150"/>
                </a:solidFill>
                <a:latin typeface="Work Sans Light"/>
                <a:cs typeface="Work Sans Light"/>
              </a:rPr>
              <a:t>ROD,</a:t>
            </a:r>
            <a:r>
              <a:rPr sz="3450" b="0" spc="-10" dirty="0">
                <a:solidFill>
                  <a:srgbClr val="003150"/>
                </a:solidFill>
                <a:latin typeface="Work Sans Light"/>
                <a:cs typeface="Work Sans Light"/>
              </a:rPr>
              <a:t> PH.D.</a:t>
            </a:r>
            <a:endParaRPr sz="3450" dirty="0">
              <a:latin typeface="Work Sans Light"/>
              <a:cs typeface="Work Sans Light"/>
            </a:endParaRPr>
          </a:p>
          <a:p>
            <a:pPr marL="12700">
              <a:lnSpc>
                <a:spcPct val="100000"/>
              </a:lnSpc>
              <a:spcBef>
                <a:spcPts val="145"/>
              </a:spcBef>
            </a:pPr>
            <a:r>
              <a:rPr sz="2050" b="0" dirty="0">
                <a:solidFill>
                  <a:srgbClr val="003150"/>
                </a:solidFill>
                <a:latin typeface="Work Sans ExtraLight"/>
                <a:cs typeface="Work Sans ExtraLight"/>
              </a:rPr>
              <a:t>ekonom,</a:t>
            </a:r>
            <a:r>
              <a:rPr sz="2050" b="0" spc="-40" dirty="0">
                <a:solidFill>
                  <a:srgbClr val="003150"/>
                </a:solidFill>
                <a:latin typeface="Work Sans ExtraLight"/>
                <a:cs typeface="Work Sans ExtraLight"/>
              </a:rPr>
              <a:t> </a:t>
            </a:r>
            <a:r>
              <a:rPr lang="cs-CZ" sz="2050" spc="-20" dirty="0">
                <a:solidFill>
                  <a:srgbClr val="003150"/>
                </a:solidFill>
                <a:latin typeface="Work Sans ExtraLight"/>
                <a:cs typeface="Work Sans ExtraLight"/>
              </a:rPr>
              <a:t>CETA</a:t>
            </a:r>
            <a:endParaRPr sz="2050" dirty="0">
              <a:latin typeface="Work Sans ExtraLight"/>
              <a:cs typeface="Work Sans ExtraLight"/>
            </a:endParaRPr>
          </a:p>
          <a:p>
            <a:pPr marL="12700">
              <a:lnSpc>
                <a:spcPct val="100000"/>
              </a:lnSpc>
              <a:spcBef>
                <a:spcPts val="1695"/>
              </a:spcBef>
            </a:pPr>
            <a:r>
              <a:rPr sz="3450" b="0" dirty="0">
                <a:solidFill>
                  <a:srgbClr val="003150"/>
                </a:solidFill>
                <a:latin typeface="Work Sans Light"/>
                <a:cs typeface="Work Sans Light"/>
              </a:rPr>
              <a:t>MGR.</a:t>
            </a:r>
            <a:r>
              <a:rPr sz="3450" b="0" spc="-50" dirty="0">
                <a:solidFill>
                  <a:srgbClr val="003150"/>
                </a:solidFill>
                <a:latin typeface="Work Sans Light"/>
                <a:cs typeface="Work Sans Light"/>
              </a:rPr>
              <a:t> </a:t>
            </a:r>
            <a:r>
              <a:rPr sz="3450" b="0" dirty="0">
                <a:solidFill>
                  <a:srgbClr val="003150"/>
                </a:solidFill>
                <a:latin typeface="Work Sans Light"/>
                <a:cs typeface="Work Sans Light"/>
              </a:rPr>
              <a:t>ING.</a:t>
            </a:r>
            <a:r>
              <a:rPr sz="3450" b="0" spc="-45" dirty="0">
                <a:solidFill>
                  <a:srgbClr val="003150"/>
                </a:solidFill>
                <a:latin typeface="Work Sans Light"/>
                <a:cs typeface="Work Sans Light"/>
              </a:rPr>
              <a:t> </a:t>
            </a:r>
            <a:r>
              <a:rPr sz="3450" b="0" dirty="0">
                <a:solidFill>
                  <a:srgbClr val="003150"/>
                </a:solidFill>
                <a:latin typeface="Work Sans Light"/>
                <a:cs typeface="Work Sans Light"/>
              </a:rPr>
              <a:t>DAVID</a:t>
            </a:r>
            <a:r>
              <a:rPr sz="3450" b="0" spc="-45" dirty="0">
                <a:solidFill>
                  <a:srgbClr val="003150"/>
                </a:solidFill>
                <a:latin typeface="Work Sans Light"/>
                <a:cs typeface="Work Sans Light"/>
              </a:rPr>
              <a:t> </a:t>
            </a:r>
            <a:r>
              <a:rPr sz="3450" b="0" spc="-10" dirty="0">
                <a:solidFill>
                  <a:srgbClr val="003150"/>
                </a:solidFill>
                <a:latin typeface="Work Sans Light"/>
                <a:cs typeface="Work Sans Light"/>
              </a:rPr>
              <a:t>ŠMEJKAL</a:t>
            </a:r>
            <a:endParaRPr sz="3450" dirty="0">
              <a:latin typeface="Work Sans Light"/>
              <a:cs typeface="Work Sans Light"/>
            </a:endParaRPr>
          </a:p>
          <a:p>
            <a:pPr marL="12700">
              <a:lnSpc>
                <a:spcPct val="100000"/>
              </a:lnSpc>
              <a:spcBef>
                <a:spcPts val="145"/>
              </a:spcBef>
            </a:pPr>
            <a:r>
              <a:rPr sz="2050" b="0" dirty="0">
                <a:solidFill>
                  <a:srgbClr val="003150"/>
                </a:solidFill>
                <a:latin typeface="Work Sans ExtraLight"/>
                <a:cs typeface="Work Sans ExtraLight"/>
              </a:rPr>
              <a:t>ředitel</a:t>
            </a:r>
            <a:r>
              <a:rPr sz="2050" b="0" spc="-100" dirty="0">
                <a:solidFill>
                  <a:srgbClr val="003150"/>
                </a:solidFill>
                <a:latin typeface="Work Sans ExtraLight"/>
                <a:cs typeface="Work Sans ExtraLight"/>
              </a:rPr>
              <a:t> </a:t>
            </a:r>
            <a:r>
              <a:rPr sz="2050" b="0" dirty="0">
                <a:solidFill>
                  <a:srgbClr val="003150"/>
                </a:solidFill>
                <a:latin typeface="Work Sans ExtraLight"/>
                <a:cs typeface="Work Sans ExtraLight"/>
              </a:rPr>
              <a:t>Poradny</a:t>
            </a:r>
            <a:r>
              <a:rPr sz="2050" b="0" spc="-85" dirty="0">
                <a:solidFill>
                  <a:srgbClr val="003150"/>
                </a:solidFill>
                <a:latin typeface="Work Sans ExtraLight"/>
                <a:cs typeface="Work Sans ExtraLight"/>
              </a:rPr>
              <a:t> </a:t>
            </a:r>
            <a:r>
              <a:rPr sz="2050" b="0" dirty="0">
                <a:solidFill>
                  <a:srgbClr val="003150"/>
                </a:solidFill>
                <a:latin typeface="Work Sans ExtraLight"/>
                <a:cs typeface="Work Sans ExtraLight"/>
              </a:rPr>
              <a:t>při</a:t>
            </a:r>
            <a:r>
              <a:rPr sz="2050" b="0" spc="-75" dirty="0">
                <a:solidFill>
                  <a:srgbClr val="003150"/>
                </a:solidFill>
                <a:latin typeface="Work Sans ExtraLight"/>
                <a:cs typeface="Work Sans ExtraLight"/>
              </a:rPr>
              <a:t> </a:t>
            </a:r>
            <a:r>
              <a:rPr sz="2050" b="0" dirty="0">
                <a:solidFill>
                  <a:srgbClr val="003150"/>
                </a:solidFill>
                <a:latin typeface="Work Sans ExtraLight"/>
                <a:cs typeface="Work Sans ExtraLight"/>
              </a:rPr>
              <a:t>finanční</a:t>
            </a:r>
            <a:r>
              <a:rPr sz="2050" b="0" spc="-80" dirty="0">
                <a:solidFill>
                  <a:srgbClr val="003150"/>
                </a:solidFill>
                <a:latin typeface="Work Sans ExtraLight"/>
                <a:cs typeface="Work Sans ExtraLight"/>
              </a:rPr>
              <a:t> </a:t>
            </a:r>
            <a:r>
              <a:rPr sz="2050" b="0" spc="-10" dirty="0">
                <a:solidFill>
                  <a:srgbClr val="003150"/>
                </a:solidFill>
                <a:latin typeface="Work Sans ExtraLight"/>
                <a:cs typeface="Work Sans ExtraLight"/>
              </a:rPr>
              <a:t>tísni</a:t>
            </a:r>
            <a:endParaRPr sz="2050" dirty="0">
              <a:latin typeface="Work Sans ExtraLight"/>
              <a:cs typeface="Work Sans ExtraLight"/>
            </a:endParaRPr>
          </a:p>
          <a:p>
            <a:pPr marL="12700">
              <a:lnSpc>
                <a:spcPct val="100000"/>
              </a:lnSpc>
              <a:spcBef>
                <a:spcPts val="1700"/>
              </a:spcBef>
            </a:pPr>
            <a:r>
              <a:rPr sz="3450" b="0" dirty="0">
                <a:solidFill>
                  <a:srgbClr val="003150"/>
                </a:solidFill>
                <a:latin typeface="Work Sans Light"/>
                <a:cs typeface="Work Sans Light"/>
              </a:rPr>
              <a:t>JUDR.</a:t>
            </a:r>
            <a:r>
              <a:rPr sz="3450" b="0" spc="-140" dirty="0">
                <a:solidFill>
                  <a:srgbClr val="003150"/>
                </a:solidFill>
                <a:latin typeface="Work Sans Light"/>
                <a:cs typeface="Work Sans Light"/>
              </a:rPr>
              <a:t> </a:t>
            </a:r>
            <a:r>
              <a:rPr sz="3450" b="0" dirty="0">
                <a:solidFill>
                  <a:srgbClr val="003150"/>
                </a:solidFill>
                <a:latin typeface="Work Sans Light"/>
                <a:cs typeface="Work Sans Light"/>
              </a:rPr>
              <a:t>JARMILA</a:t>
            </a:r>
            <a:r>
              <a:rPr sz="3450" b="0" spc="-270" dirty="0">
                <a:solidFill>
                  <a:srgbClr val="003150"/>
                </a:solidFill>
                <a:latin typeface="Work Sans Light"/>
                <a:cs typeface="Work Sans Light"/>
              </a:rPr>
              <a:t> </a:t>
            </a:r>
            <a:r>
              <a:rPr sz="3450" b="0" spc="-10" dirty="0">
                <a:solidFill>
                  <a:srgbClr val="003150"/>
                </a:solidFill>
                <a:latin typeface="Work Sans Light"/>
                <a:cs typeface="Work Sans Light"/>
              </a:rPr>
              <a:t>VESELÁ</a:t>
            </a:r>
            <a:endParaRPr sz="3450" dirty="0">
              <a:latin typeface="Work Sans Light"/>
              <a:cs typeface="Work Sans Light"/>
            </a:endParaRPr>
          </a:p>
          <a:p>
            <a:pPr marL="12700">
              <a:lnSpc>
                <a:spcPct val="100000"/>
              </a:lnSpc>
              <a:spcBef>
                <a:spcPts val="145"/>
              </a:spcBef>
            </a:pPr>
            <a:r>
              <a:rPr sz="2050" b="0" dirty="0">
                <a:solidFill>
                  <a:srgbClr val="003150"/>
                </a:solidFill>
                <a:latin typeface="Work Sans ExtraLight"/>
                <a:cs typeface="Work Sans ExtraLight"/>
              </a:rPr>
              <a:t>jednatelka</a:t>
            </a:r>
            <a:r>
              <a:rPr sz="2050" b="0" spc="-90" dirty="0">
                <a:solidFill>
                  <a:srgbClr val="003150"/>
                </a:solidFill>
                <a:latin typeface="Work Sans ExtraLight"/>
                <a:cs typeface="Work Sans ExtraLight"/>
              </a:rPr>
              <a:t> </a:t>
            </a:r>
            <a:r>
              <a:rPr sz="2050" b="0" dirty="0">
                <a:solidFill>
                  <a:srgbClr val="003150"/>
                </a:solidFill>
                <a:latin typeface="Work Sans ExtraLight"/>
                <a:cs typeface="Work Sans ExtraLight"/>
              </a:rPr>
              <a:t>společnosti</a:t>
            </a:r>
            <a:r>
              <a:rPr sz="2050" b="0" spc="-20" dirty="0">
                <a:solidFill>
                  <a:srgbClr val="003150"/>
                </a:solidFill>
                <a:latin typeface="Work Sans ExtraLight"/>
                <a:cs typeface="Work Sans ExtraLight"/>
              </a:rPr>
              <a:t> </a:t>
            </a:r>
            <a:r>
              <a:rPr sz="2050" b="0" spc="-10" dirty="0">
                <a:solidFill>
                  <a:srgbClr val="003150"/>
                </a:solidFill>
                <a:latin typeface="Work Sans ExtraLight"/>
                <a:cs typeface="Work Sans ExtraLight"/>
              </a:rPr>
              <a:t>InsolCentrum</a:t>
            </a:r>
            <a:endParaRPr sz="2050" dirty="0">
              <a:latin typeface="Work Sans ExtraLight"/>
              <a:cs typeface="Work Sans ExtraLight"/>
            </a:endParaRPr>
          </a:p>
          <a:p>
            <a:pPr marL="12700">
              <a:lnSpc>
                <a:spcPct val="100000"/>
              </a:lnSpc>
              <a:spcBef>
                <a:spcPts val="1695"/>
              </a:spcBef>
            </a:pPr>
            <a:r>
              <a:rPr sz="3450" b="0" dirty="0">
                <a:solidFill>
                  <a:srgbClr val="003150"/>
                </a:solidFill>
                <a:latin typeface="Work Sans Light"/>
                <a:cs typeface="Work Sans Light"/>
              </a:rPr>
              <a:t>MGR.</a:t>
            </a:r>
            <a:r>
              <a:rPr sz="3450" b="0" spc="35" dirty="0">
                <a:solidFill>
                  <a:srgbClr val="003150"/>
                </a:solidFill>
                <a:latin typeface="Work Sans Light"/>
                <a:cs typeface="Work Sans Light"/>
              </a:rPr>
              <a:t> </a:t>
            </a:r>
            <a:r>
              <a:rPr sz="3450" b="0" dirty="0">
                <a:solidFill>
                  <a:srgbClr val="003150"/>
                </a:solidFill>
                <a:latin typeface="Work Sans Light"/>
                <a:cs typeface="Work Sans Light"/>
              </a:rPr>
              <a:t>RADKA</a:t>
            </a:r>
            <a:r>
              <a:rPr sz="3450" b="0" spc="-200" dirty="0">
                <a:solidFill>
                  <a:srgbClr val="003150"/>
                </a:solidFill>
                <a:latin typeface="Work Sans Light"/>
                <a:cs typeface="Work Sans Light"/>
              </a:rPr>
              <a:t> </a:t>
            </a:r>
            <a:r>
              <a:rPr sz="3450" b="0" spc="-10" dirty="0">
                <a:solidFill>
                  <a:srgbClr val="003150"/>
                </a:solidFill>
                <a:latin typeface="Work Sans Light"/>
                <a:cs typeface="Work Sans Light"/>
              </a:rPr>
              <a:t>VLADYKOVÁ</a:t>
            </a:r>
            <a:endParaRPr sz="3450" dirty="0">
              <a:latin typeface="Work Sans Light"/>
              <a:cs typeface="Work Sans Light"/>
            </a:endParaRPr>
          </a:p>
          <a:p>
            <a:pPr marL="12700">
              <a:lnSpc>
                <a:spcPct val="100000"/>
              </a:lnSpc>
              <a:spcBef>
                <a:spcPts val="150"/>
              </a:spcBef>
            </a:pPr>
            <a:r>
              <a:rPr sz="2050" b="0" dirty="0">
                <a:solidFill>
                  <a:srgbClr val="003150"/>
                </a:solidFill>
                <a:latin typeface="Work Sans ExtraLight"/>
                <a:cs typeface="Work Sans ExtraLight"/>
              </a:rPr>
              <a:t>ředitelka</a:t>
            </a:r>
            <a:r>
              <a:rPr sz="2050" b="0" spc="-90" dirty="0">
                <a:solidFill>
                  <a:srgbClr val="003150"/>
                </a:solidFill>
                <a:latin typeface="Work Sans ExtraLight"/>
                <a:cs typeface="Work Sans ExtraLight"/>
              </a:rPr>
              <a:t> </a:t>
            </a:r>
            <a:r>
              <a:rPr sz="2050" b="0" dirty="0">
                <a:solidFill>
                  <a:srgbClr val="003150"/>
                </a:solidFill>
                <a:latin typeface="Work Sans ExtraLight"/>
                <a:cs typeface="Work Sans ExtraLight"/>
              </a:rPr>
              <a:t>SMO</a:t>
            </a:r>
            <a:r>
              <a:rPr sz="2050" b="0" spc="-30" dirty="0">
                <a:solidFill>
                  <a:srgbClr val="003150"/>
                </a:solidFill>
                <a:latin typeface="Work Sans ExtraLight"/>
                <a:cs typeface="Work Sans ExtraLight"/>
              </a:rPr>
              <a:t> </a:t>
            </a:r>
            <a:r>
              <a:rPr sz="2050" b="0" spc="-25" dirty="0">
                <a:solidFill>
                  <a:srgbClr val="003150"/>
                </a:solidFill>
                <a:latin typeface="Work Sans ExtraLight"/>
                <a:cs typeface="Work Sans ExtraLight"/>
              </a:rPr>
              <a:t>ČR</a:t>
            </a:r>
            <a:endParaRPr sz="2050" dirty="0">
              <a:latin typeface="Work Sans ExtraLight"/>
              <a:cs typeface="Work Sans ExtraLight"/>
            </a:endParaRPr>
          </a:p>
          <a:p>
            <a:pPr>
              <a:lnSpc>
                <a:spcPct val="100000"/>
              </a:lnSpc>
            </a:pPr>
            <a:endParaRPr sz="2700" dirty="0">
              <a:latin typeface="Work Sans ExtraLight"/>
              <a:cs typeface="Work Sans ExtraLight"/>
            </a:endParaRPr>
          </a:p>
          <a:p>
            <a:pPr marL="12700">
              <a:lnSpc>
                <a:spcPct val="100000"/>
              </a:lnSpc>
            </a:pPr>
            <a:r>
              <a:rPr sz="2850" b="0" dirty="0">
                <a:solidFill>
                  <a:srgbClr val="003150"/>
                </a:solidFill>
                <a:latin typeface="Work Sans Light"/>
                <a:cs typeface="Work Sans Light"/>
              </a:rPr>
              <a:t>HOSTÉ</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A</a:t>
            </a:r>
            <a:r>
              <a:rPr sz="2850" b="0" spc="-40" dirty="0">
                <a:solidFill>
                  <a:srgbClr val="003150"/>
                </a:solidFill>
                <a:latin typeface="Work Sans Light"/>
                <a:cs typeface="Work Sans Light"/>
              </a:rPr>
              <a:t> </a:t>
            </a:r>
            <a:r>
              <a:rPr sz="2850" b="0" spc="-10" dirty="0">
                <a:solidFill>
                  <a:srgbClr val="003150"/>
                </a:solidFill>
                <a:latin typeface="Work Sans Light"/>
                <a:cs typeface="Work Sans Light"/>
              </a:rPr>
              <a:t>NOVINÁŘI</a:t>
            </a:r>
            <a:endParaRPr sz="2850" dirty="0">
              <a:latin typeface="Work Sans Light"/>
              <a:cs typeface="Work Sans Light"/>
            </a:endParaRPr>
          </a:p>
        </p:txBody>
      </p:sp>
      <p:sp>
        <p:nvSpPr>
          <p:cNvPr id="7" name="object 7"/>
          <p:cNvSpPr/>
          <p:nvPr/>
        </p:nvSpPr>
        <p:spPr>
          <a:xfrm>
            <a:off x="9790277" y="2845943"/>
            <a:ext cx="7329805" cy="0"/>
          </a:xfrm>
          <a:custGeom>
            <a:avLst/>
            <a:gdLst/>
            <a:ahLst/>
            <a:cxnLst/>
            <a:rect l="l" t="t" r="r" b="b"/>
            <a:pathLst>
              <a:path w="7329805">
                <a:moveTo>
                  <a:pt x="0" y="0"/>
                </a:moveTo>
                <a:lnTo>
                  <a:pt x="7329619" y="0"/>
                </a:lnTo>
              </a:path>
            </a:pathLst>
          </a:custGeom>
          <a:ln w="20941">
            <a:solidFill>
              <a:srgbClr val="003150"/>
            </a:solidFill>
          </a:ln>
        </p:spPr>
        <p:txBody>
          <a:bodyPr wrap="square" lIns="0" tIns="0" rIns="0" bIns="0" rtlCol="0"/>
          <a:lstStyle/>
          <a:p>
            <a:endParaRPr/>
          </a:p>
        </p:txBody>
      </p:sp>
      <p:sp>
        <p:nvSpPr>
          <p:cNvPr id="8" name="object 8"/>
          <p:cNvSpPr/>
          <p:nvPr/>
        </p:nvSpPr>
        <p:spPr>
          <a:xfrm>
            <a:off x="9790277" y="9218090"/>
            <a:ext cx="7329805" cy="0"/>
          </a:xfrm>
          <a:custGeom>
            <a:avLst/>
            <a:gdLst/>
            <a:ahLst/>
            <a:cxnLst/>
            <a:rect l="l" t="t" r="r" b="b"/>
            <a:pathLst>
              <a:path w="7329805">
                <a:moveTo>
                  <a:pt x="0" y="0"/>
                </a:moveTo>
                <a:lnTo>
                  <a:pt x="7329619" y="0"/>
                </a:lnTo>
              </a:path>
            </a:pathLst>
          </a:custGeom>
          <a:ln w="20941">
            <a:solidFill>
              <a:srgbClr val="003150"/>
            </a:solidFill>
          </a:ln>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715"/>
            <a:chOff x="0" y="0"/>
            <a:chExt cx="20104100" cy="11308715"/>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11654095" y="0"/>
              <a:ext cx="8449994" cy="11308556"/>
            </a:xfrm>
            <a:prstGeom prst="rect">
              <a:avLst/>
            </a:prstGeom>
          </p:spPr>
        </p:pic>
        <p:sp>
          <p:nvSpPr>
            <p:cNvPr id="4" name="object 4"/>
            <p:cNvSpPr/>
            <p:nvPr/>
          </p:nvSpPr>
          <p:spPr>
            <a:xfrm>
              <a:off x="0" y="0"/>
              <a:ext cx="11654155" cy="11308715"/>
            </a:xfrm>
            <a:custGeom>
              <a:avLst/>
              <a:gdLst/>
              <a:ahLst/>
              <a:cxnLst/>
              <a:rect l="l" t="t" r="r" b="b"/>
              <a:pathLst>
                <a:path w="11654155" h="11308715">
                  <a:moveTo>
                    <a:pt x="11654095" y="0"/>
                  </a:moveTo>
                  <a:lnTo>
                    <a:pt x="0" y="0"/>
                  </a:lnTo>
                  <a:lnTo>
                    <a:pt x="0" y="11308556"/>
                  </a:lnTo>
                  <a:lnTo>
                    <a:pt x="11654095" y="11308556"/>
                  </a:lnTo>
                  <a:lnTo>
                    <a:pt x="11654095" y="0"/>
                  </a:lnTo>
                  <a:close/>
                </a:path>
              </a:pathLst>
            </a:custGeom>
            <a:solidFill>
              <a:srgbClr val="003150"/>
            </a:solidFill>
          </p:spPr>
          <p:txBody>
            <a:bodyPr wrap="square" lIns="0" tIns="0" rIns="0" bIns="0" rtlCol="0"/>
            <a:lstStyle/>
            <a:p>
              <a:endParaRPr/>
            </a:p>
          </p:txBody>
        </p:sp>
      </p:grpSp>
      <p:sp>
        <p:nvSpPr>
          <p:cNvPr id="5" name="object 5"/>
          <p:cNvSpPr txBox="1">
            <a:spLocks noGrp="1"/>
          </p:cNvSpPr>
          <p:nvPr>
            <p:ph type="title"/>
          </p:nvPr>
        </p:nvSpPr>
        <p:spPr>
          <a:xfrm>
            <a:off x="1013446" y="1850485"/>
            <a:ext cx="8936355" cy="754380"/>
          </a:xfrm>
          <a:prstGeom prst="rect">
            <a:avLst/>
          </a:prstGeom>
        </p:spPr>
        <p:txBody>
          <a:bodyPr vert="horz" wrap="square" lIns="0" tIns="16510" rIns="0" bIns="0" rtlCol="0">
            <a:spAutoFit/>
          </a:bodyPr>
          <a:lstStyle/>
          <a:p>
            <a:pPr marL="12700">
              <a:lnSpc>
                <a:spcPct val="100000"/>
              </a:lnSpc>
              <a:spcBef>
                <a:spcPts val="130"/>
              </a:spcBef>
            </a:pPr>
            <a:r>
              <a:rPr sz="4750" b="0" spc="-285" dirty="0">
                <a:latin typeface="Work Sans"/>
                <a:cs typeface="Work Sans"/>
              </a:rPr>
              <a:t>DOC.</a:t>
            </a:r>
            <a:r>
              <a:rPr sz="4750" b="0" spc="-770" dirty="0">
                <a:latin typeface="Work Sans"/>
                <a:cs typeface="Work Sans"/>
              </a:rPr>
              <a:t> </a:t>
            </a:r>
            <a:r>
              <a:rPr sz="4750" b="0" spc="-290" dirty="0">
                <a:latin typeface="Work Sans"/>
                <a:cs typeface="Work Sans"/>
              </a:rPr>
              <a:t>JUDR.</a:t>
            </a:r>
            <a:r>
              <a:rPr sz="4750" b="0" spc="-650" dirty="0">
                <a:latin typeface="Work Sans"/>
                <a:cs typeface="Work Sans"/>
              </a:rPr>
              <a:t> </a:t>
            </a:r>
            <a:r>
              <a:rPr sz="4750" b="0" spc="-310" dirty="0">
                <a:latin typeface="Work Sans"/>
                <a:cs typeface="Work Sans"/>
              </a:rPr>
              <a:t>BOHUMIL</a:t>
            </a:r>
            <a:r>
              <a:rPr sz="4750" b="0" spc="-780" dirty="0">
                <a:latin typeface="Work Sans"/>
                <a:cs typeface="Work Sans"/>
              </a:rPr>
              <a:t> </a:t>
            </a:r>
            <a:r>
              <a:rPr sz="4750" b="0" spc="-360" dirty="0">
                <a:latin typeface="Work Sans"/>
                <a:cs typeface="Work Sans"/>
              </a:rPr>
              <a:t>H</a:t>
            </a:r>
            <a:r>
              <a:rPr sz="4750" b="0" spc="-650" dirty="0">
                <a:latin typeface="Work Sans"/>
                <a:cs typeface="Work Sans"/>
              </a:rPr>
              <a:t>A</a:t>
            </a:r>
            <a:r>
              <a:rPr sz="4750" b="0" spc="-360" dirty="0">
                <a:latin typeface="Work Sans"/>
                <a:cs typeface="Work Sans"/>
              </a:rPr>
              <a:t>VE</a:t>
            </a:r>
            <a:r>
              <a:rPr sz="4750" b="0" dirty="0">
                <a:latin typeface="Work Sans"/>
                <a:cs typeface="Work Sans"/>
              </a:rPr>
              <a:t>L</a:t>
            </a:r>
            <a:r>
              <a:rPr sz="4750" b="0" spc="-780" dirty="0">
                <a:latin typeface="Work Sans"/>
                <a:cs typeface="Work Sans"/>
              </a:rPr>
              <a:t> </a:t>
            </a:r>
            <a:r>
              <a:rPr sz="4750" b="0" spc="-380" dirty="0">
                <a:latin typeface="Work Sans"/>
                <a:cs typeface="Work Sans"/>
              </a:rPr>
              <a:t>PH</a:t>
            </a:r>
            <a:r>
              <a:rPr sz="4750" b="0" spc="-535" dirty="0">
                <a:latin typeface="Work Sans"/>
                <a:cs typeface="Work Sans"/>
              </a:rPr>
              <a:t>D</a:t>
            </a:r>
            <a:r>
              <a:rPr sz="4750" b="0" spc="-20" dirty="0">
                <a:latin typeface="Work Sans"/>
                <a:cs typeface="Work Sans"/>
              </a:rPr>
              <a:t>.</a:t>
            </a:r>
            <a:endParaRPr sz="4750" dirty="0">
              <a:latin typeface="Work Sans"/>
              <a:cs typeface="Work Sans"/>
            </a:endParaRP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dirty="0">
              <a:latin typeface="Work Sans ExtraLight"/>
              <a:cs typeface="Work Sans ExtraLight"/>
            </a:endParaRPr>
          </a:p>
        </p:txBody>
      </p:sp>
      <p:grpSp>
        <p:nvGrpSpPr>
          <p:cNvPr id="7" name="object 7"/>
          <p:cNvGrpSpPr/>
          <p:nvPr/>
        </p:nvGrpSpPr>
        <p:grpSpPr>
          <a:xfrm>
            <a:off x="1047088" y="1497336"/>
            <a:ext cx="9633585" cy="1361440"/>
            <a:chOff x="1047088" y="1497336"/>
            <a:chExt cx="9633585" cy="1361440"/>
          </a:xfrm>
        </p:grpSpPr>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9" name="object 9"/>
            <p:cNvSpPr/>
            <p:nvPr/>
          </p:nvSpPr>
          <p:spPr>
            <a:xfrm>
              <a:off x="1047088" y="2848080"/>
              <a:ext cx="9633585" cy="0"/>
            </a:xfrm>
            <a:custGeom>
              <a:avLst/>
              <a:gdLst/>
              <a:ahLst/>
              <a:cxnLst/>
              <a:rect l="l" t="t" r="r" b="b"/>
              <a:pathLst>
                <a:path w="9633585">
                  <a:moveTo>
                    <a:pt x="0" y="0"/>
                  </a:moveTo>
                  <a:lnTo>
                    <a:pt x="9633214" y="0"/>
                  </a:lnTo>
                </a:path>
              </a:pathLst>
            </a:custGeom>
            <a:ln w="20941">
              <a:solidFill>
                <a:srgbClr val="FFFFFF"/>
              </a:solidFill>
            </a:ln>
          </p:spPr>
          <p:txBody>
            <a:bodyPr wrap="square" lIns="0" tIns="0" rIns="0" bIns="0" rtlCol="0"/>
            <a:lstStyle/>
            <a:p>
              <a:endParaRPr/>
            </a:p>
          </p:txBody>
        </p:sp>
      </p:grpSp>
      <p:sp>
        <p:nvSpPr>
          <p:cNvPr id="10" name="object 10"/>
          <p:cNvSpPr txBox="1"/>
          <p:nvPr/>
        </p:nvSpPr>
        <p:spPr>
          <a:xfrm>
            <a:off x="1013446" y="3032334"/>
            <a:ext cx="9211310" cy="4632960"/>
          </a:xfrm>
          <a:prstGeom prst="rect">
            <a:avLst/>
          </a:prstGeom>
        </p:spPr>
        <p:txBody>
          <a:bodyPr vert="horz" wrap="square" lIns="0" tIns="12700" rIns="0" bIns="0" rtlCol="0">
            <a:spAutoFit/>
          </a:bodyPr>
          <a:lstStyle/>
          <a:p>
            <a:pPr marL="12700" marR="283845">
              <a:lnSpc>
                <a:spcPct val="123900"/>
              </a:lnSpc>
              <a:spcBef>
                <a:spcPts val="100"/>
              </a:spcBef>
            </a:pPr>
            <a:r>
              <a:rPr sz="3050" b="0" dirty="0">
                <a:solidFill>
                  <a:srgbClr val="FFFFFF"/>
                </a:solidFill>
                <a:latin typeface="Work Sans Light"/>
                <a:cs typeface="Work Sans Light"/>
              </a:rPr>
              <a:t>Doc.</a:t>
            </a:r>
            <a:r>
              <a:rPr sz="3050" b="0" spc="-155" dirty="0">
                <a:solidFill>
                  <a:srgbClr val="FFFFFF"/>
                </a:solidFill>
                <a:latin typeface="Work Sans Light"/>
                <a:cs typeface="Work Sans Light"/>
              </a:rPr>
              <a:t> </a:t>
            </a:r>
            <a:r>
              <a:rPr sz="3050" b="0" spc="-60" dirty="0">
                <a:solidFill>
                  <a:srgbClr val="FFFFFF"/>
                </a:solidFill>
                <a:latin typeface="Work Sans Light"/>
                <a:cs typeface="Work Sans Light"/>
              </a:rPr>
              <a:t>JUDr.</a:t>
            </a:r>
            <a:r>
              <a:rPr sz="3050" b="0" spc="-155" dirty="0">
                <a:solidFill>
                  <a:srgbClr val="FFFFFF"/>
                </a:solidFill>
                <a:latin typeface="Work Sans Light"/>
                <a:cs typeface="Work Sans Light"/>
              </a:rPr>
              <a:t> </a:t>
            </a:r>
            <a:r>
              <a:rPr sz="3050" b="0" spc="-20" dirty="0">
                <a:solidFill>
                  <a:srgbClr val="FFFFFF"/>
                </a:solidFill>
                <a:latin typeface="Work Sans Light"/>
                <a:cs typeface="Work Sans Light"/>
              </a:rPr>
              <a:t>Bohumil</a:t>
            </a:r>
            <a:r>
              <a:rPr sz="3050" b="0" spc="-155" dirty="0">
                <a:solidFill>
                  <a:srgbClr val="FFFFFF"/>
                </a:solidFill>
                <a:latin typeface="Work Sans Light"/>
                <a:cs typeface="Work Sans Light"/>
              </a:rPr>
              <a:t> </a:t>
            </a:r>
            <a:r>
              <a:rPr sz="3050" b="0" spc="-20" dirty="0">
                <a:solidFill>
                  <a:srgbClr val="FFFFFF"/>
                </a:solidFill>
                <a:latin typeface="Work Sans Light"/>
                <a:cs typeface="Work Sans Light"/>
              </a:rPr>
              <a:t>Havel</a:t>
            </a:r>
            <a:r>
              <a:rPr sz="3050" b="0" spc="-150" dirty="0">
                <a:solidFill>
                  <a:srgbClr val="FFFFFF"/>
                </a:solidFill>
                <a:latin typeface="Work Sans Light"/>
                <a:cs typeface="Work Sans Light"/>
              </a:rPr>
              <a:t> </a:t>
            </a:r>
            <a:r>
              <a:rPr sz="3050" b="0" spc="-20" dirty="0">
                <a:solidFill>
                  <a:srgbClr val="FFFFFF"/>
                </a:solidFill>
                <a:latin typeface="Work Sans Light"/>
                <a:cs typeface="Work Sans Light"/>
              </a:rPr>
              <a:t>PhD.,</a:t>
            </a:r>
            <a:r>
              <a:rPr sz="3050" b="0" spc="-155" dirty="0">
                <a:solidFill>
                  <a:srgbClr val="FFFFFF"/>
                </a:solidFill>
                <a:latin typeface="Work Sans Light"/>
                <a:cs typeface="Work Sans Light"/>
              </a:rPr>
              <a:t> </a:t>
            </a:r>
            <a:r>
              <a:rPr sz="3050" b="0" dirty="0">
                <a:solidFill>
                  <a:srgbClr val="FFFFFF"/>
                </a:solidFill>
                <a:latin typeface="Work Sans Light"/>
                <a:cs typeface="Work Sans Light"/>
              </a:rPr>
              <a:t>je</a:t>
            </a:r>
            <a:r>
              <a:rPr sz="3050" b="0" spc="-155" dirty="0">
                <a:solidFill>
                  <a:srgbClr val="FFFFFF"/>
                </a:solidFill>
                <a:latin typeface="Work Sans Light"/>
                <a:cs typeface="Work Sans Light"/>
              </a:rPr>
              <a:t> </a:t>
            </a:r>
            <a:r>
              <a:rPr sz="3050" b="0" spc="-10" dirty="0">
                <a:solidFill>
                  <a:srgbClr val="FFFFFF"/>
                </a:solidFill>
                <a:latin typeface="Work Sans Light"/>
                <a:cs typeface="Work Sans Light"/>
              </a:rPr>
              <a:t>vědeckým </a:t>
            </a:r>
            <a:r>
              <a:rPr sz="3050" b="0" spc="-35" dirty="0">
                <a:solidFill>
                  <a:srgbClr val="FFFFFF"/>
                </a:solidFill>
                <a:latin typeface="Work Sans Light"/>
                <a:cs typeface="Work Sans Light"/>
              </a:rPr>
              <a:t>pracovníkem</a:t>
            </a:r>
            <a:r>
              <a:rPr sz="3050" b="0" spc="-110" dirty="0">
                <a:solidFill>
                  <a:srgbClr val="FFFFFF"/>
                </a:solidFill>
                <a:latin typeface="Work Sans Light"/>
                <a:cs typeface="Work Sans Light"/>
              </a:rPr>
              <a:t> </a:t>
            </a:r>
            <a:r>
              <a:rPr sz="3050" b="0" dirty="0">
                <a:solidFill>
                  <a:srgbClr val="FFFFFF"/>
                </a:solidFill>
                <a:latin typeface="Work Sans Light"/>
                <a:cs typeface="Work Sans Light"/>
              </a:rPr>
              <a:t>ÚSP</a:t>
            </a:r>
            <a:r>
              <a:rPr sz="3050" b="0" spc="-105" dirty="0">
                <a:solidFill>
                  <a:srgbClr val="FFFFFF"/>
                </a:solidFill>
                <a:latin typeface="Work Sans Light"/>
                <a:cs typeface="Work Sans Light"/>
              </a:rPr>
              <a:t> </a:t>
            </a:r>
            <a:r>
              <a:rPr sz="3050" b="0" dirty="0">
                <a:solidFill>
                  <a:srgbClr val="FFFFFF"/>
                </a:solidFill>
                <a:latin typeface="Work Sans Light"/>
                <a:cs typeface="Work Sans Light"/>
              </a:rPr>
              <a:t>AV</a:t>
            </a:r>
            <a:r>
              <a:rPr sz="3050" b="0" spc="-105" dirty="0">
                <a:solidFill>
                  <a:srgbClr val="FFFFFF"/>
                </a:solidFill>
                <a:latin typeface="Work Sans Light"/>
                <a:cs typeface="Work Sans Light"/>
              </a:rPr>
              <a:t> </a:t>
            </a:r>
            <a:r>
              <a:rPr sz="3050" b="0" dirty="0">
                <a:solidFill>
                  <a:srgbClr val="FFFFFF"/>
                </a:solidFill>
                <a:latin typeface="Work Sans Light"/>
                <a:cs typeface="Work Sans Light"/>
              </a:rPr>
              <a:t>ČR</a:t>
            </a:r>
            <a:r>
              <a:rPr sz="3050" b="0" spc="-105"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05" dirty="0">
                <a:solidFill>
                  <a:srgbClr val="FFFFFF"/>
                </a:solidFill>
                <a:latin typeface="Work Sans Light"/>
                <a:cs typeface="Work Sans Light"/>
              </a:rPr>
              <a:t> </a:t>
            </a:r>
            <a:r>
              <a:rPr sz="3050" b="0" spc="-30" dirty="0">
                <a:solidFill>
                  <a:srgbClr val="FFFFFF"/>
                </a:solidFill>
                <a:latin typeface="Work Sans Light"/>
                <a:cs typeface="Work Sans Light"/>
              </a:rPr>
              <a:t>docentem</a:t>
            </a:r>
            <a:r>
              <a:rPr sz="3050" b="0" spc="-105" dirty="0">
                <a:solidFill>
                  <a:srgbClr val="FFFFFF"/>
                </a:solidFill>
                <a:latin typeface="Work Sans Light"/>
                <a:cs typeface="Work Sans Light"/>
              </a:rPr>
              <a:t> </a:t>
            </a:r>
            <a:r>
              <a:rPr sz="3050" b="0" dirty="0">
                <a:solidFill>
                  <a:srgbClr val="FFFFFF"/>
                </a:solidFill>
                <a:latin typeface="Work Sans Light"/>
                <a:cs typeface="Work Sans Light"/>
              </a:rPr>
              <a:t>na</a:t>
            </a:r>
            <a:r>
              <a:rPr sz="3050" b="0" spc="-105" dirty="0">
                <a:solidFill>
                  <a:srgbClr val="FFFFFF"/>
                </a:solidFill>
                <a:latin typeface="Work Sans Light"/>
                <a:cs typeface="Work Sans Light"/>
              </a:rPr>
              <a:t> </a:t>
            </a:r>
            <a:r>
              <a:rPr sz="3050" b="0" dirty="0">
                <a:solidFill>
                  <a:srgbClr val="FFFFFF"/>
                </a:solidFill>
                <a:latin typeface="Work Sans Light"/>
                <a:cs typeface="Work Sans Light"/>
              </a:rPr>
              <a:t>PF</a:t>
            </a:r>
            <a:r>
              <a:rPr sz="3050" b="0" spc="-110" dirty="0">
                <a:solidFill>
                  <a:srgbClr val="FFFFFF"/>
                </a:solidFill>
                <a:latin typeface="Work Sans Light"/>
                <a:cs typeface="Work Sans Light"/>
              </a:rPr>
              <a:t> </a:t>
            </a:r>
            <a:r>
              <a:rPr sz="3050" b="0" spc="-10" dirty="0">
                <a:solidFill>
                  <a:srgbClr val="FFFFFF"/>
                </a:solidFill>
                <a:latin typeface="Work Sans Light"/>
                <a:cs typeface="Work Sans Light"/>
              </a:rPr>
              <a:t>UPOL. Zaměřuje</a:t>
            </a:r>
            <a:r>
              <a:rPr sz="3050" b="0" spc="-114" dirty="0">
                <a:solidFill>
                  <a:srgbClr val="FFFFFF"/>
                </a:solidFill>
                <a:latin typeface="Work Sans Light"/>
                <a:cs typeface="Work Sans Light"/>
              </a:rPr>
              <a:t> </a:t>
            </a:r>
            <a:r>
              <a:rPr sz="3050" b="0" dirty="0">
                <a:solidFill>
                  <a:srgbClr val="FFFFFF"/>
                </a:solidFill>
                <a:latin typeface="Work Sans Light"/>
                <a:cs typeface="Work Sans Light"/>
              </a:rPr>
              <a:t>se</a:t>
            </a:r>
            <a:r>
              <a:rPr sz="3050" b="0" spc="-114" dirty="0">
                <a:solidFill>
                  <a:srgbClr val="FFFFFF"/>
                </a:solidFill>
                <a:latin typeface="Work Sans Light"/>
                <a:cs typeface="Work Sans Light"/>
              </a:rPr>
              <a:t> </a:t>
            </a:r>
            <a:r>
              <a:rPr sz="3050" b="0" dirty="0">
                <a:solidFill>
                  <a:srgbClr val="FFFFFF"/>
                </a:solidFill>
                <a:latin typeface="Work Sans Light"/>
                <a:cs typeface="Work Sans Light"/>
              </a:rPr>
              <a:t>na</a:t>
            </a:r>
            <a:r>
              <a:rPr sz="3050" b="0" spc="-110" dirty="0">
                <a:solidFill>
                  <a:srgbClr val="FFFFFF"/>
                </a:solidFill>
                <a:latin typeface="Work Sans Light"/>
                <a:cs typeface="Work Sans Light"/>
              </a:rPr>
              <a:t> </a:t>
            </a:r>
            <a:r>
              <a:rPr sz="3050" b="0" spc="-30" dirty="0">
                <a:solidFill>
                  <a:srgbClr val="FFFFFF"/>
                </a:solidFill>
                <a:latin typeface="Work Sans Light"/>
                <a:cs typeface="Work Sans Light"/>
              </a:rPr>
              <a:t>korporační</a:t>
            </a:r>
            <a:r>
              <a:rPr sz="3050" b="0" spc="-114"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14" dirty="0">
                <a:solidFill>
                  <a:srgbClr val="FFFFFF"/>
                </a:solidFill>
                <a:latin typeface="Work Sans Light"/>
                <a:cs typeface="Work Sans Light"/>
              </a:rPr>
              <a:t> </a:t>
            </a:r>
            <a:r>
              <a:rPr sz="3050" b="0" spc="-40" dirty="0">
                <a:solidFill>
                  <a:srgbClr val="FFFFFF"/>
                </a:solidFill>
                <a:latin typeface="Work Sans Light"/>
                <a:cs typeface="Work Sans Light"/>
              </a:rPr>
              <a:t>insolvenční</a:t>
            </a:r>
            <a:r>
              <a:rPr sz="3050" b="0" spc="-110" dirty="0">
                <a:solidFill>
                  <a:srgbClr val="FFFFFF"/>
                </a:solidFill>
                <a:latin typeface="Work Sans Light"/>
                <a:cs typeface="Work Sans Light"/>
              </a:rPr>
              <a:t> </a:t>
            </a:r>
            <a:r>
              <a:rPr sz="3050" b="0" spc="-10" dirty="0">
                <a:solidFill>
                  <a:srgbClr val="FFFFFF"/>
                </a:solidFill>
                <a:latin typeface="Work Sans Light"/>
                <a:cs typeface="Work Sans Light"/>
              </a:rPr>
              <a:t>právo,</a:t>
            </a:r>
            <a:endParaRPr sz="3050" dirty="0">
              <a:latin typeface="Work Sans Light"/>
              <a:cs typeface="Work Sans Light"/>
            </a:endParaRPr>
          </a:p>
          <a:p>
            <a:pPr marL="12700" marR="5080">
              <a:lnSpc>
                <a:spcPct val="123900"/>
              </a:lnSpc>
            </a:pPr>
            <a:r>
              <a:rPr sz="3050" b="0" spc="-65" dirty="0">
                <a:solidFill>
                  <a:srgbClr val="FFFFFF"/>
                </a:solidFill>
                <a:latin typeface="Work Sans Light"/>
                <a:cs typeface="Work Sans Light"/>
              </a:rPr>
              <a:t>je</a:t>
            </a:r>
            <a:r>
              <a:rPr sz="3050" b="0" spc="-120" dirty="0">
                <a:solidFill>
                  <a:srgbClr val="FFFFFF"/>
                </a:solidFill>
                <a:latin typeface="Work Sans Light"/>
                <a:cs typeface="Work Sans Light"/>
              </a:rPr>
              <a:t> </a:t>
            </a:r>
            <a:r>
              <a:rPr sz="3050" b="0" spc="-90" dirty="0">
                <a:solidFill>
                  <a:srgbClr val="FFFFFF"/>
                </a:solidFill>
                <a:latin typeface="Work Sans Light"/>
                <a:cs typeface="Work Sans Light"/>
              </a:rPr>
              <a:t>mj.</a:t>
            </a:r>
            <a:r>
              <a:rPr sz="3050" b="0" spc="-114" dirty="0">
                <a:solidFill>
                  <a:srgbClr val="FFFFFF"/>
                </a:solidFill>
                <a:latin typeface="Work Sans Light"/>
                <a:cs typeface="Work Sans Light"/>
              </a:rPr>
              <a:t> </a:t>
            </a:r>
            <a:r>
              <a:rPr sz="3050" b="0" spc="-130" dirty="0">
                <a:solidFill>
                  <a:srgbClr val="FFFFFF"/>
                </a:solidFill>
                <a:latin typeface="Work Sans Light"/>
                <a:cs typeface="Work Sans Light"/>
              </a:rPr>
              <a:t>spoluautorem</a:t>
            </a:r>
            <a:r>
              <a:rPr sz="3050" b="0" spc="-120" dirty="0">
                <a:solidFill>
                  <a:srgbClr val="FFFFFF"/>
                </a:solidFill>
                <a:latin typeface="Work Sans Light"/>
                <a:cs typeface="Work Sans Light"/>
              </a:rPr>
              <a:t> </a:t>
            </a:r>
            <a:r>
              <a:rPr sz="3050" b="0" spc="-114" dirty="0">
                <a:solidFill>
                  <a:srgbClr val="FFFFFF"/>
                </a:solidFill>
                <a:latin typeface="Work Sans Light"/>
                <a:cs typeface="Work Sans Light"/>
              </a:rPr>
              <a:t>zákona </a:t>
            </a:r>
            <a:r>
              <a:rPr sz="3050" b="0" dirty="0">
                <a:solidFill>
                  <a:srgbClr val="FFFFFF"/>
                </a:solidFill>
                <a:latin typeface="Work Sans Light"/>
                <a:cs typeface="Work Sans Light"/>
              </a:rPr>
              <a:t>o</a:t>
            </a:r>
            <a:r>
              <a:rPr sz="3050" b="0" spc="-120" dirty="0">
                <a:solidFill>
                  <a:srgbClr val="FFFFFF"/>
                </a:solidFill>
                <a:latin typeface="Work Sans Light"/>
                <a:cs typeface="Work Sans Light"/>
              </a:rPr>
              <a:t> </a:t>
            </a:r>
            <a:r>
              <a:rPr sz="3050" b="0" spc="-130" dirty="0">
                <a:solidFill>
                  <a:srgbClr val="FFFFFF"/>
                </a:solidFill>
                <a:latin typeface="Work Sans Light"/>
                <a:cs typeface="Work Sans Light"/>
              </a:rPr>
              <a:t>obchodních</a:t>
            </a:r>
            <a:r>
              <a:rPr sz="3050" b="0" spc="-114" dirty="0">
                <a:solidFill>
                  <a:srgbClr val="FFFFFF"/>
                </a:solidFill>
                <a:latin typeface="Work Sans Light"/>
                <a:cs typeface="Work Sans Light"/>
              </a:rPr>
              <a:t> </a:t>
            </a:r>
            <a:r>
              <a:rPr sz="3050" b="0" spc="-105" dirty="0">
                <a:solidFill>
                  <a:srgbClr val="FFFFFF"/>
                </a:solidFill>
                <a:latin typeface="Work Sans Light"/>
                <a:cs typeface="Work Sans Light"/>
              </a:rPr>
              <a:t>korporacích </a:t>
            </a:r>
            <a:r>
              <a:rPr sz="3050" b="0" dirty="0">
                <a:solidFill>
                  <a:srgbClr val="FFFFFF"/>
                </a:solidFill>
                <a:latin typeface="Work Sans Light"/>
                <a:cs typeface="Work Sans Light"/>
              </a:rPr>
              <a:t>a</a:t>
            </a:r>
            <a:r>
              <a:rPr sz="3050" b="0" spc="-150" dirty="0">
                <a:solidFill>
                  <a:srgbClr val="FFFFFF"/>
                </a:solidFill>
                <a:latin typeface="Work Sans Light"/>
                <a:cs typeface="Work Sans Light"/>
              </a:rPr>
              <a:t> </a:t>
            </a:r>
            <a:r>
              <a:rPr sz="3050" b="0" spc="-40" dirty="0">
                <a:solidFill>
                  <a:srgbClr val="FFFFFF"/>
                </a:solidFill>
                <a:latin typeface="Work Sans Light"/>
                <a:cs typeface="Work Sans Light"/>
              </a:rPr>
              <a:t>insolvenčního</a:t>
            </a:r>
            <a:r>
              <a:rPr sz="3050" b="0" spc="-145" dirty="0">
                <a:solidFill>
                  <a:srgbClr val="FFFFFF"/>
                </a:solidFill>
                <a:latin typeface="Work Sans Light"/>
                <a:cs typeface="Work Sans Light"/>
              </a:rPr>
              <a:t> </a:t>
            </a:r>
            <a:r>
              <a:rPr sz="3050" b="0" dirty="0">
                <a:solidFill>
                  <a:srgbClr val="FFFFFF"/>
                </a:solidFill>
                <a:latin typeface="Work Sans Light"/>
                <a:cs typeface="Work Sans Light"/>
              </a:rPr>
              <a:t>zákona,</a:t>
            </a:r>
            <a:r>
              <a:rPr sz="3050" b="0" spc="-150" dirty="0">
                <a:solidFill>
                  <a:srgbClr val="FFFFFF"/>
                </a:solidFill>
                <a:latin typeface="Work Sans Light"/>
                <a:cs typeface="Work Sans Light"/>
              </a:rPr>
              <a:t> </a:t>
            </a:r>
            <a:r>
              <a:rPr sz="3050" b="0" dirty="0">
                <a:solidFill>
                  <a:srgbClr val="FFFFFF"/>
                </a:solidFill>
                <a:latin typeface="Work Sans Light"/>
                <a:cs typeface="Work Sans Light"/>
              </a:rPr>
              <a:t>je</a:t>
            </a:r>
            <a:r>
              <a:rPr sz="3050" b="0" spc="-145" dirty="0">
                <a:solidFill>
                  <a:srgbClr val="FFFFFF"/>
                </a:solidFill>
                <a:latin typeface="Work Sans Light"/>
                <a:cs typeface="Work Sans Light"/>
              </a:rPr>
              <a:t> </a:t>
            </a:r>
            <a:r>
              <a:rPr sz="3050" b="0" spc="-10" dirty="0">
                <a:solidFill>
                  <a:srgbClr val="FFFFFF"/>
                </a:solidFill>
                <a:latin typeface="Work Sans Light"/>
                <a:cs typeface="Work Sans Light"/>
              </a:rPr>
              <a:t>členem</a:t>
            </a:r>
            <a:r>
              <a:rPr sz="3050" b="0" spc="-145" dirty="0">
                <a:solidFill>
                  <a:srgbClr val="FFFFFF"/>
                </a:solidFill>
                <a:latin typeface="Work Sans Light"/>
                <a:cs typeface="Work Sans Light"/>
              </a:rPr>
              <a:t> </a:t>
            </a:r>
            <a:r>
              <a:rPr sz="3050" b="0" spc="-20" dirty="0">
                <a:solidFill>
                  <a:srgbClr val="FFFFFF"/>
                </a:solidFill>
                <a:latin typeface="Work Sans Light"/>
                <a:cs typeface="Work Sans Light"/>
              </a:rPr>
              <a:t>komise</a:t>
            </a:r>
            <a:r>
              <a:rPr sz="3050" b="0" spc="-150" dirty="0">
                <a:solidFill>
                  <a:srgbClr val="FFFFFF"/>
                </a:solidFill>
                <a:latin typeface="Work Sans Light"/>
                <a:cs typeface="Work Sans Light"/>
              </a:rPr>
              <a:t> </a:t>
            </a:r>
            <a:r>
              <a:rPr sz="3050" b="0" spc="-25" dirty="0">
                <a:solidFill>
                  <a:srgbClr val="FFFFFF"/>
                </a:solidFill>
                <a:latin typeface="Work Sans Light"/>
                <a:cs typeface="Work Sans Light"/>
              </a:rPr>
              <a:t>MSP</a:t>
            </a:r>
            <a:endParaRPr sz="3050" dirty="0">
              <a:latin typeface="Work Sans Light"/>
              <a:cs typeface="Work Sans Light"/>
            </a:endParaRPr>
          </a:p>
          <a:p>
            <a:pPr marL="12700" marR="102235">
              <a:lnSpc>
                <a:spcPct val="123900"/>
              </a:lnSpc>
            </a:pPr>
            <a:r>
              <a:rPr sz="3050" b="0" spc="-110" dirty="0">
                <a:solidFill>
                  <a:srgbClr val="FFFFFF"/>
                </a:solidFill>
                <a:latin typeface="Work Sans Light"/>
                <a:cs typeface="Work Sans Light"/>
              </a:rPr>
              <a:t>pro</a:t>
            </a:r>
            <a:r>
              <a:rPr sz="3050" b="0" spc="-130" dirty="0">
                <a:solidFill>
                  <a:srgbClr val="FFFFFF"/>
                </a:solidFill>
                <a:latin typeface="Work Sans Light"/>
                <a:cs typeface="Work Sans Light"/>
              </a:rPr>
              <a:t> </a:t>
            </a:r>
            <a:r>
              <a:rPr sz="3050" b="0" spc="-125" dirty="0">
                <a:solidFill>
                  <a:srgbClr val="FFFFFF"/>
                </a:solidFill>
                <a:latin typeface="Work Sans Light"/>
                <a:cs typeface="Work Sans Light"/>
              </a:rPr>
              <a:t>insolvenční</a:t>
            </a:r>
            <a:r>
              <a:rPr sz="3050" b="0" spc="-135" dirty="0">
                <a:solidFill>
                  <a:srgbClr val="FFFFFF"/>
                </a:solidFill>
                <a:latin typeface="Work Sans Light"/>
                <a:cs typeface="Work Sans Light"/>
              </a:rPr>
              <a:t> </a:t>
            </a:r>
            <a:r>
              <a:rPr sz="3050" b="0" spc="-125" dirty="0">
                <a:solidFill>
                  <a:srgbClr val="FFFFFF"/>
                </a:solidFill>
                <a:latin typeface="Work Sans Light"/>
                <a:cs typeface="Work Sans Light"/>
              </a:rPr>
              <a:t>právo</a:t>
            </a:r>
            <a:r>
              <a:rPr sz="3050" b="0" spc="-130"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30" dirty="0">
                <a:solidFill>
                  <a:srgbClr val="FFFFFF"/>
                </a:solidFill>
                <a:latin typeface="Work Sans Light"/>
                <a:cs typeface="Work Sans Light"/>
              </a:rPr>
              <a:t> </a:t>
            </a:r>
            <a:r>
              <a:rPr sz="3050" b="0" spc="-105" dirty="0">
                <a:solidFill>
                  <a:srgbClr val="FFFFFF"/>
                </a:solidFill>
                <a:latin typeface="Work Sans Light"/>
                <a:cs typeface="Work Sans Light"/>
              </a:rPr>
              <a:t>byl</a:t>
            </a:r>
            <a:r>
              <a:rPr sz="3050" b="0" spc="-130" dirty="0">
                <a:solidFill>
                  <a:srgbClr val="FFFFFF"/>
                </a:solidFill>
                <a:latin typeface="Work Sans Light"/>
                <a:cs typeface="Work Sans Light"/>
              </a:rPr>
              <a:t> </a:t>
            </a:r>
            <a:r>
              <a:rPr sz="3050" b="0" spc="-120" dirty="0">
                <a:solidFill>
                  <a:srgbClr val="FFFFFF"/>
                </a:solidFill>
                <a:latin typeface="Work Sans Light"/>
                <a:cs typeface="Work Sans Light"/>
              </a:rPr>
              <a:t>členem</a:t>
            </a:r>
            <a:r>
              <a:rPr sz="3050" b="0" spc="-130" dirty="0">
                <a:solidFill>
                  <a:srgbClr val="FFFFFF"/>
                </a:solidFill>
                <a:latin typeface="Work Sans Light"/>
                <a:cs typeface="Work Sans Light"/>
              </a:rPr>
              <a:t> </a:t>
            </a:r>
            <a:r>
              <a:rPr sz="3050" b="0" spc="-125" dirty="0">
                <a:solidFill>
                  <a:srgbClr val="FFFFFF"/>
                </a:solidFill>
                <a:latin typeface="Work Sans Light"/>
                <a:cs typeface="Work Sans Light"/>
              </a:rPr>
              <a:t>komise</a:t>
            </a:r>
            <a:r>
              <a:rPr sz="3050" b="0" spc="-130" dirty="0">
                <a:solidFill>
                  <a:srgbClr val="FFFFFF"/>
                </a:solidFill>
                <a:latin typeface="Work Sans Light"/>
                <a:cs typeface="Work Sans Light"/>
              </a:rPr>
              <a:t> </a:t>
            </a:r>
            <a:r>
              <a:rPr sz="3050" b="0" spc="-105" dirty="0">
                <a:solidFill>
                  <a:srgbClr val="FFFFFF"/>
                </a:solidFill>
                <a:latin typeface="Work Sans Light"/>
                <a:cs typeface="Work Sans Light"/>
              </a:rPr>
              <a:t>připravující </a:t>
            </a:r>
            <a:r>
              <a:rPr sz="3050" b="0" dirty="0">
                <a:solidFill>
                  <a:srgbClr val="FFFFFF"/>
                </a:solidFill>
                <a:latin typeface="Work Sans Light"/>
                <a:cs typeface="Work Sans Light"/>
              </a:rPr>
              <a:t>zákon</a:t>
            </a:r>
            <a:r>
              <a:rPr sz="3050" b="0" spc="-130" dirty="0">
                <a:solidFill>
                  <a:srgbClr val="FFFFFF"/>
                </a:solidFill>
                <a:latin typeface="Work Sans Light"/>
                <a:cs typeface="Work Sans Light"/>
              </a:rPr>
              <a:t> </a:t>
            </a:r>
            <a:r>
              <a:rPr sz="3050" b="0" dirty="0">
                <a:solidFill>
                  <a:srgbClr val="FFFFFF"/>
                </a:solidFill>
                <a:latin typeface="Work Sans Light"/>
                <a:cs typeface="Work Sans Light"/>
              </a:rPr>
              <a:t>o</a:t>
            </a:r>
            <a:r>
              <a:rPr sz="3050" b="0" spc="-130" dirty="0">
                <a:solidFill>
                  <a:srgbClr val="FFFFFF"/>
                </a:solidFill>
                <a:latin typeface="Work Sans Light"/>
                <a:cs typeface="Work Sans Light"/>
              </a:rPr>
              <a:t> </a:t>
            </a:r>
            <a:r>
              <a:rPr sz="3050" b="0" spc="-40" dirty="0">
                <a:solidFill>
                  <a:srgbClr val="FFFFFF"/>
                </a:solidFill>
                <a:latin typeface="Work Sans Light"/>
                <a:cs typeface="Work Sans Light"/>
              </a:rPr>
              <a:t>preventivních</a:t>
            </a:r>
            <a:r>
              <a:rPr sz="3050" b="0" spc="-130" dirty="0">
                <a:solidFill>
                  <a:srgbClr val="FFFFFF"/>
                </a:solidFill>
                <a:latin typeface="Work Sans Light"/>
                <a:cs typeface="Work Sans Light"/>
              </a:rPr>
              <a:t> </a:t>
            </a:r>
            <a:r>
              <a:rPr sz="3050" b="0" spc="-10" dirty="0">
                <a:solidFill>
                  <a:srgbClr val="FFFFFF"/>
                </a:solidFill>
                <a:latin typeface="Work Sans Light"/>
                <a:cs typeface="Work Sans Light"/>
              </a:rPr>
              <a:t>restrukturalizacích.</a:t>
            </a:r>
            <a:endParaRPr sz="3050" dirty="0">
              <a:latin typeface="Work Sans Light"/>
              <a:cs typeface="Work Sans Light"/>
            </a:endParaRPr>
          </a:p>
          <a:p>
            <a:pPr marL="12700">
              <a:lnSpc>
                <a:spcPct val="100000"/>
              </a:lnSpc>
              <a:spcBef>
                <a:spcPts val="875"/>
              </a:spcBef>
            </a:pPr>
            <a:r>
              <a:rPr sz="3050" b="0" spc="-10" dirty="0">
                <a:solidFill>
                  <a:srgbClr val="FFFFFF"/>
                </a:solidFill>
                <a:latin typeface="Work Sans Light"/>
                <a:cs typeface="Work Sans Light"/>
              </a:rPr>
              <a:t>Působí</a:t>
            </a:r>
            <a:r>
              <a:rPr sz="3050" b="0" spc="-145" dirty="0">
                <a:solidFill>
                  <a:srgbClr val="FFFFFF"/>
                </a:solidFill>
                <a:latin typeface="Work Sans Light"/>
                <a:cs typeface="Work Sans Light"/>
              </a:rPr>
              <a:t> </a:t>
            </a:r>
            <a:r>
              <a:rPr sz="3050" b="0" spc="-20" dirty="0">
                <a:solidFill>
                  <a:srgbClr val="FFFFFF"/>
                </a:solidFill>
                <a:latin typeface="Work Sans Light"/>
                <a:cs typeface="Work Sans Light"/>
              </a:rPr>
              <a:t>rovněž</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jako</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of</a:t>
            </a:r>
            <a:r>
              <a:rPr sz="3050" b="0" spc="-140" dirty="0">
                <a:solidFill>
                  <a:srgbClr val="FFFFFF"/>
                </a:solidFill>
                <a:latin typeface="Work Sans Light"/>
                <a:cs typeface="Work Sans Light"/>
              </a:rPr>
              <a:t> </a:t>
            </a:r>
            <a:r>
              <a:rPr sz="3050" b="0" spc="-20" dirty="0">
                <a:solidFill>
                  <a:srgbClr val="FFFFFF"/>
                </a:solidFill>
                <a:latin typeface="Work Sans Light"/>
                <a:cs typeface="Work Sans Light"/>
              </a:rPr>
              <a:t>counsel</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PRK</a:t>
            </a:r>
            <a:r>
              <a:rPr sz="3050" b="0" spc="-140" dirty="0">
                <a:solidFill>
                  <a:srgbClr val="FFFFFF"/>
                </a:solidFill>
                <a:latin typeface="Work Sans Light"/>
                <a:cs typeface="Work Sans Light"/>
              </a:rPr>
              <a:t> </a:t>
            </a:r>
            <a:r>
              <a:rPr sz="3050" b="0" spc="-10" dirty="0">
                <a:solidFill>
                  <a:srgbClr val="FFFFFF"/>
                </a:solidFill>
                <a:latin typeface="Work Sans Light"/>
                <a:cs typeface="Work Sans Light"/>
              </a:rPr>
              <a:t>Partners.</a:t>
            </a:r>
            <a:endParaRPr sz="3050" dirty="0">
              <a:latin typeface="Work Sans Light"/>
              <a:cs typeface="Work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450004" y="0"/>
            <a:ext cx="11654155" cy="11308715"/>
          </a:xfrm>
          <a:custGeom>
            <a:avLst/>
            <a:gdLst/>
            <a:ahLst/>
            <a:cxnLst/>
            <a:rect l="l" t="t" r="r" b="b"/>
            <a:pathLst>
              <a:path w="11654155" h="11308715">
                <a:moveTo>
                  <a:pt x="11654084" y="0"/>
                </a:moveTo>
                <a:lnTo>
                  <a:pt x="0" y="0"/>
                </a:lnTo>
                <a:lnTo>
                  <a:pt x="0" y="11308556"/>
                </a:lnTo>
                <a:lnTo>
                  <a:pt x="11654084" y="11308556"/>
                </a:lnTo>
                <a:lnTo>
                  <a:pt x="11654084" y="0"/>
                </a:lnTo>
                <a:close/>
              </a:path>
            </a:pathLst>
          </a:custGeom>
          <a:solidFill>
            <a:srgbClr val="F2F2F2"/>
          </a:solidFill>
        </p:spPr>
        <p:txBody>
          <a:bodyPr wrap="square" lIns="0" tIns="0" rIns="0" bIns="0" rtlCol="0"/>
          <a:lstStyle/>
          <a:p>
            <a:endParaRPr/>
          </a:p>
        </p:txBody>
      </p:sp>
      <p:sp>
        <p:nvSpPr>
          <p:cNvPr id="3" name="object 3"/>
          <p:cNvSpPr txBox="1">
            <a:spLocks noGrp="1"/>
          </p:cNvSpPr>
          <p:nvPr>
            <p:ph type="title"/>
          </p:nvPr>
        </p:nvSpPr>
        <p:spPr>
          <a:xfrm>
            <a:off x="9463451" y="1851217"/>
            <a:ext cx="9655810" cy="741680"/>
          </a:xfrm>
          <a:prstGeom prst="rect">
            <a:avLst/>
          </a:prstGeom>
        </p:spPr>
        <p:txBody>
          <a:bodyPr vert="horz" wrap="square" lIns="0" tIns="12700" rIns="0" bIns="0" rtlCol="0">
            <a:spAutoFit/>
          </a:bodyPr>
          <a:lstStyle/>
          <a:p>
            <a:pPr marL="12700">
              <a:lnSpc>
                <a:spcPct val="100000"/>
              </a:lnSpc>
              <a:spcBef>
                <a:spcPts val="100"/>
              </a:spcBef>
            </a:pPr>
            <a:r>
              <a:rPr sz="4700" b="0" spc="-195" dirty="0">
                <a:solidFill>
                  <a:srgbClr val="003150"/>
                </a:solidFill>
                <a:latin typeface="Work Sans"/>
                <a:cs typeface="Work Sans"/>
              </a:rPr>
              <a:t>RNDR.</a:t>
            </a:r>
            <a:r>
              <a:rPr sz="4700" b="0" spc="-395" dirty="0">
                <a:solidFill>
                  <a:srgbClr val="003150"/>
                </a:solidFill>
                <a:latin typeface="Work Sans"/>
                <a:cs typeface="Work Sans"/>
              </a:rPr>
              <a:t> </a:t>
            </a:r>
            <a:r>
              <a:rPr sz="4700" b="0" spc="-235" dirty="0">
                <a:solidFill>
                  <a:srgbClr val="003150"/>
                </a:solidFill>
                <a:latin typeface="Work Sans"/>
                <a:cs typeface="Work Sans"/>
              </a:rPr>
              <a:t>LADISL</a:t>
            </a:r>
            <a:r>
              <a:rPr sz="4700" b="0" spc="-520" dirty="0">
                <a:solidFill>
                  <a:srgbClr val="003150"/>
                </a:solidFill>
                <a:latin typeface="Work Sans"/>
                <a:cs typeface="Work Sans"/>
              </a:rPr>
              <a:t>A</a:t>
            </a:r>
            <a:r>
              <a:rPr sz="4700" b="0" dirty="0">
                <a:solidFill>
                  <a:srgbClr val="003150"/>
                </a:solidFill>
                <a:latin typeface="Work Sans"/>
                <a:cs typeface="Work Sans"/>
              </a:rPr>
              <a:t>V</a:t>
            </a:r>
            <a:r>
              <a:rPr sz="4700" b="0" spc="-555" dirty="0">
                <a:solidFill>
                  <a:srgbClr val="003150"/>
                </a:solidFill>
                <a:latin typeface="Work Sans"/>
                <a:cs typeface="Work Sans"/>
              </a:rPr>
              <a:t> </a:t>
            </a:r>
            <a:r>
              <a:rPr sz="4700" b="0" spc="-215" dirty="0">
                <a:solidFill>
                  <a:srgbClr val="003150"/>
                </a:solidFill>
                <a:latin typeface="Work Sans"/>
                <a:cs typeface="Work Sans"/>
              </a:rPr>
              <a:t>MINČIČ,</a:t>
            </a:r>
            <a:r>
              <a:rPr sz="4700" b="0" spc="-395" dirty="0">
                <a:solidFill>
                  <a:srgbClr val="003150"/>
                </a:solidFill>
                <a:latin typeface="Work Sans"/>
                <a:cs typeface="Work Sans"/>
              </a:rPr>
              <a:t> </a:t>
            </a:r>
            <a:r>
              <a:rPr sz="4700" b="0" spc="-204" dirty="0">
                <a:solidFill>
                  <a:srgbClr val="003150"/>
                </a:solidFill>
                <a:latin typeface="Work Sans"/>
                <a:cs typeface="Work Sans"/>
              </a:rPr>
              <a:t>CSC.,</a:t>
            </a:r>
            <a:r>
              <a:rPr sz="4700" b="0" spc="-390" dirty="0">
                <a:solidFill>
                  <a:srgbClr val="003150"/>
                </a:solidFill>
                <a:latin typeface="Work Sans"/>
                <a:cs typeface="Work Sans"/>
              </a:rPr>
              <a:t> </a:t>
            </a:r>
            <a:r>
              <a:rPr sz="4700" b="0" spc="-160" dirty="0">
                <a:solidFill>
                  <a:srgbClr val="003150"/>
                </a:solidFill>
                <a:latin typeface="Work Sans"/>
                <a:cs typeface="Work Sans"/>
              </a:rPr>
              <a:t>MBA</a:t>
            </a:r>
            <a:endParaRPr sz="4700" dirty="0">
              <a:latin typeface="Work Sans"/>
              <a:cs typeface="Work Sans"/>
            </a:endParaRPr>
          </a:p>
        </p:txBody>
      </p:sp>
      <p:sp>
        <p:nvSpPr>
          <p:cNvPr id="4" name="object 4"/>
          <p:cNvSpPr txBox="1"/>
          <p:nvPr/>
        </p:nvSpPr>
        <p:spPr>
          <a:xfrm>
            <a:off x="9484393"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003150"/>
                </a:solidFill>
                <a:latin typeface="Work Sans"/>
                <a:cs typeface="Work Sans"/>
              </a:rPr>
              <a:t>KULATÝ</a:t>
            </a:r>
            <a:r>
              <a:rPr sz="2400" spc="-160" dirty="0">
                <a:solidFill>
                  <a:srgbClr val="003150"/>
                </a:solidFill>
                <a:latin typeface="Work Sans"/>
                <a:cs typeface="Work Sans"/>
              </a:rPr>
              <a:t> </a:t>
            </a:r>
            <a:r>
              <a:rPr sz="2400" spc="-20" dirty="0">
                <a:solidFill>
                  <a:srgbClr val="003150"/>
                </a:solidFill>
                <a:latin typeface="Work Sans"/>
                <a:cs typeface="Work Sans"/>
              </a:rPr>
              <a:t>STŮL:</a:t>
            </a:r>
            <a:r>
              <a:rPr sz="2400" spc="-185" dirty="0">
                <a:solidFill>
                  <a:srgbClr val="003150"/>
                </a:solidFill>
                <a:latin typeface="Work Sans"/>
                <a:cs typeface="Work Sans"/>
              </a:rPr>
              <a:t> </a:t>
            </a:r>
            <a:r>
              <a:rPr sz="2400" b="0" spc="-25" dirty="0">
                <a:solidFill>
                  <a:srgbClr val="003150"/>
                </a:solidFill>
                <a:latin typeface="Work Sans ExtraLight"/>
                <a:cs typeface="Work Sans ExtraLight"/>
              </a:rPr>
              <a:t>HROZBY</a:t>
            </a:r>
            <a:r>
              <a:rPr sz="2400" b="0" spc="-150" dirty="0">
                <a:solidFill>
                  <a:srgbClr val="003150"/>
                </a:solidFill>
                <a:latin typeface="Work Sans ExtraLight"/>
                <a:cs typeface="Work Sans ExtraLight"/>
              </a:rPr>
              <a:t> </a:t>
            </a:r>
            <a:r>
              <a:rPr sz="2400" b="0" spc="-30" dirty="0">
                <a:solidFill>
                  <a:srgbClr val="003150"/>
                </a:solidFill>
                <a:latin typeface="Work Sans ExtraLight"/>
                <a:cs typeface="Work Sans ExtraLight"/>
              </a:rPr>
              <a:t>INSOLVENCÍ</a:t>
            </a:r>
            <a:r>
              <a:rPr sz="2400" b="0" spc="-80" dirty="0">
                <a:solidFill>
                  <a:srgbClr val="003150"/>
                </a:solidFill>
                <a:latin typeface="Work Sans ExtraLight"/>
                <a:cs typeface="Work Sans ExtraLight"/>
              </a:rPr>
              <a:t> </a:t>
            </a:r>
            <a:r>
              <a:rPr sz="2400" b="0" dirty="0">
                <a:solidFill>
                  <a:srgbClr val="003150"/>
                </a:solidFill>
                <a:latin typeface="Work Sans ExtraLight"/>
                <a:cs typeface="Work Sans ExtraLight"/>
              </a:rPr>
              <a:t>OBČANŮ</a:t>
            </a:r>
            <a:r>
              <a:rPr sz="2400" b="0" spc="-70" dirty="0">
                <a:solidFill>
                  <a:srgbClr val="003150"/>
                </a:solidFill>
                <a:latin typeface="Work Sans ExtraLight"/>
                <a:cs typeface="Work Sans ExtraLight"/>
              </a:rPr>
              <a:t> </a:t>
            </a:r>
            <a:r>
              <a:rPr sz="2400" b="0" spc="-35" dirty="0">
                <a:solidFill>
                  <a:srgbClr val="003150"/>
                </a:solidFill>
                <a:latin typeface="Work Sans ExtraLight"/>
                <a:cs typeface="Work Sans ExtraLight"/>
              </a:rPr>
              <a:t>ČR</a:t>
            </a:r>
            <a:endParaRPr sz="2400" dirty="0">
              <a:latin typeface="Work Sans ExtraLight"/>
              <a:cs typeface="Work Sans ExtraLight"/>
            </a:endParaRPr>
          </a:p>
        </p:txBody>
      </p:sp>
      <p:sp>
        <p:nvSpPr>
          <p:cNvPr id="5" name="object 5"/>
          <p:cNvSpPr/>
          <p:nvPr/>
        </p:nvSpPr>
        <p:spPr>
          <a:xfrm>
            <a:off x="9497093" y="1497336"/>
            <a:ext cx="2042160" cy="31750"/>
          </a:xfrm>
          <a:custGeom>
            <a:avLst/>
            <a:gdLst/>
            <a:ahLst/>
            <a:cxnLst/>
            <a:rect l="l" t="t" r="r" b="b"/>
            <a:pathLst>
              <a:path w="2042159" h="31750">
                <a:moveTo>
                  <a:pt x="2041822" y="0"/>
                </a:moveTo>
                <a:lnTo>
                  <a:pt x="0" y="0"/>
                </a:lnTo>
                <a:lnTo>
                  <a:pt x="0" y="31412"/>
                </a:lnTo>
                <a:lnTo>
                  <a:pt x="2041822" y="31412"/>
                </a:lnTo>
                <a:lnTo>
                  <a:pt x="2041822" y="0"/>
                </a:lnTo>
                <a:close/>
              </a:path>
            </a:pathLst>
          </a:custGeom>
          <a:solidFill>
            <a:srgbClr val="003150"/>
          </a:solidFill>
        </p:spPr>
        <p:txBody>
          <a:bodyPr wrap="square" lIns="0" tIns="0" rIns="0" bIns="0" rtlCol="0"/>
          <a:lstStyle/>
          <a:p>
            <a:endParaRPr/>
          </a:p>
        </p:txBody>
      </p:sp>
      <p:sp>
        <p:nvSpPr>
          <p:cNvPr id="6" name="object 6"/>
          <p:cNvSpPr txBox="1"/>
          <p:nvPr/>
        </p:nvSpPr>
        <p:spPr>
          <a:xfrm>
            <a:off x="9463451" y="3032334"/>
            <a:ext cx="8968740" cy="4057015"/>
          </a:xfrm>
          <a:prstGeom prst="rect">
            <a:avLst/>
          </a:prstGeom>
        </p:spPr>
        <p:txBody>
          <a:bodyPr vert="horz" wrap="square" lIns="0" tIns="123825" rIns="0" bIns="0" rtlCol="0">
            <a:spAutoFit/>
          </a:bodyPr>
          <a:lstStyle/>
          <a:p>
            <a:pPr marL="12700">
              <a:lnSpc>
                <a:spcPct val="100000"/>
              </a:lnSpc>
              <a:spcBef>
                <a:spcPts val="975"/>
              </a:spcBef>
            </a:pPr>
            <a:r>
              <a:rPr sz="3050" b="0" spc="-30" dirty="0">
                <a:solidFill>
                  <a:srgbClr val="003150"/>
                </a:solidFill>
                <a:latin typeface="Work Sans Light"/>
                <a:cs typeface="Work Sans Light"/>
              </a:rPr>
              <a:t>Matematik,</a:t>
            </a:r>
            <a:r>
              <a:rPr sz="3050" b="0" spc="-120" dirty="0">
                <a:solidFill>
                  <a:srgbClr val="003150"/>
                </a:solidFill>
                <a:latin typeface="Work Sans Light"/>
                <a:cs typeface="Work Sans Light"/>
              </a:rPr>
              <a:t> </a:t>
            </a:r>
            <a:r>
              <a:rPr sz="3050" b="0" spc="-20" dirty="0">
                <a:solidFill>
                  <a:srgbClr val="003150"/>
                </a:solidFill>
                <a:latin typeface="Work Sans Light"/>
                <a:cs typeface="Work Sans Light"/>
              </a:rPr>
              <a:t>ekonom</a:t>
            </a:r>
            <a:r>
              <a:rPr sz="3050" b="0" spc="-120" dirty="0">
                <a:solidFill>
                  <a:srgbClr val="003150"/>
                </a:solidFill>
                <a:latin typeface="Work Sans Light"/>
                <a:cs typeface="Work Sans Light"/>
              </a:rPr>
              <a:t> </a:t>
            </a:r>
            <a:r>
              <a:rPr sz="3050" b="0" dirty="0">
                <a:solidFill>
                  <a:srgbClr val="003150"/>
                </a:solidFill>
                <a:latin typeface="Work Sans Light"/>
                <a:cs typeface="Work Sans Light"/>
              </a:rPr>
              <a:t>a</a:t>
            </a:r>
            <a:r>
              <a:rPr sz="3050" b="0" spc="-114" dirty="0">
                <a:solidFill>
                  <a:srgbClr val="003150"/>
                </a:solidFill>
                <a:latin typeface="Work Sans Light"/>
                <a:cs typeface="Work Sans Light"/>
              </a:rPr>
              <a:t> </a:t>
            </a:r>
            <a:r>
              <a:rPr sz="3050" b="0" spc="-30" dirty="0">
                <a:solidFill>
                  <a:srgbClr val="003150"/>
                </a:solidFill>
                <a:latin typeface="Work Sans Light"/>
                <a:cs typeface="Work Sans Light"/>
              </a:rPr>
              <a:t>legislativec.</a:t>
            </a:r>
            <a:r>
              <a:rPr sz="3050" b="0" spc="-120" dirty="0">
                <a:solidFill>
                  <a:srgbClr val="003150"/>
                </a:solidFill>
                <a:latin typeface="Work Sans Light"/>
                <a:cs typeface="Work Sans Light"/>
              </a:rPr>
              <a:t> </a:t>
            </a:r>
            <a:r>
              <a:rPr sz="3050" b="0" spc="-10" dirty="0">
                <a:solidFill>
                  <a:srgbClr val="003150"/>
                </a:solidFill>
                <a:latin typeface="Work Sans Light"/>
                <a:cs typeface="Work Sans Light"/>
              </a:rPr>
              <a:t>Studoval</a:t>
            </a:r>
            <a:endParaRPr sz="3050" dirty="0">
              <a:latin typeface="Work Sans Light"/>
              <a:cs typeface="Work Sans Light"/>
            </a:endParaRPr>
          </a:p>
          <a:p>
            <a:pPr marL="12700" marR="5080">
              <a:lnSpc>
                <a:spcPct val="123900"/>
              </a:lnSpc>
            </a:pPr>
            <a:r>
              <a:rPr sz="3050" b="0" dirty="0">
                <a:solidFill>
                  <a:srgbClr val="003150"/>
                </a:solidFill>
                <a:latin typeface="Work Sans Light"/>
                <a:cs typeface="Work Sans Light"/>
              </a:rPr>
              <a:t>na</a:t>
            </a:r>
            <a:r>
              <a:rPr sz="3050" b="0" spc="-145" dirty="0">
                <a:solidFill>
                  <a:srgbClr val="003150"/>
                </a:solidFill>
                <a:latin typeface="Work Sans Light"/>
                <a:cs typeface="Work Sans Light"/>
              </a:rPr>
              <a:t> </a:t>
            </a:r>
            <a:r>
              <a:rPr sz="3050" b="0" spc="-45" dirty="0">
                <a:solidFill>
                  <a:srgbClr val="003150"/>
                </a:solidFill>
                <a:latin typeface="Work Sans Light"/>
                <a:cs typeface="Work Sans Light"/>
              </a:rPr>
              <a:t>Lomonosovově</a:t>
            </a:r>
            <a:r>
              <a:rPr sz="3050" b="0" spc="-145" dirty="0">
                <a:solidFill>
                  <a:srgbClr val="003150"/>
                </a:solidFill>
                <a:latin typeface="Work Sans Light"/>
                <a:cs typeface="Work Sans Light"/>
              </a:rPr>
              <a:t> </a:t>
            </a:r>
            <a:r>
              <a:rPr sz="3050" b="0" spc="-40" dirty="0">
                <a:solidFill>
                  <a:srgbClr val="003150"/>
                </a:solidFill>
                <a:latin typeface="Work Sans Light"/>
                <a:cs typeface="Work Sans Light"/>
              </a:rPr>
              <a:t>Moskevské</a:t>
            </a:r>
            <a:r>
              <a:rPr sz="3050" b="0" spc="-145" dirty="0">
                <a:solidFill>
                  <a:srgbClr val="003150"/>
                </a:solidFill>
                <a:latin typeface="Work Sans Light"/>
                <a:cs typeface="Work Sans Light"/>
              </a:rPr>
              <a:t> </a:t>
            </a:r>
            <a:r>
              <a:rPr sz="3050" b="0" dirty="0">
                <a:solidFill>
                  <a:srgbClr val="003150"/>
                </a:solidFill>
                <a:latin typeface="Work Sans Light"/>
                <a:cs typeface="Work Sans Light"/>
              </a:rPr>
              <a:t>státní</a:t>
            </a:r>
            <a:r>
              <a:rPr sz="3050" b="0" spc="-140" dirty="0">
                <a:solidFill>
                  <a:srgbClr val="003150"/>
                </a:solidFill>
                <a:latin typeface="Work Sans Light"/>
                <a:cs typeface="Work Sans Light"/>
              </a:rPr>
              <a:t> </a:t>
            </a:r>
            <a:r>
              <a:rPr sz="3050" b="0" spc="-10" dirty="0">
                <a:solidFill>
                  <a:srgbClr val="003150"/>
                </a:solidFill>
                <a:latin typeface="Work Sans Light"/>
                <a:cs typeface="Work Sans Light"/>
              </a:rPr>
              <a:t>univerzitě, </a:t>
            </a:r>
            <a:r>
              <a:rPr sz="3050" b="0" spc="-35" dirty="0">
                <a:solidFill>
                  <a:srgbClr val="003150"/>
                </a:solidFill>
                <a:latin typeface="Work Sans Light"/>
                <a:cs typeface="Work Sans Light"/>
              </a:rPr>
              <a:t>absolvoval</a:t>
            </a:r>
            <a:r>
              <a:rPr sz="3050" b="0" spc="-100" dirty="0">
                <a:solidFill>
                  <a:srgbClr val="003150"/>
                </a:solidFill>
                <a:latin typeface="Work Sans Light"/>
                <a:cs typeface="Work Sans Light"/>
              </a:rPr>
              <a:t> </a:t>
            </a:r>
            <a:r>
              <a:rPr sz="3050" b="0" dirty="0">
                <a:solidFill>
                  <a:srgbClr val="003150"/>
                </a:solidFill>
                <a:latin typeface="Work Sans Light"/>
                <a:cs typeface="Work Sans Light"/>
              </a:rPr>
              <a:t>stáže</a:t>
            </a:r>
            <a:r>
              <a:rPr sz="3050" b="0" spc="-100" dirty="0">
                <a:solidFill>
                  <a:srgbClr val="003150"/>
                </a:solidFill>
                <a:latin typeface="Work Sans Light"/>
                <a:cs typeface="Work Sans Light"/>
              </a:rPr>
              <a:t> </a:t>
            </a:r>
            <a:r>
              <a:rPr sz="3050" b="0" dirty="0">
                <a:solidFill>
                  <a:srgbClr val="003150"/>
                </a:solidFill>
                <a:latin typeface="Work Sans Light"/>
                <a:cs typeface="Work Sans Light"/>
              </a:rPr>
              <a:t>na</a:t>
            </a:r>
            <a:r>
              <a:rPr sz="3050" b="0" spc="-95" dirty="0">
                <a:solidFill>
                  <a:srgbClr val="003150"/>
                </a:solidFill>
                <a:latin typeface="Work Sans Light"/>
                <a:cs typeface="Work Sans Light"/>
              </a:rPr>
              <a:t> </a:t>
            </a:r>
            <a:r>
              <a:rPr sz="3050" b="0" spc="-20" dirty="0">
                <a:solidFill>
                  <a:srgbClr val="003150"/>
                </a:solidFill>
                <a:latin typeface="Work Sans Light"/>
                <a:cs typeface="Work Sans Light"/>
              </a:rPr>
              <a:t>Harvardově</a:t>
            </a:r>
            <a:r>
              <a:rPr sz="3050" b="0" spc="-100" dirty="0">
                <a:solidFill>
                  <a:srgbClr val="003150"/>
                </a:solidFill>
                <a:latin typeface="Work Sans Light"/>
                <a:cs typeface="Work Sans Light"/>
              </a:rPr>
              <a:t> </a:t>
            </a:r>
            <a:r>
              <a:rPr sz="3050" b="0" spc="-25" dirty="0">
                <a:solidFill>
                  <a:srgbClr val="003150"/>
                </a:solidFill>
                <a:latin typeface="Work Sans Light"/>
                <a:cs typeface="Work Sans Light"/>
              </a:rPr>
              <a:t>univerzitě</a:t>
            </a:r>
            <a:r>
              <a:rPr sz="3050" b="0" spc="-95"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100" dirty="0">
                <a:solidFill>
                  <a:srgbClr val="003150"/>
                </a:solidFill>
                <a:latin typeface="Work Sans Light"/>
                <a:cs typeface="Work Sans Light"/>
              </a:rPr>
              <a:t> </a:t>
            </a:r>
            <a:r>
              <a:rPr sz="3050" b="0" spc="-20" dirty="0">
                <a:solidFill>
                  <a:srgbClr val="003150"/>
                </a:solidFill>
                <a:latin typeface="Work Sans Light"/>
                <a:cs typeface="Work Sans Light"/>
              </a:rPr>
              <a:t>USA. Pracoval</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na</a:t>
            </a:r>
            <a:r>
              <a:rPr sz="3050" b="0" spc="-130" dirty="0">
                <a:solidFill>
                  <a:srgbClr val="003150"/>
                </a:solidFill>
                <a:latin typeface="Work Sans Light"/>
                <a:cs typeface="Work Sans Light"/>
              </a:rPr>
              <a:t> </a:t>
            </a:r>
            <a:r>
              <a:rPr sz="3050" b="0" spc="-35" dirty="0">
                <a:solidFill>
                  <a:srgbClr val="003150"/>
                </a:solidFill>
                <a:latin typeface="Work Sans Light"/>
                <a:cs typeface="Work Sans Light"/>
              </a:rPr>
              <a:t>různých</a:t>
            </a:r>
            <a:r>
              <a:rPr sz="3050" b="0" spc="-130" dirty="0">
                <a:solidFill>
                  <a:srgbClr val="003150"/>
                </a:solidFill>
                <a:latin typeface="Work Sans Light"/>
                <a:cs typeface="Work Sans Light"/>
              </a:rPr>
              <a:t> </a:t>
            </a:r>
            <a:r>
              <a:rPr sz="3050" b="0" spc="-40" dirty="0">
                <a:solidFill>
                  <a:srgbClr val="003150"/>
                </a:solidFill>
                <a:latin typeface="Work Sans Light"/>
                <a:cs typeface="Work Sans Light"/>
              </a:rPr>
              <a:t>pozicích</a:t>
            </a:r>
            <a:r>
              <a:rPr sz="3050" b="0" spc="-125" dirty="0">
                <a:solidFill>
                  <a:srgbClr val="003150"/>
                </a:solidFill>
                <a:latin typeface="Work Sans Light"/>
                <a:cs typeface="Work Sans Light"/>
              </a:rPr>
              <a:t> </a:t>
            </a:r>
            <a:r>
              <a:rPr sz="3050" b="0" dirty="0">
                <a:solidFill>
                  <a:srgbClr val="003150"/>
                </a:solidFill>
                <a:latin typeface="Work Sans Light"/>
                <a:cs typeface="Work Sans Light"/>
              </a:rPr>
              <a:t>na</a:t>
            </a:r>
            <a:r>
              <a:rPr sz="3050" b="0" spc="-130" dirty="0">
                <a:solidFill>
                  <a:srgbClr val="003150"/>
                </a:solidFill>
                <a:latin typeface="Work Sans Light"/>
                <a:cs typeface="Work Sans Light"/>
              </a:rPr>
              <a:t> </a:t>
            </a:r>
            <a:r>
              <a:rPr sz="3050" b="0" spc="-10" dirty="0">
                <a:solidFill>
                  <a:srgbClr val="003150"/>
                </a:solidFill>
                <a:latin typeface="Work Sans Light"/>
                <a:cs typeface="Work Sans Light"/>
              </a:rPr>
              <a:t>ministerstvu financí,</a:t>
            </a:r>
            <a:r>
              <a:rPr sz="3050" b="0" spc="-114" dirty="0">
                <a:solidFill>
                  <a:srgbClr val="003150"/>
                </a:solidFill>
                <a:latin typeface="Work Sans Light"/>
                <a:cs typeface="Work Sans Light"/>
              </a:rPr>
              <a:t> </a:t>
            </a:r>
            <a:r>
              <a:rPr sz="3050" b="0" dirty="0">
                <a:solidFill>
                  <a:srgbClr val="003150"/>
                </a:solidFill>
                <a:latin typeface="Work Sans Light"/>
                <a:cs typeface="Work Sans Light"/>
              </a:rPr>
              <a:t>které</a:t>
            </a:r>
            <a:r>
              <a:rPr sz="3050" b="0" spc="-114" dirty="0">
                <a:solidFill>
                  <a:srgbClr val="003150"/>
                </a:solidFill>
                <a:latin typeface="Work Sans Light"/>
                <a:cs typeface="Work Sans Light"/>
              </a:rPr>
              <a:t> </a:t>
            </a:r>
            <a:r>
              <a:rPr sz="3050" b="0" dirty="0">
                <a:solidFill>
                  <a:srgbClr val="003150"/>
                </a:solidFill>
                <a:latin typeface="Work Sans Light"/>
                <a:cs typeface="Work Sans Light"/>
              </a:rPr>
              <a:t>mj.</a:t>
            </a:r>
            <a:r>
              <a:rPr sz="3050" b="0" spc="-114" dirty="0">
                <a:solidFill>
                  <a:srgbClr val="003150"/>
                </a:solidFill>
                <a:latin typeface="Work Sans Light"/>
                <a:cs typeface="Work Sans Light"/>
              </a:rPr>
              <a:t> </a:t>
            </a:r>
            <a:r>
              <a:rPr sz="3050" b="0" spc="-20" dirty="0">
                <a:solidFill>
                  <a:srgbClr val="003150"/>
                </a:solidFill>
                <a:latin typeface="Work Sans Light"/>
                <a:cs typeface="Work Sans Light"/>
              </a:rPr>
              <a:t>zastupoval</a:t>
            </a:r>
            <a:r>
              <a:rPr sz="3050" b="0" spc="-114"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114" dirty="0">
                <a:solidFill>
                  <a:srgbClr val="003150"/>
                </a:solidFill>
                <a:latin typeface="Work Sans Light"/>
                <a:cs typeface="Work Sans Light"/>
              </a:rPr>
              <a:t> </a:t>
            </a:r>
            <a:r>
              <a:rPr sz="3050" b="0" spc="-10" dirty="0">
                <a:solidFill>
                  <a:srgbClr val="003150"/>
                </a:solidFill>
                <a:latin typeface="Work Sans Light"/>
                <a:cs typeface="Work Sans Light"/>
              </a:rPr>
              <a:t>mezinárodních </a:t>
            </a:r>
            <a:r>
              <a:rPr sz="3050" b="0" spc="-20" dirty="0">
                <a:solidFill>
                  <a:srgbClr val="003150"/>
                </a:solidFill>
                <a:latin typeface="Work Sans Light"/>
                <a:cs typeface="Work Sans Light"/>
              </a:rPr>
              <a:t>bankách.</a:t>
            </a:r>
            <a:r>
              <a:rPr sz="3050" b="0" spc="-155"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150" dirty="0">
                <a:solidFill>
                  <a:srgbClr val="003150"/>
                </a:solidFill>
                <a:latin typeface="Work Sans Light"/>
                <a:cs typeface="Work Sans Light"/>
              </a:rPr>
              <a:t> </a:t>
            </a:r>
            <a:r>
              <a:rPr sz="3050" b="0" spc="-35" dirty="0">
                <a:solidFill>
                  <a:srgbClr val="003150"/>
                </a:solidFill>
                <a:latin typeface="Work Sans Light"/>
                <a:cs typeface="Work Sans Light"/>
              </a:rPr>
              <a:t>posledních</a:t>
            </a:r>
            <a:r>
              <a:rPr sz="3050" b="0" spc="-155" dirty="0">
                <a:solidFill>
                  <a:srgbClr val="003150"/>
                </a:solidFill>
                <a:latin typeface="Work Sans Light"/>
                <a:cs typeface="Work Sans Light"/>
              </a:rPr>
              <a:t> </a:t>
            </a:r>
            <a:r>
              <a:rPr sz="3050" b="0" spc="-20" dirty="0">
                <a:solidFill>
                  <a:srgbClr val="003150"/>
                </a:solidFill>
                <a:latin typeface="Work Sans Light"/>
                <a:cs typeface="Work Sans Light"/>
              </a:rPr>
              <a:t>letech</a:t>
            </a:r>
            <a:r>
              <a:rPr sz="3050" b="0" spc="-150" dirty="0">
                <a:solidFill>
                  <a:srgbClr val="003150"/>
                </a:solidFill>
                <a:latin typeface="Work Sans Light"/>
                <a:cs typeface="Work Sans Light"/>
              </a:rPr>
              <a:t> </a:t>
            </a:r>
            <a:r>
              <a:rPr sz="3050" b="0" dirty="0">
                <a:solidFill>
                  <a:srgbClr val="003150"/>
                </a:solidFill>
                <a:latin typeface="Work Sans Light"/>
                <a:cs typeface="Work Sans Light"/>
              </a:rPr>
              <a:t>řídí</a:t>
            </a:r>
            <a:r>
              <a:rPr sz="3050" b="0" spc="-150" dirty="0">
                <a:solidFill>
                  <a:srgbClr val="003150"/>
                </a:solidFill>
                <a:latin typeface="Work Sans Light"/>
                <a:cs typeface="Work Sans Light"/>
              </a:rPr>
              <a:t> </a:t>
            </a:r>
            <a:r>
              <a:rPr sz="3050" b="0" dirty="0">
                <a:solidFill>
                  <a:srgbClr val="003150"/>
                </a:solidFill>
                <a:latin typeface="Work Sans Light"/>
                <a:cs typeface="Work Sans Light"/>
              </a:rPr>
              <a:t>odbor</a:t>
            </a:r>
            <a:r>
              <a:rPr sz="3050" b="0" spc="-155" dirty="0">
                <a:solidFill>
                  <a:srgbClr val="003150"/>
                </a:solidFill>
                <a:latin typeface="Work Sans Light"/>
                <a:cs typeface="Work Sans Light"/>
              </a:rPr>
              <a:t> </a:t>
            </a:r>
            <a:r>
              <a:rPr sz="3050" b="0" spc="-30" dirty="0">
                <a:solidFill>
                  <a:srgbClr val="003150"/>
                </a:solidFill>
                <a:latin typeface="Work Sans Light"/>
                <a:cs typeface="Work Sans Light"/>
              </a:rPr>
              <a:t>legislativy, </a:t>
            </a:r>
            <a:r>
              <a:rPr sz="3050" b="0" dirty="0">
                <a:solidFill>
                  <a:srgbClr val="003150"/>
                </a:solidFill>
                <a:latin typeface="Work Sans Light"/>
                <a:cs typeface="Work Sans Light"/>
              </a:rPr>
              <a:t>práva</a:t>
            </a:r>
            <a:r>
              <a:rPr sz="3050" b="0" spc="-160" dirty="0">
                <a:solidFill>
                  <a:srgbClr val="003150"/>
                </a:solidFill>
                <a:latin typeface="Work Sans Light"/>
                <a:cs typeface="Work Sans Light"/>
              </a:rPr>
              <a:t> </a:t>
            </a:r>
            <a:r>
              <a:rPr sz="3050" b="0" dirty="0">
                <a:solidFill>
                  <a:srgbClr val="003150"/>
                </a:solidFill>
                <a:latin typeface="Work Sans Light"/>
                <a:cs typeface="Work Sans Light"/>
              </a:rPr>
              <a:t>a</a:t>
            </a:r>
            <a:r>
              <a:rPr sz="3050" b="0" spc="-160" dirty="0">
                <a:solidFill>
                  <a:srgbClr val="003150"/>
                </a:solidFill>
                <a:latin typeface="Work Sans Light"/>
                <a:cs typeface="Work Sans Light"/>
              </a:rPr>
              <a:t> </a:t>
            </a:r>
            <a:r>
              <a:rPr sz="3050" b="0" dirty="0">
                <a:solidFill>
                  <a:srgbClr val="003150"/>
                </a:solidFill>
                <a:latin typeface="Work Sans Light"/>
                <a:cs typeface="Work Sans Light"/>
              </a:rPr>
              <a:t>analýz</a:t>
            </a:r>
            <a:r>
              <a:rPr sz="3050" b="0" spc="-160" dirty="0">
                <a:solidFill>
                  <a:srgbClr val="003150"/>
                </a:solidFill>
                <a:latin typeface="Work Sans Light"/>
                <a:cs typeface="Work Sans Light"/>
              </a:rPr>
              <a:t> </a:t>
            </a:r>
            <a:r>
              <a:rPr sz="3050" b="0" spc="-30" dirty="0">
                <a:solidFill>
                  <a:srgbClr val="003150"/>
                </a:solidFill>
                <a:latin typeface="Work Sans Light"/>
                <a:cs typeface="Work Sans Light"/>
              </a:rPr>
              <a:t>Hospodářské</a:t>
            </a:r>
            <a:r>
              <a:rPr sz="3050" b="0" spc="-155" dirty="0">
                <a:solidFill>
                  <a:srgbClr val="003150"/>
                </a:solidFill>
                <a:latin typeface="Work Sans Light"/>
                <a:cs typeface="Work Sans Light"/>
              </a:rPr>
              <a:t> </a:t>
            </a:r>
            <a:r>
              <a:rPr sz="3050" b="0" dirty="0">
                <a:solidFill>
                  <a:srgbClr val="003150"/>
                </a:solidFill>
                <a:latin typeface="Work Sans Light"/>
                <a:cs typeface="Work Sans Light"/>
              </a:rPr>
              <a:t>komory</a:t>
            </a:r>
            <a:r>
              <a:rPr sz="3050" b="0" spc="-160" dirty="0">
                <a:solidFill>
                  <a:srgbClr val="003150"/>
                </a:solidFill>
                <a:latin typeface="Work Sans Light"/>
                <a:cs typeface="Work Sans Light"/>
              </a:rPr>
              <a:t> </a:t>
            </a:r>
            <a:r>
              <a:rPr sz="3050" b="0" spc="-25" dirty="0">
                <a:solidFill>
                  <a:srgbClr val="003150"/>
                </a:solidFill>
                <a:latin typeface="Work Sans Light"/>
                <a:cs typeface="Work Sans Light"/>
              </a:rPr>
              <a:t>ČR.</a:t>
            </a:r>
            <a:endParaRPr sz="3050" dirty="0">
              <a:latin typeface="Work Sans Light"/>
              <a:cs typeface="Work Sans Light"/>
            </a:endParaRPr>
          </a:p>
        </p:txBody>
      </p:sp>
      <p:pic>
        <p:nvPicPr>
          <p:cNvPr id="7" name="object 7"/>
          <p:cNvPicPr/>
          <p:nvPr/>
        </p:nvPicPr>
        <p:blipFill>
          <a:blip r:embed="rId2" cstate="print"/>
          <a:stretch>
            <a:fillRect/>
          </a:stretch>
        </p:blipFill>
        <p:spPr>
          <a:xfrm>
            <a:off x="0" y="0"/>
            <a:ext cx="8450004" cy="11308556"/>
          </a:xfrm>
          <a:prstGeom prst="rect">
            <a:avLst/>
          </a:prstGeom>
        </p:spPr>
      </p:pic>
      <p:sp>
        <p:nvSpPr>
          <p:cNvPr id="8" name="object 8"/>
          <p:cNvSpPr/>
          <p:nvPr/>
        </p:nvSpPr>
        <p:spPr>
          <a:xfrm>
            <a:off x="9497093" y="2848080"/>
            <a:ext cx="9633585" cy="0"/>
          </a:xfrm>
          <a:custGeom>
            <a:avLst/>
            <a:gdLst/>
            <a:ahLst/>
            <a:cxnLst/>
            <a:rect l="l" t="t" r="r" b="b"/>
            <a:pathLst>
              <a:path w="9633585">
                <a:moveTo>
                  <a:pt x="0" y="0"/>
                </a:moveTo>
                <a:lnTo>
                  <a:pt x="9633214" y="0"/>
                </a:lnTo>
              </a:path>
            </a:pathLst>
          </a:custGeom>
          <a:ln w="20941">
            <a:solidFill>
              <a:srgbClr val="003150"/>
            </a:solidFill>
          </a:ln>
        </p:spPr>
        <p:txBody>
          <a:bodyPr wrap="square" lIns="0" tIns="0" rIns="0" bIns="0" rtlCol="0"/>
          <a:lstStyle/>
          <a:p>
            <a:endParaRPr/>
          </a:p>
        </p:txBody>
      </p:sp>
      <p:grpSp>
        <p:nvGrpSpPr>
          <p:cNvPr id="43" name="Skupina 42">
            <a:extLst>
              <a:ext uri="{FF2B5EF4-FFF2-40B4-BE49-F238E27FC236}">
                <a16:creationId xmlns:a16="http://schemas.microsoft.com/office/drawing/2014/main" id="{76892C4F-D45C-D0F2-28B2-5E445E1E479B}"/>
              </a:ext>
            </a:extLst>
          </p:cNvPr>
          <p:cNvGrpSpPr/>
          <p:nvPr/>
        </p:nvGrpSpPr>
        <p:grpSpPr>
          <a:xfrm>
            <a:off x="15582312" y="9282255"/>
            <a:ext cx="3472492" cy="979805"/>
            <a:chOff x="15582312" y="9282255"/>
            <a:chExt cx="3472492" cy="979805"/>
          </a:xfrm>
        </p:grpSpPr>
        <p:pic>
          <p:nvPicPr>
            <p:cNvPr id="9" name="object 9"/>
            <p:cNvPicPr/>
            <p:nvPr/>
          </p:nvPicPr>
          <p:blipFill>
            <a:blip r:embed="rId3" cstate="email">
              <a:extLst>
                <a:ext uri="{28A0092B-C50C-407E-A947-70E740481C1C}">
                  <a14:useLocalDpi xmlns:a14="http://schemas.microsoft.com/office/drawing/2010/main"/>
                </a:ext>
              </a:extLst>
            </a:blip>
            <a:stretch>
              <a:fillRect/>
            </a:stretch>
          </p:blipFill>
          <p:spPr>
            <a:xfrm>
              <a:off x="17759078" y="9458854"/>
              <a:ext cx="114185" cy="131807"/>
            </a:xfrm>
            <a:prstGeom prst="rect">
              <a:avLst/>
            </a:prstGeom>
          </p:spPr>
        </p:pic>
        <p:pic>
          <p:nvPicPr>
            <p:cNvPr id="10" name="object 10"/>
            <p:cNvPicPr/>
            <p:nvPr/>
          </p:nvPicPr>
          <p:blipFill>
            <a:blip r:embed="rId4" cstate="email">
              <a:extLst>
                <a:ext uri="{28A0092B-C50C-407E-A947-70E740481C1C}">
                  <a14:useLocalDpi xmlns:a14="http://schemas.microsoft.com/office/drawing/2010/main"/>
                </a:ext>
              </a:extLst>
            </a:blip>
            <a:stretch>
              <a:fillRect/>
            </a:stretch>
          </p:blipFill>
          <p:spPr>
            <a:xfrm>
              <a:off x="17974279" y="9460349"/>
              <a:ext cx="96468" cy="130111"/>
            </a:xfrm>
            <a:prstGeom prst="rect">
              <a:avLst/>
            </a:prstGeom>
          </p:spPr>
        </p:pic>
        <p:pic>
          <p:nvPicPr>
            <p:cNvPr id="11" name="object 11"/>
            <p:cNvPicPr/>
            <p:nvPr/>
          </p:nvPicPr>
          <p:blipFill>
            <a:blip r:embed="rId5" cstate="email">
              <a:extLst>
                <a:ext uri="{28A0092B-C50C-407E-A947-70E740481C1C}">
                  <a14:useLocalDpi xmlns:a14="http://schemas.microsoft.com/office/drawing/2010/main"/>
                </a:ext>
              </a:extLst>
            </a:blip>
            <a:stretch>
              <a:fillRect/>
            </a:stretch>
          </p:blipFill>
          <p:spPr>
            <a:xfrm>
              <a:off x="18155076" y="9428962"/>
              <a:ext cx="109368" cy="158864"/>
            </a:xfrm>
            <a:prstGeom prst="rect">
              <a:avLst/>
            </a:prstGeom>
          </p:spPr>
        </p:pic>
        <p:pic>
          <p:nvPicPr>
            <p:cNvPr id="12" name="object 12"/>
            <p:cNvPicPr/>
            <p:nvPr/>
          </p:nvPicPr>
          <p:blipFill>
            <a:blip r:embed="rId6" cstate="email">
              <a:extLst>
                <a:ext uri="{28A0092B-C50C-407E-A947-70E740481C1C}">
                  <a14:useLocalDpi xmlns:a14="http://schemas.microsoft.com/office/drawing/2010/main"/>
                </a:ext>
              </a:extLst>
            </a:blip>
            <a:stretch>
              <a:fillRect/>
            </a:stretch>
          </p:blipFill>
          <p:spPr>
            <a:xfrm>
              <a:off x="18354569" y="9428957"/>
              <a:ext cx="89557" cy="158874"/>
            </a:xfrm>
            <a:prstGeom prst="rect">
              <a:avLst/>
            </a:prstGeom>
          </p:spPr>
        </p:pic>
        <p:pic>
          <p:nvPicPr>
            <p:cNvPr id="13" name="object 13"/>
            <p:cNvPicPr/>
            <p:nvPr/>
          </p:nvPicPr>
          <p:blipFill>
            <a:blip r:embed="rId7" cstate="email">
              <a:extLst>
                <a:ext uri="{28A0092B-C50C-407E-A947-70E740481C1C}">
                  <a14:useLocalDpi xmlns:a14="http://schemas.microsoft.com/office/drawing/2010/main"/>
                </a:ext>
              </a:extLst>
            </a:blip>
            <a:stretch>
              <a:fillRect/>
            </a:stretch>
          </p:blipFill>
          <p:spPr>
            <a:xfrm>
              <a:off x="18526039" y="9458857"/>
              <a:ext cx="70270" cy="131608"/>
            </a:xfrm>
            <a:prstGeom prst="rect">
              <a:avLst/>
            </a:prstGeom>
          </p:spPr>
        </p:pic>
        <p:pic>
          <p:nvPicPr>
            <p:cNvPr id="14" name="object 14"/>
            <p:cNvPicPr/>
            <p:nvPr/>
          </p:nvPicPr>
          <p:blipFill>
            <a:blip r:embed="rId8" cstate="email">
              <a:extLst>
                <a:ext uri="{28A0092B-C50C-407E-A947-70E740481C1C}">
                  <a14:useLocalDpi xmlns:a14="http://schemas.microsoft.com/office/drawing/2010/main"/>
                </a:ext>
              </a:extLst>
            </a:blip>
            <a:stretch>
              <a:fillRect/>
            </a:stretch>
          </p:blipFill>
          <p:spPr>
            <a:xfrm>
              <a:off x="18693209" y="9461835"/>
              <a:ext cx="90457" cy="125996"/>
            </a:xfrm>
            <a:prstGeom prst="rect">
              <a:avLst/>
            </a:prstGeom>
          </p:spPr>
        </p:pic>
        <p:pic>
          <p:nvPicPr>
            <p:cNvPr id="15" name="object 15"/>
            <p:cNvPicPr/>
            <p:nvPr/>
          </p:nvPicPr>
          <p:blipFill>
            <a:blip r:embed="rId9" cstate="email">
              <a:extLst>
                <a:ext uri="{28A0092B-C50C-407E-A947-70E740481C1C}">
                  <a14:useLocalDpi xmlns:a14="http://schemas.microsoft.com/office/drawing/2010/main"/>
                </a:ext>
              </a:extLst>
            </a:blip>
            <a:stretch>
              <a:fillRect/>
            </a:stretch>
          </p:blipFill>
          <p:spPr>
            <a:xfrm>
              <a:off x="18853066" y="9428962"/>
              <a:ext cx="109368" cy="158864"/>
            </a:xfrm>
            <a:prstGeom prst="rect">
              <a:avLst/>
            </a:prstGeom>
          </p:spPr>
        </p:pic>
        <p:sp>
          <p:nvSpPr>
            <p:cNvPr id="16" name="object 16"/>
            <p:cNvSpPr/>
            <p:nvPr/>
          </p:nvSpPr>
          <p:spPr>
            <a:xfrm>
              <a:off x="17166696" y="10039682"/>
              <a:ext cx="59055" cy="97790"/>
            </a:xfrm>
            <a:custGeom>
              <a:avLst/>
              <a:gdLst/>
              <a:ahLst/>
              <a:cxnLst/>
              <a:rect l="l" t="t" r="r" b="b"/>
              <a:pathLst>
                <a:path w="59055" h="97790">
                  <a:moveTo>
                    <a:pt x="57746" y="0"/>
                  </a:moveTo>
                  <a:lnTo>
                    <a:pt x="0" y="0"/>
                  </a:lnTo>
                  <a:lnTo>
                    <a:pt x="0" y="97536"/>
                  </a:lnTo>
                  <a:lnTo>
                    <a:pt x="58877" y="97536"/>
                  </a:lnTo>
                  <a:lnTo>
                    <a:pt x="58877" y="79453"/>
                  </a:lnTo>
                  <a:lnTo>
                    <a:pt x="43057" y="79912"/>
                  </a:lnTo>
                  <a:lnTo>
                    <a:pt x="20847" y="80049"/>
                  </a:lnTo>
                  <a:lnTo>
                    <a:pt x="20240" y="78458"/>
                  </a:lnTo>
                  <a:lnTo>
                    <a:pt x="20240" y="55286"/>
                  </a:lnTo>
                  <a:lnTo>
                    <a:pt x="53684" y="55286"/>
                  </a:lnTo>
                  <a:lnTo>
                    <a:pt x="53684" y="37799"/>
                  </a:lnTo>
                  <a:lnTo>
                    <a:pt x="20240" y="37799"/>
                  </a:lnTo>
                  <a:lnTo>
                    <a:pt x="20240" y="24470"/>
                  </a:lnTo>
                  <a:lnTo>
                    <a:pt x="20543" y="17256"/>
                  </a:lnTo>
                  <a:lnTo>
                    <a:pt x="21538" y="16952"/>
                  </a:lnTo>
                  <a:lnTo>
                    <a:pt x="34333" y="16985"/>
                  </a:lnTo>
                  <a:lnTo>
                    <a:pt x="52101" y="17376"/>
                  </a:lnTo>
                  <a:lnTo>
                    <a:pt x="57746" y="17821"/>
                  </a:lnTo>
                  <a:lnTo>
                    <a:pt x="57746" y="0"/>
                  </a:lnTo>
                  <a:close/>
                </a:path>
              </a:pathLst>
            </a:custGeom>
            <a:solidFill>
              <a:srgbClr val="003150"/>
            </a:solidFill>
          </p:spPr>
          <p:txBody>
            <a:bodyPr wrap="square" lIns="0" tIns="0" rIns="0" bIns="0" rtlCol="0"/>
            <a:lstStyle/>
            <a:p>
              <a:endParaRPr/>
            </a:p>
          </p:txBody>
        </p:sp>
        <p:sp>
          <p:nvSpPr>
            <p:cNvPr id="17" name="object 17"/>
            <p:cNvSpPr/>
            <p:nvPr/>
          </p:nvSpPr>
          <p:spPr>
            <a:xfrm>
              <a:off x="17293722" y="10037392"/>
              <a:ext cx="59055" cy="102235"/>
            </a:xfrm>
            <a:custGeom>
              <a:avLst/>
              <a:gdLst/>
              <a:ahLst/>
              <a:cxnLst/>
              <a:rect l="l" t="t" r="r" b="b"/>
              <a:pathLst>
                <a:path w="59055" h="102234">
                  <a:moveTo>
                    <a:pt x="41820" y="0"/>
                  </a:moveTo>
                  <a:lnTo>
                    <a:pt x="34438" y="0"/>
                  </a:lnTo>
                  <a:lnTo>
                    <a:pt x="20938" y="2086"/>
                  </a:lnTo>
                  <a:lnTo>
                    <a:pt x="10002" y="8012"/>
                  </a:lnTo>
                  <a:lnTo>
                    <a:pt x="2674" y="17280"/>
                  </a:lnTo>
                  <a:lnTo>
                    <a:pt x="0" y="29391"/>
                  </a:lnTo>
                  <a:lnTo>
                    <a:pt x="5718" y="45156"/>
                  </a:lnTo>
                  <a:lnTo>
                    <a:pt x="18297" y="54905"/>
                  </a:lnTo>
                  <a:lnTo>
                    <a:pt x="30877" y="62818"/>
                  </a:lnTo>
                  <a:lnTo>
                    <a:pt x="36595" y="73076"/>
                  </a:lnTo>
                  <a:lnTo>
                    <a:pt x="36595" y="80583"/>
                  </a:lnTo>
                  <a:lnTo>
                    <a:pt x="30051" y="83777"/>
                  </a:lnTo>
                  <a:lnTo>
                    <a:pt x="13329" y="83777"/>
                  </a:lnTo>
                  <a:lnTo>
                    <a:pt x="7245" y="83044"/>
                  </a:lnTo>
                  <a:lnTo>
                    <a:pt x="136" y="81180"/>
                  </a:lnTo>
                  <a:lnTo>
                    <a:pt x="136" y="99525"/>
                  </a:lnTo>
                  <a:lnTo>
                    <a:pt x="7078" y="101127"/>
                  </a:lnTo>
                  <a:lnTo>
                    <a:pt x="14763" y="101860"/>
                  </a:lnTo>
                  <a:lnTo>
                    <a:pt x="21245" y="101860"/>
                  </a:lnTo>
                  <a:lnTo>
                    <a:pt x="36080" y="99898"/>
                  </a:lnTo>
                  <a:lnTo>
                    <a:pt x="47972" y="94070"/>
                  </a:lnTo>
                  <a:lnTo>
                    <a:pt x="55874" y="84465"/>
                  </a:lnTo>
                  <a:lnTo>
                    <a:pt x="58741" y="71170"/>
                  </a:lnTo>
                  <a:lnTo>
                    <a:pt x="52995" y="54640"/>
                  </a:lnTo>
                  <a:lnTo>
                    <a:pt x="40354" y="44051"/>
                  </a:lnTo>
                  <a:lnTo>
                    <a:pt x="27713" y="36061"/>
                  </a:lnTo>
                  <a:lnTo>
                    <a:pt x="21967" y="27329"/>
                  </a:lnTo>
                  <a:lnTo>
                    <a:pt x="21967" y="20847"/>
                  </a:lnTo>
                  <a:lnTo>
                    <a:pt x="26627" y="17915"/>
                  </a:lnTo>
                  <a:lnTo>
                    <a:pt x="40784" y="17915"/>
                  </a:lnTo>
                  <a:lnTo>
                    <a:pt x="47736" y="19245"/>
                  </a:lnTo>
                  <a:lnTo>
                    <a:pt x="53087" y="21538"/>
                  </a:lnTo>
                  <a:lnTo>
                    <a:pt x="53087" y="1727"/>
                  </a:lnTo>
                  <a:lnTo>
                    <a:pt x="47307" y="732"/>
                  </a:lnTo>
                  <a:lnTo>
                    <a:pt x="41820" y="0"/>
                  </a:lnTo>
                  <a:close/>
                </a:path>
              </a:pathLst>
            </a:custGeom>
            <a:solidFill>
              <a:srgbClr val="003150"/>
            </a:solidFill>
          </p:spPr>
          <p:txBody>
            <a:bodyPr wrap="square" lIns="0" tIns="0" rIns="0" bIns="0" rtlCol="0"/>
            <a:lstStyle/>
            <a:p>
              <a:endParaRPr/>
            </a:p>
          </p:txBody>
        </p:sp>
        <p:pic>
          <p:nvPicPr>
            <p:cNvPr id="18" name="object 18"/>
            <p:cNvPicPr/>
            <p:nvPr/>
          </p:nvPicPr>
          <p:blipFill>
            <a:blip r:embed="rId10" cstate="email">
              <a:extLst>
                <a:ext uri="{28A0092B-C50C-407E-A947-70E740481C1C}">
                  <a14:useLocalDpi xmlns:a14="http://schemas.microsoft.com/office/drawing/2010/main"/>
                </a:ext>
              </a:extLst>
            </a:blip>
            <a:stretch>
              <a:fillRect/>
            </a:stretch>
          </p:blipFill>
          <p:spPr>
            <a:xfrm>
              <a:off x="17424651" y="10039682"/>
              <a:ext cx="82039" cy="97536"/>
            </a:xfrm>
            <a:prstGeom prst="rect">
              <a:avLst/>
            </a:prstGeom>
          </p:spPr>
        </p:pic>
        <p:pic>
          <p:nvPicPr>
            <p:cNvPr id="19" name="object 19"/>
            <p:cNvPicPr/>
            <p:nvPr/>
          </p:nvPicPr>
          <p:blipFill>
            <a:blip r:embed="rId11" cstate="email">
              <a:extLst>
                <a:ext uri="{28A0092B-C50C-407E-A947-70E740481C1C}">
                  <a14:useLocalDpi xmlns:a14="http://schemas.microsoft.com/office/drawing/2010/main"/>
                </a:ext>
              </a:extLst>
            </a:blip>
            <a:stretch>
              <a:fillRect/>
            </a:stretch>
          </p:blipFill>
          <p:spPr>
            <a:xfrm>
              <a:off x="17799798" y="10037987"/>
              <a:ext cx="75662" cy="99232"/>
            </a:xfrm>
            <a:prstGeom prst="rect">
              <a:avLst/>
            </a:prstGeom>
          </p:spPr>
        </p:pic>
        <p:sp>
          <p:nvSpPr>
            <p:cNvPr id="20" name="object 20"/>
            <p:cNvSpPr/>
            <p:nvPr/>
          </p:nvSpPr>
          <p:spPr>
            <a:xfrm>
              <a:off x="17943171" y="10039682"/>
              <a:ext cx="59055" cy="97790"/>
            </a:xfrm>
            <a:custGeom>
              <a:avLst/>
              <a:gdLst/>
              <a:ahLst/>
              <a:cxnLst/>
              <a:rect l="l" t="t" r="r" b="b"/>
              <a:pathLst>
                <a:path w="59055" h="97790">
                  <a:moveTo>
                    <a:pt x="57746" y="0"/>
                  </a:moveTo>
                  <a:lnTo>
                    <a:pt x="0" y="0"/>
                  </a:lnTo>
                  <a:lnTo>
                    <a:pt x="0" y="97536"/>
                  </a:lnTo>
                  <a:lnTo>
                    <a:pt x="58909" y="97536"/>
                  </a:lnTo>
                  <a:lnTo>
                    <a:pt x="58909" y="79453"/>
                  </a:lnTo>
                  <a:lnTo>
                    <a:pt x="43077" y="79912"/>
                  </a:lnTo>
                  <a:lnTo>
                    <a:pt x="20847" y="80049"/>
                  </a:lnTo>
                  <a:lnTo>
                    <a:pt x="20282" y="78458"/>
                  </a:lnTo>
                  <a:lnTo>
                    <a:pt x="20282" y="55286"/>
                  </a:lnTo>
                  <a:lnTo>
                    <a:pt x="53684" y="55286"/>
                  </a:lnTo>
                  <a:lnTo>
                    <a:pt x="53684" y="37799"/>
                  </a:lnTo>
                  <a:lnTo>
                    <a:pt x="20282" y="37799"/>
                  </a:lnTo>
                  <a:lnTo>
                    <a:pt x="20282" y="24470"/>
                  </a:lnTo>
                  <a:lnTo>
                    <a:pt x="20543" y="17256"/>
                  </a:lnTo>
                  <a:lnTo>
                    <a:pt x="21570" y="16952"/>
                  </a:lnTo>
                  <a:lnTo>
                    <a:pt x="34337" y="16985"/>
                  </a:lnTo>
                  <a:lnTo>
                    <a:pt x="52115" y="17376"/>
                  </a:lnTo>
                  <a:lnTo>
                    <a:pt x="57746" y="17821"/>
                  </a:lnTo>
                  <a:lnTo>
                    <a:pt x="57746" y="0"/>
                  </a:lnTo>
                  <a:close/>
                </a:path>
              </a:pathLst>
            </a:custGeom>
            <a:solidFill>
              <a:srgbClr val="003150"/>
            </a:solidFill>
          </p:spPr>
          <p:txBody>
            <a:bodyPr wrap="square" lIns="0" tIns="0" rIns="0" bIns="0" rtlCol="0"/>
            <a:lstStyle/>
            <a:p>
              <a:endParaRPr/>
            </a:p>
          </p:txBody>
        </p:sp>
        <p:pic>
          <p:nvPicPr>
            <p:cNvPr id="21" name="object 21"/>
            <p:cNvPicPr/>
            <p:nvPr/>
          </p:nvPicPr>
          <p:blipFill>
            <a:blip r:embed="rId12" cstate="email">
              <a:extLst>
                <a:ext uri="{28A0092B-C50C-407E-A947-70E740481C1C}">
                  <a14:useLocalDpi xmlns:a14="http://schemas.microsoft.com/office/drawing/2010/main"/>
                </a:ext>
              </a:extLst>
            </a:blip>
            <a:stretch>
              <a:fillRect/>
            </a:stretch>
          </p:blipFill>
          <p:spPr>
            <a:xfrm>
              <a:off x="18076577" y="10038091"/>
              <a:ext cx="67411" cy="99138"/>
            </a:xfrm>
            <a:prstGeom prst="rect">
              <a:avLst/>
            </a:prstGeom>
          </p:spPr>
        </p:pic>
        <p:pic>
          <p:nvPicPr>
            <p:cNvPr id="22" name="object 22"/>
            <p:cNvPicPr/>
            <p:nvPr/>
          </p:nvPicPr>
          <p:blipFill>
            <a:blip r:embed="rId13" cstate="email">
              <a:extLst>
                <a:ext uri="{28A0092B-C50C-407E-A947-70E740481C1C}">
                  <a14:useLocalDpi xmlns:a14="http://schemas.microsoft.com/office/drawing/2010/main"/>
                </a:ext>
              </a:extLst>
            </a:blip>
            <a:stretch>
              <a:fillRect/>
            </a:stretch>
          </p:blipFill>
          <p:spPr>
            <a:xfrm>
              <a:off x="18214306" y="10039698"/>
              <a:ext cx="75526" cy="99400"/>
            </a:xfrm>
            <a:prstGeom prst="rect">
              <a:avLst/>
            </a:prstGeom>
          </p:spPr>
        </p:pic>
        <p:pic>
          <p:nvPicPr>
            <p:cNvPr id="23" name="object 23"/>
            <p:cNvPicPr/>
            <p:nvPr/>
          </p:nvPicPr>
          <p:blipFill>
            <a:blip r:embed="rId14" cstate="email">
              <a:extLst>
                <a:ext uri="{28A0092B-C50C-407E-A947-70E740481C1C}">
                  <a14:useLocalDpi xmlns:a14="http://schemas.microsoft.com/office/drawing/2010/main"/>
                </a:ext>
              </a:extLst>
            </a:blip>
            <a:stretch>
              <a:fillRect/>
            </a:stretch>
          </p:blipFill>
          <p:spPr>
            <a:xfrm>
              <a:off x="18370833" y="10038106"/>
              <a:ext cx="66982" cy="100133"/>
            </a:xfrm>
            <a:prstGeom prst="rect">
              <a:avLst/>
            </a:prstGeom>
          </p:spPr>
        </p:pic>
        <p:sp>
          <p:nvSpPr>
            <p:cNvPr id="24" name="object 24"/>
            <p:cNvSpPr/>
            <p:nvPr/>
          </p:nvSpPr>
          <p:spPr>
            <a:xfrm>
              <a:off x="18512493" y="10039698"/>
              <a:ext cx="56515" cy="97790"/>
            </a:xfrm>
            <a:custGeom>
              <a:avLst/>
              <a:gdLst/>
              <a:ahLst/>
              <a:cxnLst/>
              <a:rect l="l" t="t" r="r" b="b"/>
              <a:pathLst>
                <a:path w="56515" h="97790">
                  <a:moveTo>
                    <a:pt x="20805" y="0"/>
                  </a:moveTo>
                  <a:lnTo>
                    <a:pt x="0" y="0"/>
                  </a:lnTo>
                  <a:lnTo>
                    <a:pt x="0" y="97536"/>
                  </a:lnTo>
                  <a:lnTo>
                    <a:pt x="56406" y="97536"/>
                  </a:lnTo>
                  <a:lnTo>
                    <a:pt x="56406" y="79316"/>
                  </a:lnTo>
                  <a:lnTo>
                    <a:pt x="43913" y="79816"/>
                  </a:lnTo>
                  <a:lnTo>
                    <a:pt x="20973" y="80018"/>
                  </a:lnTo>
                  <a:lnTo>
                    <a:pt x="20240" y="79023"/>
                  </a:lnTo>
                  <a:lnTo>
                    <a:pt x="20285" y="29977"/>
                  </a:lnTo>
                  <a:lnTo>
                    <a:pt x="20805" y="0"/>
                  </a:lnTo>
                  <a:close/>
                </a:path>
              </a:pathLst>
            </a:custGeom>
            <a:solidFill>
              <a:srgbClr val="003150"/>
            </a:solidFill>
          </p:spPr>
          <p:txBody>
            <a:bodyPr wrap="square" lIns="0" tIns="0" rIns="0" bIns="0" rtlCol="0"/>
            <a:lstStyle/>
            <a:p>
              <a:endParaRPr/>
            </a:p>
          </p:txBody>
        </p:sp>
        <p:sp>
          <p:nvSpPr>
            <p:cNvPr id="25" name="object 25"/>
            <p:cNvSpPr/>
            <p:nvPr/>
          </p:nvSpPr>
          <p:spPr>
            <a:xfrm>
              <a:off x="18638349" y="10039698"/>
              <a:ext cx="20955" cy="97790"/>
            </a:xfrm>
            <a:custGeom>
              <a:avLst/>
              <a:gdLst/>
              <a:ahLst/>
              <a:cxnLst/>
              <a:rect l="l" t="t" r="r" b="b"/>
              <a:pathLst>
                <a:path w="20955" h="97790">
                  <a:moveTo>
                    <a:pt x="20679" y="0"/>
                  </a:moveTo>
                  <a:lnTo>
                    <a:pt x="0" y="0"/>
                  </a:lnTo>
                  <a:lnTo>
                    <a:pt x="0" y="97536"/>
                  </a:lnTo>
                  <a:lnTo>
                    <a:pt x="20250" y="97536"/>
                  </a:lnTo>
                  <a:lnTo>
                    <a:pt x="20257" y="32891"/>
                  </a:lnTo>
                  <a:lnTo>
                    <a:pt x="20679" y="0"/>
                  </a:lnTo>
                  <a:close/>
                </a:path>
              </a:pathLst>
            </a:custGeom>
            <a:solidFill>
              <a:srgbClr val="003150"/>
            </a:solidFill>
          </p:spPr>
          <p:txBody>
            <a:bodyPr wrap="square" lIns="0" tIns="0" rIns="0" bIns="0" rtlCol="0"/>
            <a:lstStyle/>
            <a:p>
              <a:endParaRPr/>
            </a:p>
          </p:txBody>
        </p:sp>
        <p:pic>
          <p:nvPicPr>
            <p:cNvPr id="26" name="object 26"/>
            <p:cNvPicPr/>
            <p:nvPr/>
          </p:nvPicPr>
          <p:blipFill>
            <a:blip r:embed="rId15" cstate="email">
              <a:extLst>
                <a:ext uri="{28A0092B-C50C-407E-A947-70E740481C1C}">
                  <a14:useLocalDpi xmlns:a14="http://schemas.microsoft.com/office/drawing/2010/main"/>
                </a:ext>
              </a:extLst>
            </a:blip>
            <a:stretch>
              <a:fillRect/>
            </a:stretch>
          </p:blipFill>
          <p:spPr>
            <a:xfrm>
              <a:off x="18740065" y="10039682"/>
              <a:ext cx="82007" cy="97536"/>
            </a:xfrm>
            <a:prstGeom prst="rect">
              <a:avLst/>
            </a:prstGeom>
          </p:spPr>
        </p:pic>
        <p:pic>
          <p:nvPicPr>
            <p:cNvPr id="27" name="object 27"/>
            <p:cNvPicPr/>
            <p:nvPr/>
          </p:nvPicPr>
          <p:blipFill>
            <a:blip r:embed="rId16" cstate="email">
              <a:extLst>
                <a:ext uri="{28A0092B-C50C-407E-A947-70E740481C1C}">
                  <a14:useLocalDpi xmlns:a14="http://schemas.microsoft.com/office/drawing/2010/main"/>
                </a:ext>
              </a:extLst>
            </a:blip>
            <a:stretch>
              <a:fillRect/>
            </a:stretch>
          </p:blipFill>
          <p:spPr>
            <a:xfrm>
              <a:off x="18870962" y="10039682"/>
              <a:ext cx="91452" cy="97536"/>
            </a:xfrm>
            <a:prstGeom prst="rect">
              <a:avLst/>
            </a:prstGeom>
          </p:spPr>
        </p:pic>
        <p:grpSp>
          <p:nvGrpSpPr>
            <p:cNvPr id="28" name="object 28"/>
            <p:cNvGrpSpPr/>
            <p:nvPr/>
          </p:nvGrpSpPr>
          <p:grpSpPr>
            <a:xfrm>
              <a:off x="16999309" y="9458854"/>
              <a:ext cx="2055495" cy="680720"/>
              <a:chOff x="16999309" y="9458854"/>
              <a:chExt cx="2055495" cy="680720"/>
            </a:xfrm>
          </p:grpSpPr>
          <p:pic>
            <p:nvPicPr>
              <p:cNvPr id="29" name="object 29"/>
              <p:cNvPicPr/>
              <p:nvPr/>
            </p:nvPicPr>
            <p:blipFill>
              <a:blip r:embed="rId17" cstate="email">
                <a:extLst>
                  <a:ext uri="{28A0092B-C50C-407E-A947-70E740481C1C}">
                    <a14:useLocalDpi xmlns:a14="http://schemas.microsoft.com/office/drawing/2010/main"/>
                  </a:ext>
                </a:extLst>
              </a:blip>
              <a:stretch>
                <a:fillRect/>
              </a:stretch>
            </p:blipFill>
            <p:spPr>
              <a:xfrm>
                <a:off x="17027613" y="9461835"/>
                <a:ext cx="92175" cy="125996"/>
              </a:xfrm>
              <a:prstGeom prst="rect">
                <a:avLst/>
              </a:prstGeom>
            </p:spPr>
          </p:pic>
          <p:pic>
            <p:nvPicPr>
              <p:cNvPr id="30" name="object 30"/>
              <p:cNvPicPr/>
              <p:nvPr/>
            </p:nvPicPr>
            <p:blipFill>
              <a:blip r:embed="rId18" cstate="email">
                <a:extLst>
                  <a:ext uri="{28A0092B-C50C-407E-A947-70E740481C1C}">
                    <a14:useLocalDpi xmlns:a14="http://schemas.microsoft.com/office/drawing/2010/main"/>
                  </a:ext>
                </a:extLst>
              </a:blip>
              <a:stretch>
                <a:fillRect/>
              </a:stretch>
            </p:blipFill>
            <p:spPr>
              <a:xfrm>
                <a:off x="17220585" y="9458854"/>
                <a:ext cx="114185" cy="131807"/>
              </a:xfrm>
              <a:prstGeom prst="rect">
                <a:avLst/>
              </a:prstGeom>
            </p:spPr>
          </p:pic>
          <p:pic>
            <p:nvPicPr>
              <p:cNvPr id="31" name="object 31"/>
              <p:cNvPicPr/>
              <p:nvPr/>
            </p:nvPicPr>
            <p:blipFill>
              <a:blip r:embed="rId19" cstate="email">
                <a:extLst>
                  <a:ext uri="{28A0092B-C50C-407E-A947-70E740481C1C}">
                    <a14:useLocalDpi xmlns:a14="http://schemas.microsoft.com/office/drawing/2010/main"/>
                  </a:ext>
                </a:extLst>
              </a:blip>
              <a:stretch>
                <a:fillRect/>
              </a:stretch>
            </p:blipFill>
            <p:spPr>
              <a:xfrm>
                <a:off x="17427192" y="9458857"/>
                <a:ext cx="70270" cy="131608"/>
              </a:xfrm>
              <a:prstGeom prst="rect">
                <a:avLst/>
              </a:prstGeom>
            </p:spPr>
          </p:pic>
          <p:pic>
            <p:nvPicPr>
              <p:cNvPr id="32" name="object 32"/>
              <p:cNvPicPr/>
              <p:nvPr/>
            </p:nvPicPr>
            <p:blipFill>
              <a:blip r:embed="rId20" cstate="email">
                <a:extLst>
                  <a:ext uri="{28A0092B-C50C-407E-A947-70E740481C1C}">
                    <a14:useLocalDpi xmlns:a14="http://schemas.microsoft.com/office/drawing/2010/main"/>
                  </a:ext>
                </a:extLst>
              </a:blip>
              <a:stretch>
                <a:fillRect/>
              </a:stretch>
            </p:blipFill>
            <p:spPr>
              <a:xfrm>
                <a:off x="17594355" y="9459977"/>
                <a:ext cx="76426" cy="127849"/>
              </a:xfrm>
              <a:prstGeom prst="rect">
                <a:avLst/>
              </a:prstGeom>
            </p:spPr>
          </p:pic>
          <p:pic>
            <p:nvPicPr>
              <p:cNvPr id="33" name="object 33"/>
              <p:cNvPicPr/>
              <p:nvPr/>
            </p:nvPicPr>
            <p:blipFill>
              <a:blip r:embed="rId21" cstate="email">
                <a:extLst>
                  <a:ext uri="{28A0092B-C50C-407E-A947-70E740481C1C}">
                    <a14:useLocalDpi xmlns:a14="http://schemas.microsoft.com/office/drawing/2010/main"/>
                  </a:ext>
                </a:extLst>
              </a:blip>
              <a:stretch>
                <a:fillRect/>
              </a:stretch>
            </p:blipFill>
            <p:spPr>
              <a:xfrm>
                <a:off x="17022720" y="10011931"/>
                <a:ext cx="75128" cy="127315"/>
              </a:xfrm>
              <a:prstGeom prst="rect">
                <a:avLst/>
              </a:prstGeom>
            </p:spPr>
          </p:pic>
          <p:sp>
            <p:nvSpPr>
              <p:cNvPr id="34" name="object 34"/>
              <p:cNvSpPr/>
              <p:nvPr/>
            </p:nvSpPr>
            <p:spPr>
              <a:xfrm>
                <a:off x="16999306" y="9618071"/>
                <a:ext cx="2055495" cy="519430"/>
              </a:xfrm>
              <a:custGeom>
                <a:avLst/>
                <a:gdLst/>
                <a:ahLst/>
                <a:cxnLst/>
                <a:rect l="l" t="t" r="r" b="b"/>
                <a:pathLst>
                  <a:path w="2055494" h="519429">
                    <a:moveTo>
                      <a:pt x="629754" y="393865"/>
                    </a:moveTo>
                    <a:lnTo>
                      <a:pt x="608215" y="393865"/>
                    </a:lnTo>
                    <a:lnTo>
                      <a:pt x="604050" y="399135"/>
                    </a:lnTo>
                    <a:lnTo>
                      <a:pt x="599325" y="404444"/>
                    </a:lnTo>
                    <a:lnTo>
                      <a:pt x="594182" y="409676"/>
                    </a:lnTo>
                    <a:lnTo>
                      <a:pt x="588835" y="414705"/>
                    </a:lnTo>
                    <a:lnTo>
                      <a:pt x="607339" y="414705"/>
                    </a:lnTo>
                    <a:lnTo>
                      <a:pt x="629754" y="393865"/>
                    </a:lnTo>
                    <a:close/>
                  </a:path>
                  <a:path w="2055494" h="519429">
                    <a:moveTo>
                      <a:pt x="631088" y="501065"/>
                    </a:moveTo>
                    <a:lnTo>
                      <a:pt x="623239" y="501345"/>
                    </a:lnTo>
                    <a:lnTo>
                      <a:pt x="615238" y="501535"/>
                    </a:lnTo>
                    <a:lnTo>
                      <a:pt x="593026" y="501662"/>
                    </a:lnTo>
                    <a:lnTo>
                      <a:pt x="592455" y="500075"/>
                    </a:lnTo>
                    <a:lnTo>
                      <a:pt x="592455" y="476897"/>
                    </a:lnTo>
                    <a:lnTo>
                      <a:pt x="625868" y="476897"/>
                    </a:lnTo>
                    <a:lnTo>
                      <a:pt x="625868" y="459422"/>
                    </a:lnTo>
                    <a:lnTo>
                      <a:pt x="592455" y="459422"/>
                    </a:lnTo>
                    <a:lnTo>
                      <a:pt x="592556" y="441464"/>
                    </a:lnTo>
                    <a:lnTo>
                      <a:pt x="592721" y="438873"/>
                    </a:lnTo>
                    <a:lnTo>
                      <a:pt x="593750" y="438569"/>
                    </a:lnTo>
                    <a:lnTo>
                      <a:pt x="595172" y="438569"/>
                    </a:lnTo>
                    <a:lnTo>
                      <a:pt x="606501" y="438607"/>
                    </a:lnTo>
                    <a:lnTo>
                      <a:pt x="616343" y="438734"/>
                    </a:lnTo>
                    <a:lnTo>
                      <a:pt x="624281" y="438988"/>
                    </a:lnTo>
                    <a:lnTo>
                      <a:pt x="629920" y="439432"/>
                    </a:lnTo>
                    <a:lnTo>
                      <a:pt x="629920" y="438569"/>
                    </a:lnTo>
                    <a:lnTo>
                      <a:pt x="629920" y="421614"/>
                    </a:lnTo>
                    <a:lnTo>
                      <a:pt x="572173" y="421614"/>
                    </a:lnTo>
                    <a:lnTo>
                      <a:pt x="572173" y="519150"/>
                    </a:lnTo>
                    <a:lnTo>
                      <a:pt x="631088" y="519150"/>
                    </a:lnTo>
                    <a:lnTo>
                      <a:pt x="631088" y="501662"/>
                    </a:lnTo>
                    <a:lnTo>
                      <a:pt x="631088" y="501065"/>
                    </a:lnTo>
                    <a:close/>
                  </a:path>
                  <a:path w="2055494" h="519429">
                    <a:moveTo>
                      <a:pt x="662559" y="195910"/>
                    </a:moveTo>
                    <a:lnTo>
                      <a:pt x="655789" y="162509"/>
                    </a:lnTo>
                    <a:lnTo>
                      <a:pt x="644385" y="147408"/>
                    </a:lnTo>
                    <a:lnTo>
                      <a:pt x="637844" y="138747"/>
                    </a:lnTo>
                    <a:lnTo>
                      <a:pt x="610895" y="120421"/>
                    </a:lnTo>
                    <a:lnTo>
                      <a:pt x="598436" y="114109"/>
                    </a:lnTo>
                    <a:lnTo>
                      <a:pt x="598436" y="156743"/>
                    </a:lnTo>
                    <a:lnTo>
                      <a:pt x="573659" y="188722"/>
                    </a:lnTo>
                    <a:lnTo>
                      <a:pt x="535432" y="209346"/>
                    </a:lnTo>
                    <a:lnTo>
                      <a:pt x="487857" y="220383"/>
                    </a:lnTo>
                    <a:lnTo>
                      <a:pt x="435063" y="223621"/>
                    </a:lnTo>
                    <a:lnTo>
                      <a:pt x="381165" y="220840"/>
                    </a:lnTo>
                    <a:lnTo>
                      <a:pt x="407822" y="186880"/>
                    </a:lnTo>
                    <a:lnTo>
                      <a:pt x="448208" y="162991"/>
                    </a:lnTo>
                    <a:lnTo>
                      <a:pt x="497001" y="149656"/>
                    </a:lnTo>
                    <a:lnTo>
                      <a:pt x="548855" y="147408"/>
                    </a:lnTo>
                    <a:lnTo>
                      <a:pt x="598436" y="156743"/>
                    </a:lnTo>
                    <a:lnTo>
                      <a:pt x="598436" y="114109"/>
                    </a:lnTo>
                    <a:lnTo>
                      <a:pt x="577100" y="103289"/>
                    </a:lnTo>
                    <a:lnTo>
                      <a:pt x="568477" y="97815"/>
                    </a:lnTo>
                    <a:lnTo>
                      <a:pt x="560882" y="91541"/>
                    </a:lnTo>
                    <a:lnTo>
                      <a:pt x="553326" y="85775"/>
                    </a:lnTo>
                    <a:lnTo>
                      <a:pt x="545020" y="81915"/>
                    </a:lnTo>
                    <a:lnTo>
                      <a:pt x="496608" y="75730"/>
                    </a:lnTo>
                    <a:lnTo>
                      <a:pt x="448348" y="81635"/>
                    </a:lnTo>
                    <a:lnTo>
                      <a:pt x="403834" y="97815"/>
                    </a:lnTo>
                    <a:lnTo>
                      <a:pt x="366623" y="122377"/>
                    </a:lnTo>
                    <a:lnTo>
                      <a:pt x="340347" y="153504"/>
                    </a:lnTo>
                    <a:lnTo>
                      <a:pt x="328561" y="189318"/>
                    </a:lnTo>
                    <a:lnTo>
                      <a:pt x="334860" y="227990"/>
                    </a:lnTo>
                    <a:lnTo>
                      <a:pt x="276212" y="223418"/>
                    </a:lnTo>
                    <a:lnTo>
                      <a:pt x="222326" y="217030"/>
                    </a:lnTo>
                    <a:lnTo>
                      <a:pt x="170383" y="208102"/>
                    </a:lnTo>
                    <a:lnTo>
                      <a:pt x="117576" y="195910"/>
                    </a:lnTo>
                    <a:lnTo>
                      <a:pt x="159524" y="176428"/>
                    </a:lnTo>
                    <a:lnTo>
                      <a:pt x="202717" y="158178"/>
                    </a:lnTo>
                    <a:lnTo>
                      <a:pt x="245186" y="139204"/>
                    </a:lnTo>
                    <a:lnTo>
                      <a:pt x="284988" y="117551"/>
                    </a:lnTo>
                    <a:lnTo>
                      <a:pt x="283502" y="113995"/>
                    </a:lnTo>
                    <a:lnTo>
                      <a:pt x="270954" y="83769"/>
                    </a:lnTo>
                    <a:lnTo>
                      <a:pt x="244856" y="71755"/>
                    </a:lnTo>
                    <a:lnTo>
                      <a:pt x="211239" y="75133"/>
                    </a:lnTo>
                    <a:lnTo>
                      <a:pt x="174599" y="87541"/>
                    </a:lnTo>
                    <a:lnTo>
                      <a:pt x="139496" y="102616"/>
                    </a:lnTo>
                    <a:lnTo>
                      <a:pt x="110426" y="113995"/>
                    </a:lnTo>
                    <a:lnTo>
                      <a:pt x="109537" y="65532"/>
                    </a:lnTo>
                    <a:lnTo>
                      <a:pt x="97370" y="26593"/>
                    </a:lnTo>
                    <a:lnTo>
                      <a:pt x="72136" y="2844"/>
                    </a:lnTo>
                    <a:lnTo>
                      <a:pt x="32067" y="0"/>
                    </a:lnTo>
                    <a:lnTo>
                      <a:pt x="34480" y="34124"/>
                    </a:lnTo>
                    <a:lnTo>
                      <a:pt x="34518" y="72250"/>
                    </a:lnTo>
                    <a:lnTo>
                      <a:pt x="32448" y="112534"/>
                    </a:lnTo>
                    <a:lnTo>
                      <a:pt x="28524" y="153149"/>
                    </a:lnTo>
                    <a:lnTo>
                      <a:pt x="11303" y="159105"/>
                    </a:lnTo>
                    <a:lnTo>
                      <a:pt x="4203" y="163601"/>
                    </a:lnTo>
                    <a:lnTo>
                      <a:pt x="0" y="170980"/>
                    </a:lnTo>
                    <a:lnTo>
                      <a:pt x="2590" y="191541"/>
                    </a:lnTo>
                    <a:lnTo>
                      <a:pt x="8966" y="208318"/>
                    </a:lnTo>
                    <a:lnTo>
                      <a:pt x="17995" y="222465"/>
                    </a:lnTo>
                    <a:lnTo>
                      <a:pt x="28524" y="235102"/>
                    </a:lnTo>
                    <a:lnTo>
                      <a:pt x="30759" y="270217"/>
                    </a:lnTo>
                    <a:lnTo>
                      <a:pt x="33451" y="306997"/>
                    </a:lnTo>
                    <a:lnTo>
                      <a:pt x="41681" y="339877"/>
                    </a:lnTo>
                    <a:lnTo>
                      <a:pt x="60566" y="363308"/>
                    </a:lnTo>
                    <a:lnTo>
                      <a:pt x="78701" y="345833"/>
                    </a:lnTo>
                    <a:lnTo>
                      <a:pt x="86804" y="318325"/>
                    </a:lnTo>
                    <a:lnTo>
                      <a:pt x="91579" y="287477"/>
                    </a:lnTo>
                    <a:lnTo>
                      <a:pt x="99758" y="260032"/>
                    </a:lnTo>
                    <a:lnTo>
                      <a:pt x="146710" y="266192"/>
                    </a:lnTo>
                    <a:lnTo>
                      <a:pt x="198450" y="273672"/>
                    </a:lnTo>
                    <a:lnTo>
                      <a:pt x="252006" y="278434"/>
                    </a:lnTo>
                    <a:lnTo>
                      <a:pt x="304393" y="276415"/>
                    </a:lnTo>
                    <a:lnTo>
                      <a:pt x="352666" y="263588"/>
                    </a:lnTo>
                    <a:lnTo>
                      <a:pt x="390436" y="282867"/>
                    </a:lnTo>
                    <a:lnTo>
                      <a:pt x="434581" y="293128"/>
                    </a:lnTo>
                    <a:lnTo>
                      <a:pt x="482041" y="294894"/>
                    </a:lnTo>
                    <a:lnTo>
                      <a:pt x="529780" y="288734"/>
                    </a:lnTo>
                    <a:lnTo>
                      <a:pt x="574751" y="275209"/>
                    </a:lnTo>
                    <a:lnTo>
                      <a:pt x="597103" y="263588"/>
                    </a:lnTo>
                    <a:lnTo>
                      <a:pt x="603948" y="260032"/>
                    </a:lnTo>
                    <a:lnTo>
                      <a:pt x="613905" y="254850"/>
                    </a:lnTo>
                    <a:lnTo>
                      <a:pt x="644182" y="228244"/>
                    </a:lnTo>
                    <a:lnTo>
                      <a:pt x="644334" y="227990"/>
                    </a:lnTo>
                    <a:lnTo>
                      <a:pt x="646811" y="223621"/>
                    </a:lnTo>
                    <a:lnTo>
                      <a:pt x="662559" y="195910"/>
                    </a:lnTo>
                    <a:close/>
                  </a:path>
                  <a:path w="2055494" h="519429">
                    <a:moveTo>
                      <a:pt x="990307" y="114592"/>
                    </a:moveTo>
                    <a:lnTo>
                      <a:pt x="986751" y="99974"/>
                    </a:lnTo>
                    <a:lnTo>
                      <a:pt x="972756" y="84416"/>
                    </a:lnTo>
                    <a:lnTo>
                      <a:pt x="953287" y="72377"/>
                    </a:lnTo>
                    <a:lnTo>
                      <a:pt x="933284" y="68287"/>
                    </a:lnTo>
                    <a:lnTo>
                      <a:pt x="916101" y="74269"/>
                    </a:lnTo>
                    <a:lnTo>
                      <a:pt x="898956" y="86842"/>
                    </a:lnTo>
                    <a:lnTo>
                      <a:pt x="882040" y="101714"/>
                    </a:lnTo>
                    <a:lnTo>
                      <a:pt x="865606" y="114592"/>
                    </a:lnTo>
                    <a:lnTo>
                      <a:pt x="846810" y="125653"/>
                    </a:lnTo>
                    <a:lnTo>
                      <a:pt x="827798" y="134391"/>
                    </a:lnTo>
                    <a:lnTo>
                      <a:pt x="807199" y="141249"/>
                    </a:lnTo>
                    <a:lnTo>
                      <a:pt x="783704" y="146646"/>
                    </a:lnTo>
                    <a:lnTo>
                      <a:pt x="782078" y="116573"/>
                    </a:lnTo>
                    <a:lnTo>
                      <a:pt x="772121" y="88722"/>
                    </a:lnTo>
                    <a:lnTo>
                      <a:pt x="751027" y="68465"/>
                    </a:lnTo>
                    <a:lnTo>
                      <a:pt x="716013" y="61137"/>
                    </a:lnTo>
                    <a:lnTo>
                      <a:pt x="714019" y="92913"/>
                    </a:lnTo>
                    <a:lnTo>
                      <a:pt x="704697" y="130098"/>
                    </a:lnTo>
                    <a:lnTo>
                      <a:pt x="693127" y="170014"/>
                    </a:lnTo>
                    <a:lnTo>
                      <a:pt x="684453" y="209969"/>
                    </a:lnTo>
                    <a:lnTo>
                      <a:pt x="683742" y="247307"/>
                    </a:lnTo>
                    <a:lnTo>
                      <a:pt x="696125" y="279336"/>
                    </a:lnTo>
                    <a:lnTo>
                      <a:pt x="726681" y="303390"/>
                    </a:lnTo>
                    <a:lnTo>
                      <a:pt x="742518" y="282714"/>
                    </a:lnTo>
                    <a:lnTo>
                      <a:pt x="750163" y="253834"/>
                    </a:lnTo>
                    <a:lnTo>
                      <a:pt x="754976" y="222135"/>
                    </a:lnTo>
                    <a:lnTo>
                      <a:pt x="762317" y="192963"/>
                    </a:lnTo>
                    <a:lnTo>
                      <a:pt x="793470" y="212204"/>
                    </a:lnTo>
                    <a:lnTo>
                      <a:pt x="827646" y="212788"/>
                    </a:lnTo>
                    <a:lnTo>
                      <a:pt x="862101" y="201688"/>
                    </a:lnTo>
                    <a:lnTo>
                      <a:pt x="894130" y="185839"/>
                    </a:lnTo>
                    <a:lnTo>
                      <a:pt x="895235" y="216141"/>
                    </a:lnTo>
                    <a:lnTo>
                      <a:pt x="898855" y="245897"/>
                    </a:lnTo>
                    <a:lnTo>
                      <a:pt x="908138" y="271449"/>
                    </a:lnTo>
                    <a:lnTo>
                      <a:pt x="926172" y="289128"/>
                    </a:lnTo>
                    <a:lnTo>
                      <a:pt x="940104" y="278511"/>
                    </a:lnTo>
                    <a:lnTo>
                      <a:pt x="947648" y="257860"/>
                    </a:lnTo>
                    <a:lnTo>
                      <a:pt x="952461" y="231482"/>
                    </a:lnTo>
                    <a:lnTo>
                      <a:pt x="958215" y="203657"/>
                    </a:lnTo>
                    <a:lnTo>
                      <a:pt x="966685" y="177330"/>
                    </a:lnTo>
                    <a:lnTo>
                      <a:pt x="975995" y="153149"/>
                    </a:lnTo>
                    <a:lnTo>
                      <a:pt x="984440" y="131965"/>
                    </a:lnTo>
                    <a:lnTo>
                      <a:pt x="990307" y="114592"/>
                    </a:lnTo>
                    <a:close/>
                  </a:path>
                  <a:path w="2055494" h="519429">
                    <a:moveTo>
                      <a:pt x="1365656" y="195554"/>
                    </a:moveTo>
                    <a:lnTo>
                      <a:pt x="1353527" y="157581"/>
                    </a:lnTo>
                    <a:lnTo>
                      <a:pt x="1305801" y="112039"/>
                    </a:lnTo>
                    <a:lnTo>
                      <a:pt x="1297228" y="107683"/>
                    </a:lnTo>
                    <a:lnTo>
                      <a:pt x="1297228" y="160286"/>
                    </a:lnTo>
                    <a:lnTo>
                      <a:pt x="1258277" y="181914"/>
                    </a:lnTo>
                    <a:lnTo>
                      <a:pt x="1212176" y="196634"/>
                    </a:lnTo>
                    <a:lnTo>
                      <a:pt x="1161326" y="205879"/>
                    </a:lnTo>
                    <a:lnTo>
                      <a:pt x="1108138" y="211086"/>
                    </a:lnTo>
                    <a:lnTo>
                      <a:pt x="1054989" y="213715"/>
                    </a:lnTo>
                    <a:lnTo>
                      <a:pt x="1074140" y="182778"/>
                    </a:lnTo>
                    <a:lnTo>
                      <a:pt x="1108367" y="159893"/>
                    </a:lnTo>
                    <a:lnTo>
                      <a:pt x="1152728" y="145618"/>
                    </a:lnTo>
                    <a:lnTo>
                      <a:pt x="1202283" y="140550"/>
                    </a:lnTo>
                    <a:lnTo>
                      <a:pt x="1252093" y="145249"/>
                    </a:lnTo>
                    <a:lnTo>
                      <a:pt x="1297228" y="160286"/>
                    </a:lnTo>
                    <a:lnTo>
                      <a:pt x="1297228" y="107683"/>
                    </a:lnTo>
                    <a:lnTo>
                      <a:pt x="1267434" y="92506"/>
                    </a:lnTo>
                    <a:lnTo>
                      <a:pt x="1222667" y="78574"/>
                    </a:lnTo>
                    <a:lnTo>
                      <a:pt x="1172794" y="72059"/>
                    </a:lnTo>
                    <a:lnTo>
                      <a:pt x="1119111" y="74790"/>
                    </a:lnTo>
                    <a:lnTo>
                      <a:pt x="1078699" y="86715"/>
                    </a:lnTo>
                    <a:lnTo>
                      <a:pt x="1039825" y="108686"/>
                    </a:lnTo>
                    <a:lnTo>
                      <a:pt x="1009434" y="136867"/>
                    </a:lnTo>
                    <a:lnTo>
                      <a:pt x="994460" y="167436"/>
                    </a:lnTo>
                    <a:lnTo>
                      <a:pt x="994892" y="198704"/>
                    </a:lnTo>
                    <a:lnTo>
                      <a:pt x="1021880" y="255917"/>
                    </a:lnTo>
                    <a:lnTo>
                      <a:pt x="1085202" y="285991"/>
                    </a:lnTo>
                    <a:lnTo>
                      <a:pt x="1137551" y="287401"/>
                    </a:lnTo>
                    <a:lnTo>
                      <a:pt x="1194943" y="280949"/>
                    </a:lnTo>
                    <a:lnTo>
                      <a:pt x="1250911" y="269049"/>
                    </a:lnTo>
                    <a:lnTo>
                      <a:pt x="1299044" y="254139"/>
                    </a:lnTo>
                    <a:lnTo>
                      <a:pt x="1351127" y="224485"/>
                    </a:lnTo>
                    <a:lnTo>
                      <a:pt x="1361554" y="209981"/>
                    </a:lnTo>
                    <a:lnTo>
                      <a:pt x="1365656" y="195554"/>
                    </a:lnTo>
                    <a:close/>
                  </a:path>
                  <a:path w="2055494" h="519429">
                    <a:moveTo>
                      <a:pt x="2055304" y="198437"/>
                    </a:moveTo>
                    <a:lnTo>
                      <a:pt x="2053437" y="178689"/>
                    </a:lnTo>
                    <a:lnTo>
                      <a:pt x="2052434" y="168021"/>
                    </a:lnTo>
                    <a:lnTo>
                      <a:pt x="2007311" y="164084"/>
                    </a:lnTo>
                    <a:lnTo>
                      <a:pt x="1960918" y="164871"/>
                    </a:lnTo>
                    <a:lnTo>
                      <a:pt x="1913966" y="167233"/>
                    </a:lnTo>
                    <a:lnTo>
                      <a:pt x="1867166" y="168021"/>
                    </a:lnTo>
                    <a:lnTo>
                      <a:pt x="1857730" y="150723"/>
                    </a:lnTo>
                    <a:lnTo>
                      <a:pt x="1854835" y="146646"/>
                    </a:lnTo>
                    <a:lnTo>
                      <a:pt x="1846630" y="135115"/>
                    </a:lnTo>
                    <a:lnTo>
                      <a:pt x="1836013" y="119037"/>
                    </a:lnTo>
                    <a:lnTo>
                      <a:pt x="1827999" y="100342"/>
                    </a:lnTo>
                    <a:lnTo>
                      <a:pt x="1831505" y="67957"/>
                    </a:lnTo>
                    <a:lnTo>
                      <a:pt x="1815020" y="43510"/>
                    </a:lnTo>
                    <a:lnTo>
                      <a:pt x="1813737" y="42900"/>
                    </a:lnTo>
                    <a:lnTo>
                      <a:pt x="1813737" y="168021"/>
                    </a:lnTo>
                    <a:lnTo>
                      <a:pt x="1807806" y="174536"/>
                    </a:lnTo>
                    <a:lnTo>
                      <a:pt x="1797748" y="176949"/>
                    </a:lnTo>
                    <a:lnTo>
                      <a:pt x="1785886" y="177558"/>
                    </a:lnTo>
                    <a:lnTo>
                      <a:pt x="1774545" y="178689"/>
                    </a:lnTo>
                    <a:lnTo>
                      <a:pt x="1779714" y="170484"/>
                    </a:lnTo>
                    <a:lnTo>
                      <a:pt x="1785607" y="163017"/>
                    </a:lnTo>
                    <a:lnTo>
                      <a:pt x="1791322" y="155371"/>
                    </a:lnTo>
                    <a:lnTo>
                      <a:pt x="1795957" y="146646"/>
                    </a:lnTo>
                    <a:lnTo>
                      <a:pt x="1801571" y="150825"/>
                    </a:lnTo>
                    <a:lnTo>
                      <a:pt x="1805343" y="156845"/>
                    </a:lnTo>
                    <a:lnTo>
                      <a:pt x="1808861" y="163118"/>
                    </a:lnTo>
                    <a:lnTo>
                      <a:pt x="1813737" y="168021"/>
                    </a:lnTo>
                    <a:lnTo>
                      <a:pt x="1813737" y="42900"/>
                    </a:lnTo>
                    <a:lnTo>
                      <a:pt x="1784527" y="28778"/>
                    </a:lnTo>
                    <a:lnTo>
                      <a:pt x="1746059" y="25539"/>
                    </a:lnTo>
                    <a:lnTo>
                      <a:pt x="1748421" y="34747"/>
                    </a:lnTo>
                    <a:lnTo>
                      <a:pt x="1757959" y="48361"/>
                    </a:lnTo>
                    <a:lnTo>
                      <a:pt x="1760321" y="57581"/>
                    </a:lnTo>
                    <a:lnTo>
                      <a:pt x="1701812" y="138010"/>
                    </a:lnTo>
                    <a:lnTo>
                      <a:pt x="1672386" y="178054"/>
                    </a:lnTo>
                    <a:lnTo>
                      <a:pt x="1642770" y="217893"/>
                    </a:lnTo>
                    <a:lnTo>
                      <a:pt x="1591373" y="217627"/>
                    </a:lnTo>
                    <a:lnTo>
                      <a:pt x="1539328" y="218020"/>
                    </a:lnTo>
                    <a:lnTo>
                      <a:pt x="1490027" y="215684"/>
                    </a:lnTo>
                    <a:lnTo>
                      <a:pt x="1446872" y="207213"/>
                    </a:lnTo>
                    <a:lnTo>
                      <a:pt x="1456474" y="202780"/>
                    </a:lnTo>
                    <a:lnTo>
                      <a:pt x="1465402" y="196697"/>
                    </a:lnTo>
                    <a:lnTo>
                      <a:pt x="1473974" y="190525"/>
                    </a:lnTo>
                    <a:lnTo>
                      <a:pt x="1482471" y="185801"/>
                    </a:lnTo>
                    <a:lnTo>
                      <a:pt x="1517992" y="174764"/>
                    </a:lnTo>
                    <a:lnTo>
                      <a:pt x="1566494" y="160401"/>
                    </a:lnTo>
                    <a:lnTo>
                      <a:pt x="1610385" y="142722"/>
                    </a:lnTo>
                    <a:lnTo>
                      <a:pt x="1613725" y="139496"/>
                    </a:lnTo>
                    <a:lnTo>
                      <a:pt x="1632077" y="121716"/>
                    </a:lnTo>
                    <a:lnTo>
                      <a:pt x="1629524" y="112395"/>
                    </a:lnTo>
                    <a:lnTo>
                      <a:pt x="1629219" y="111290"/>
                    </a:lnTo>
                    <a:lnTo>
                      <a:pt x="1625333" y="97129"/>
                    </a:lnTo>
                    <a:lnTo>
                      <a:pt x="1598637" y="77203"/>
                    </a:lnTo>
                    <a:lnTo>
                      <a:pt x="1558874" y="62814"/>
                    </a:lnTo>
                    <a:lnTo>
                      <a:pt x="1535899" y="58851"/>
                    </a:lnTo>
                    <a:lnTo>
                      <a:pt x="1535899" y="114592"/>
                    </a:lnTo>
                    <a:lnTo>
                      <a:pt x="1515452" y="124599"/>
                    </a:lnTo>
                    <a:lnTo>
                      <a:pt x="1490878" y="132715"/>
                    </a:lnTo>
                    <a:lnTo>
                      <a:pt x="1465656" y="137998"/>
                    </a:lnTo>
                    <a:lnTo>
                      <a:pt x="1443278" y="139496"/>
                    </a:lnTo>
                    <a:lnTo>
                      <a:pt x="1459090" y="124853"/>
                    </a:lnTo>
                    <a:lnTo>
                      <a:pt x="1482763" y="115811"/>
                    </a:lnTo>
                    <a:lnTo>
                      <a:pt x="1509839" y="112395"/>
                    </a:lnTo>
                    <a:lnTo>
                      <a:pt x="1535899" y="114592"/>
                    </a:lnTo>
                    <a:lnTo>
                      <a:pt x="1535899" y="58851"/>
                    </a:lnTo>
                    <a:lnTo>
                      <a:pt x="1512989" y="54889"/>
                    </a:lnTo>
                    <a:lnTo>
                      <a:pt x="1467878" y="54330"/>
                    </a:lnTo>
                    <a:lnTo>
                      <a:pt x="1430477" y="62052"/>
                    </a:lnTo>
                    <a:lnTo>
                      <a:pt x="1407680" y="78955"/>
                    </a:lnTo>
                    <a:lnTo>
                      <a:pt x="1407223" y="89865"/>
                    </a:lnTo>
                    <a:lnTo>
                      <a:pt x="1410449" y="98069"/>
                    </a:lnTo>
                    <a:lnTo>
                      <a:pt x="1413179" y="104724"/>
                    </a:lnTo>
                    <a:lnTo>
                      <a:pt x="1411236" y="110998"/>
                    </a:lnTo>
                    <a:lnTo>
                      <a:pt x="1404912" y="111290"/>
                    </a:lnTo>
                    <a:lnTo>
                      <a:pt x="1400200" y="108915"/>
                    </a:lnTo>
                    <a:lnTo>
                      <a:pt x="1397444" y="108483"/>
                    </a:lnTo>
                    <a:lnTo>
                      <a:pt x="1396974" y="114592"/>
                    </a:lnTo>
                    <a:lnTo>
                      <a:pt x="1386459" y="161455"/>
                    </a:lnTo>
                    <a:lnTo>
                      <a:pt x="1378280" y="206108"/>
                    </a:lnTo>
                    <a:lnTo>
                      <a:pt x="1376426" y="248323"/>
                    </a:lnTo>
                    <a:lnTo>
                      <a:pt x="1384909" y="287934"/>
                    </a:lnTo>
                    <a:lnTo>
                      <a:pt x="1407680" y="324739"/>
                    </a:lnTo>
                    <a:lnTo>
                      <a:pt x="1422374" y="315849"/>
                    </a:lnTo>
                    <a:lnTo>
                      <a:pt x="1427048" y="301129"/>
                    </a:lnTo>
                    <a:lnTo>
                      <a:pt x="1429156" y="283959"/>
                    </a:lnTo>
                    <a:lnTo>
                      <a:pt x="1436166" y="267754"/>
                    </a:lnTo>
                    <a:lnTo>
                      <a:pt x="1486319" y="277012"/>
                    </a:lnTo>
                    <a:lnTo>
                      <a:pt x="1536509" y="280238"/>
                    </a:lnTo>
                    <a:lnTo>
                      <a:pt x="1588198" y="279006"/>
                    </a:lnTo>
                    <a:lnTo>
                      <a:pt x="1642770" y="274891"/>
                    </a:lnTo>
                    <a:lnTo>
                      <a:pt x="1649069" y="280149"/>
                    </a:lnTo>
                    <a:lnTo>
                      <a:pt x="1653527" y="287261"/>
                    </a:lnTo>
                    <a:lnTo>
                      <a:pt x="1658835" y="293535"/>
                    </a:lnTo>
                    <a:lnTo>
                      <a:pt x="1667700" y="296240"/>
                    </a:lnTo>
                    <a:lnTo>
                      <a:pt x="1689138" y="274891"/>
                    </a:lnTo>
                    <a:lnTo>
                      <a:pt x="1694091" y="269963"/>
                    </a:lnTo>
                    <a:lnTo>
                      <a:pt x="1699844" y="267754"/>
                    </a:lnTo>
                    <a:lnTo>
                      <a:pt x="1729879" y="256222"/>
                    </a:lnTo>
                    <a:lnTo>
                      <a:pt x="1772424" y="250266"/>
                    </a:lnTo>
                    <a:lnTo>
                      <a:pt x="1819059" y="247383"/>
                    </a:lnTo>
                    <a:lnTo>
                      <a:pt x="1867166" y="242824"/>
                    </a:lnTo>
                    <a:lnTo>
                      <a:pt x="1878431" y="259918"/>
                    </a:lnTo>
                    <a:lnTo>
                      <a:pt x="1892071" y="278511"/>
                    </a:lnTo>
                    <a:lnTo>
                      <a:pt x="1899500" y="297065"/>
                    </a:lnTo>
                    <a:lnTo>
                      <a:pt x="1892134" y="314058"/>
                    </a:lnTo>
                    <a:lnTo>
                      <a:pt x="1904288" y="320675"/>
                    </a:lnTo>
                    <a:lnTo>
                      <a:pt x="1914906" y="328904"/>
                    </a:lnTo>
                    <a:lnTo>
                      <a:pt x="1925726" y="335051"/>
                    </a:lnTo>
                    <a:lnTo>
                      <a:pt x="1938439" y="335432"/>
                    </a:lnTo>
                    <a:lnTo>
                      <a:pt x="1945754" y="312635"/>
                    </a:lnTo>
                    <a:lnTo>
                      <a:pt x="1938667" y="286067"/>
                    </a:lnTo>
                    <a:lnTo>
                      <a:pt x="1927021" y="260146"/>
                    </a:lnTo>
                    <a:lnTo>
                      <a:pt x="1921713" y="242824"/>
                    </a:lnTo>
                    <a:lnTo>
                      <a:pt x="1920621" y="239255"/>
                    </a:lnTo>
                    <a:lnTo>
                      <a:pt x="1955876" y="235864"/>
                    </a:lnTo>
                    <a:lnTo>
                      <a:pt x="1996846" y="229704"/>
                    </a:lnTo>
                    <a:lnTo>
                      <a:pt x="2033384" y="218122"/>
                    </a:lnTo>
                    <a:lnTo>
                      <a:pt x="2033638" y="217893"/>
                    </a:lnTo>
                    <a:lnTo>
                      <a:pt x="2055304" y="198437"/>
                    </a:lnTo>
                    <a:close/>
                  </a:path>
                </a:pathLst>
              </a:custGeom>
              <a:solidFill>
                <a:srgbClr val="003150"/>
              </a:solidFill>
            </p:spPr>
            <p:txBody>
              <a:bodyPr wrap="square" lIns="0" tIns="0" rIns="0" bIns="0" rtlCol="0"/>
              <a:lstStyle/>
              <a:p>
                <a:endParaRPr/>
              </a:p>
            </p:txBody>
          </p:sp>
        </p:grpSp>
        <p:grpSp>
          <p:nvGrpSpPr>
            <p:cNvPr id="35" name="object 35"/>
            <p:cNvGrpSpPr/>
            <p:nvPr/>
          </p:nvGrpSpPr>
          <p:grpSpPr>
            <a:xfrm>
              <a:off x="15582312" y="9282255"/>
              <a:ext cx="1342390" cy="979805"/>
              <a:chOff x="15582312" y="9282255"/>
              <a:chExt cx="1342390" cy="979805"/>
            </a:xfrm>
          </p:grpSpPr>
          <p:sp>
            <p:nvSpPr>
              <p:cNvPr id="36" name="object 36"/>
              <p:cNvSpPr/>
              <p:nvPr/>
            </p:nvSpPr>
            <p:spPr>
              <a:xfrm>
                <a:off x="15582312" y="9415294"/>
                <a:ext cx="633095" cy="846455"/>
              </a:xfrm>
              <a:custGeom>
                <a:avLst/>
                <a:gdLst/>
                <a:ahLst/>
                <a:cxnLst/>
                <a:rect l="l" t="t" r="r" b="b"/>
                <a:pathLst>
                  <a:path w="633094" h="846454">
                    <a:moveTo>
                      <a:pt x="31564" y="0"/>
                    </a:moveTo>
                    <a:lnTo>
                      <a:pt x="0" y="113186"/>
                    </a:lnTo>
                    <a:lnTo>
                      <a:pt x="1570" y="179936"/>
                    </a:lnTo>
                    <a:lnTo>
                      <a:pt x="47157" y="226371"/>
                    </a:lnTo>
                    <a:lnTo>
                      <a:pt x="147644" y="278609"/>
                    </a:lnTo>
                    <a:lnTo>
                      <a:pt x="279252" y="379203"/>
                    </a:lnTo>
                    <a:lnTo>
                      <a:pt x="279252" y="730092"/>
                    </a:lnTo>
                    <a:lnTo>
                      <a:pt x="632666" y="846173"/>
                    </a:lnTo>
                    <a:lnTo>
                      <a:pt x="395343" y="657854"/>
                    </a:lnTo>
                    <a:lnTo>
                      <a:pt x="395343" y="288954"/>
                    </a:lnTo>
                    <a:lnTo>
                      <a:pt x="31564" y="0"/>
                    </a:lnTo>
                    <a:close/>
                  </a:path>
                </a:pathLst>
              </a:custGeom>
              <a:solidFill>
                <a:srgbClr val="003150"/>
              </a:solidFill>
            </p:spPr>
            <p:txBody>
              <a:bodyPr wrap="square" lIns="0" tIns="0" rIns="0" bIns="0" rtlCol="0"/>
              <a:lstStyle/>
              <a:p>
                <a:endParaRPr/>
              </a:p>
            </p:txBody>
          </p:sp>
          <p:pic>
            <p:nvPicPr>
              <p:cNvPr id="37" name="object 37"/>
              <p:cNvPicPr/>
              <p:nvPr/>
            </p:nvPicPr>
            <p:blipFill>
              <a:blip r:embed="rId22" cstate="email">
                <a:extLst>
                  <a:ext uri="{28A0092B-C50C-407E-A947-70E740481C1C}">
                    <a14:useLocalDpi xmlns:a14="http://schemas.microsoft.com/office/drawing/2010/main"/>
                  </a:ext>
                </a:extLst>
              </a:blip>
              <a:stretch>
                <a:fillRect/>
              </a:stretch>
            </p:blipFill>
            <p:spPr>
              <a:xfrm>
                <a:off x="15734647" y="9776101"/>
                <a:ext cx="93157" cy="346397"/>
              </a:xfrm>
              <a:prstGeom prst="rect">
                <a:avLst/>
              </a:prstGeom>
            </p:spPr>
          </p:pic>
          <p:pic>
            <p:nvPicPr>
              <p:cNvPr id="38" name="object 38"/>
              <p:cNvPicPr/>
              <p:nvPr/>
            </p:nvPicPr>
            <p:blipFill>
              <a:blip r:embed="rId23" cstate="email">
                <a:extLst>
                  <a:ext uri="{28A0092B-C50C-407E-A947-70E740481C1C}">
                    <a14:useLocalDpi xmlns:a14="http://schemas.microsoft.com/office/drawing/2010/main"/>
                  </a:ext>
                </a:extLst>
              </a:blip>
              <a:stretch>
                <a:fillRect/>
              </a:stretch>
            </p:blipFill>
            <p:spPr>
              <a:xfrm>
                <a:off x="15608554" y="9699067"/>
                <a:ext cx="102959" cy="199062"/>
              </a:xfrm>
              <a:prstGeom prst="rect">
                <a:avLst/>
              </a:prstGeom>
            </p:spPr>
          </p:pic>
          <p:sp>
            <p:nvSpPr>
              <p:cNvPr id="39" name="object 39"/>
              <p:cNvSpPr/>
              <p:nvPr/>
            </p:nvSpPr>
            <p:spPr>
              <a:xfrm>
                <a:off x="16291633" y="9415294"/>
                <a:ext cx="633095" cy="846455"/>
              </a:xfrm>
              <a:custGeom>
                <a:avLst/>
                <a:gdLst/>
                <a:ahLst/>
                <a:cxnLst/>
                <a:rect l="l" t="t" r="r" b="b"/>
                <a:pathLst>
                  <a:path w="633094" h="846454">
                    <a:moveTo>
                      <a:pt x="601102" y="0"/>
                    </a:moveTo>
                    <a:lnTo>
                      <a:pt x="237322" y="288954"/>
                    </a:lnTo>
                    <a:lnTo>
                      <a:pt x="237322" y="657854"/>
                    </a:lnTo>
                    <a:lnTo>
                      <a:pt x="0" y="846173"/>
                    </a:lnTo>
                    <a:lnTo>
                      <a:pt x="353413" y="730092"/>
                    </a:lnTo>
                    <a:lnTo>
                      <a:pt x="353413" y="379203"/>
                    </a:lnTo>
                    <a:lnTo>
                      <a:pt x="484990" y="278609"/>
                    </a:lnTo>
                    <a:lnTo>
                      <a:pt x="585477" y="226371"/>
                    </a:lnTo>
                    <a:lnTo>
                      <a:pt x="631068" y="179936"/>
                    </a:lnTo>
                    <a:lnTo>
                      <a:pt x="632648" y="113186"/>
                    </a:lnTo>
                    <a:lnTo>
                      <a:pt x="601102" y="0"/>
                    </a:lnTo>
                    <a:close/>
                  </a:path>
                </a:pathLst>
              </a:custGeom>
              <a:solidFill>
                <a:srgbClr val="003150"/>
              </a:solidFill>
            </p:spPr>
            <p:txBody>
              <a:bodyPr wrap="square" lIns="0" tIns="0" rIns="0" bIns="0" rtlCol="0"/>
              <a:lstStyle/>
              <a:p>
                <a:endParaRPr/>
              </a:p>
            </p:txBody>
          </p:sp>
          <p:pic>
            <p:nvPicPr>
              <p:cNvPr id="40" name="object 40"/>
              <p:cNvPicPr/>
              <p:nvPr/>
            </p:nvPicPr>
            <p:blipFill>
              <a:blip r:embed="rId24" cstate="email">
                <a:extLst>
                  <a:ext uri="{28A0092B-C50C-407E-A947-70E740481C1C}">
                    <a14:useLocalDpi xmlns:a14="http://schemas.microsoft.com/office/drawing/2010/main"/>
                  </a:ext>
                </a:extLst>
              </a:blip>
              <a:stretch>
                <a:fillRect/>
              </a:stretch>
            </p:blipFill>
            <p:spPr>
              <a:xfrm>
                <a:off x="16678799" y="9776101"/>
                <a:ext cx="93152" cy="346397"/>
              </a:xfrm>
              <a:prstGeom prst="rect">
                <a:avLst/>
              </a:prstGeom>
            </p:spPr>
          </p:pic>
          <p:pic>
            <p:nvPicPr>
              <p:cNvPr id="41" name="object 41"/>
              <p:cNvPicPr/>
              <p:nvPr/>
            </p:nvPicPr>
            <p:blipFill>
              <a:blip r:embed="rId25" cstate="email">
                <a:extLst>
                  <a:ext uri="{28A0092B-C50C-407E-A947-70E740481C1C}">
                    <a14:useLocalDpi xmlns:a14="http://schemas.microsoft.com/office/drawing/2010/main"/>
                  </a:ext>
                </a:extLst>
              </a:blip>
              <a:stretch>
                <a:fillRect/>
              </a:stretch>
            </p:blipFill>
            <p:spPr>
              <a:xfrm>
                <a:off x="16795090" y="9699067"/>
                <a:ext cx="102959" cy="199062"/>
              </a:xfrm>
              <a:prstGeom prst="rect">
                <a:avLst/>
              </a:prstGeom>
            </p:spPr>
          </p:pic>
          <p:sp>
            <p:nvSpPr>
              <p:cNvPr id="42" name="object 42"/>
              <p:cNvSpPr/>
              <p:nvPr/>
            </p:nvSpPr>
            <p:spPr>
              <a:xfrm>
                <a:off x="16027337" y="9282258"/>
                <a:ext cx="454025" cy="957580"/>
              </a:xfrm>
              <a:custGeom>
                <a:avLst/>
                <a:gdLst/>
                <a:ahLst/>
                <a:cxnLst/>
                <a:rect l="l" t="t" r="r" b="b"/>
                <a:pathLst>
                  <a:path w="454025" h="957579">
                    <a:moveTo>
                      <a:pt x="74980" y="124345"/>
                    </a:moveTo>
                    <a:lnTo>
                      <a:pt x="69443" y="128270"/>
                    </a:lnTo>
                    <a:lnTo>
                      <a:pt x="65468" y="136067"/>
                    </a:lnTo>
                    <a:lnTo>
                      <a:pt x="65620" y="135890"/>
                    </a:lnTo>
                    <a:lnTo>
                      <a:pt x="71386" y="128270"/>
                    </a:lnTo>
                    <a:lnTo>
                      <a:pt x="74980" y="124345"/>
                    </a:lnTo>
                    <a:close/>
                  </a:path>
                  <a:path w="454025" h="957579">
                    <a:moveTo>
                      <a:pt x="197472" y="775589"/>
                    </a:moveTo>
                    <a:lnTo>
                      <a:pt x="190931" y="736892"/>
                    </a:lnTo>
                    <a:lnTo>
                      <a:pt x="149974" y="730478"/>
                    </a:lnTo>
                    <a:lnTo>
                      <a:pt x="129349" y="719442"/>
                    </a:lnTo>
                    <a:lnTo>
                      <a:pt x="122783" y="695820"/>
                    </a:lnTo>
                    <a:lnTo>
                      <a:pt x="124015" y="651586"/>
                    </a:lnTo>
                    <a:lnTo>
                      <a:pt x="119176" y="592721"/>
                    </a:lnTo>
                    <a:lnTo>
                      <a:pt x="104648" y="562787"/>
                    </a:lnTo>
                    <a:lnTo>
                      <a:pt x="68795" y="552475"/>
                    </a:lnTo>
                    <a:lnTo>
                      <a:pt x="0" y="552526"/>
                    </a:lnTo>
                    <a:lnTo>
                      <a:pt x="0" y="775589"/>
                    </a:lnTo>
                    <a:lnTo>
                      <a:pt x="85953" y="837247"/>
                    </a:lnTo>
                    <a:lnTo>
                      <a:pt x="197472" y="775589"/>
                    </a:lnTo>
                    <a:close/>
                  </a:path>
                  <a:path w="454025" h="957579">
                    <a:moveTo>
                      <a:pt x="340474" y="865454"/>
                    </a:moveTo>
                    <a:lnTo>
                      <a:pt x="263093" y="819531"/>
                    </a:lnTo>
                    <a:lnTo>
                      <a:pt x="190919" y="819531"/>
                    </a:lnTo>
                    <a:lnTo>
                      <a:pt x="113525" y="865454"/>
                    </a:lnTo>
                    <a:lnTo>
                      <a:pt x="226987" y="957300"/>
                    </a:lnTo>
                    <a:lnTo>
                      <a:pt x="340474" y="865454"/>
                    </a:lnTo>
                    <a:close/>
                  </a:path>
                  <a:path w="454025" h="957579">
                    <a:moveTo>
                      <a:pt x="453974" y="552526"/>
                    </a:moveTo>
                    <a:lnTo>
                      <a:pt x="385178" y="552475"/>
                    </a:lnTo>
                    <a:lnTo>
                      <a:pt x="349326" y="562787"/>
                    </a:lnTo>
                    <a:lnTo>
                      <a:pt x="334797" y="592721"/>
                    </a:lnTo>
                    <a:lnTo>
                      <a:pt x="329971" y="651586"/>
                    </a:lnTo>
                    <a:lnTo>
                      <a:pt x="331203" y="695820"/>
                    </a:lnTo>
                    <a:lnTo>
                      <a:pt x="324650" y="719442"/>
                    </a:lnTo>
                    <a:lnTo>
                      <a:pt x="304025" y="730478"/>
                    </a:lnTo>
                    <a:lnTo>
                      <a:pt x="263042" y="736892"/>
                    </a:lnTo>
                    <a:lnTo>
                      <a:pt x="256501" y="775589"/>
                    </a:lnTo>
                    <a:lnTo>
                      <a:pt x="368033" y="837247"/>
                    </a:lnTo>
                    <a:lnTo>
                      <a:pt x="453974" y="775589"/>
                    </a:lnTo>
                    <a:lnTo>
                      <a:pt x="453974" y="552526"/>
                    </a:lnTo>
                    <a:close/>
                  </a:path>
                  <a:path w="454025" h="957579">
                    <a:moveTo>
                      <a:pt x="453974" y="413486"/>
                    </a:moveTo>
                    <a:lnTo>
                      <a:pt x="12" y="413486"/>
                    </a:lnTo>
                    <a:lnTo>
                      <a:pt x="12" y="474027"/>
                    </a:lnTo>
                    <a:lnTo>
                      <a:pt x="92354" y="475284"/>
                    </a:lnTo>
                    <a:lnTo>
                      <a:pt x="141998" y="491871"/>
                    </a:lnTo>
                    <a:lnTo>
                      <a:pt x="165925" y="538365"/>
                    </a:lnTo>
                    <a:lnTo>
                      <a:pt x="181089" y="629310"/>
                    </a:lnTo>
                    <a:lnTo>
                      <a:pt x="272910" y="629310"/>
                    </a:lnTo>
                    <a:lnTo>
                      <a:pt x="310438" y="538657"/>
                    </a:lnTo>
                    <a:lnTo>
                      <a:pt x="371652" y="492658"/>
                    </a:lnTo>
                    <a:lnTo>
                      <a:pt x="428764" y="476161"/>
                    </a:lnTo>
                    <a:lnTo>
                      <a:pt x="453974" y="474027"/>
                    </a:lnTo>
                    <a:lnTo>
                      <a:pt x="453974" y="413486"/>
                    </a:lnTo>
                    <a:close/>
                  </a:path>
                  <a:path w="454025" h="957579">
                    <a:moveTo>
                      <a:pt x="453974" y="81280"/>
                    </a:moveTo>
                    <a:lnTo>
                      <a:pt x="445617" y="102870"/>
                    </a:lnTo>
                    <a:lnTo>
                      <a:pt x="442645" y="112052"/>
                    </a:lnTo>
                    <a:lnTo>
                      <a:pt x="442645" y="240030"/>
                    </a:lnTo>
                    <a:lnTo>
                      <a:pt x="433628" y="256413"/>
                    </a:lnTo>
                    <a:lnTo>
                      <a:pt x="433628" y="320040"/>
                    </a:lnTo>
                    <a:lnTo>
                      <a:pt x="431304" y="330200"/>
                    </a:lnTo>
                    <a:lnTo>
                      <a:pt x="424980" y="339090"/>
                    </a:lnTo>
                    <a:lnTo>
                      <a:pt x="415594" y="344170"/>
                    </a:lnTo>
                    <a:lnTo>
                      <a:pt x="404114" y="346710"/>
                    </a:lnTo>
                    <a:lnTo>
                      <a:pt x="392607" y="344170"/>
                    </a:lnTo>
                    <a:lnTo>
                      <a:pt x="383222" y="339090"/>
                    </a:lnTo>
                    <a:lnTo>
                      <a:pt x="376910" y="330200"/>
                    </a:lnTo>
                    <a:lnTo>
                      <a:pt x="374586" y="320040"/>
                    </a:lnTo>
                    <a:lnTo>
                      <a:pt x="376910" y="309880"/>
                    </a:lnTo>
                    <a:lnTo>
                      <a:pt x="415594" y="295910"/>
                    </a:lnTo>
                    <a:lnTo>
                      <a:pt x="433628" y="320040"/>
                    </a:lnTo>
                    <a:lnTo>
                      <a:pt x="433628" y="256413"/>
                    </a:lnTo>
                    <a:lnTo>
                      <a:pt x="431457" y="260350"/>
                    </a:lnTo>
                    <a:lnTo>
                      <a:pt x="411683" y="271780"/>
                    </a:lnTo>
                    <a:lnTo>
                      <a:pt x="390245" y="276860"/>
                    </a:lnTo>
                    <a:lnTo>
                      <a:pt x="374027" y="278130"/>
                    </a:lnTo>
                    <a:lnTo>
                      <a:pt x="377190" y="274320"/>
                    </a:lnTo>
                    <a:lnTo>
                      <a:pt x="379349" y="266700"/>
                    </a:lnTo>
                    <a:lnTo>
                      <a:pt x="379349" y="257810"/>
                    </a:lnTo>
                    <a:lnTo>
                      <a:pt x="378498" y="248920"/>
                    </a:lnTo>
                    <a:lnTo>
                      <a:pt x="376161" y="242570"/>
                    </a:lnTo>
                    <a:lnTo>
                      <a:pt x="372706" y="237490"/>
                    </a:lnTo>
                    <a:lnTo>
                      <a:pt x="368477" y="234950"/>
                    </a:lnTo>
                    <a:lnTo>
                      <a:pt x="364261" y="237490"/>
                    </a:lnTo>
                    <a:lnTo>
                      <a:pt x="360807" y="242570"/>
                    </a:lnTo>
                    <a:lnTo>
                      <a:pt x="358495" y="248920"/>
                    </a:lnTo>
                    <a:lnTo>
                      <a:pt x="357644" y="257810"/>
                    </a:lnTo>
                    <a:lnTo>
                      <a:pt x="357644" y="266700"/>
                    </a:lnTo>
                    <a:lnTo>
                      <a:pt x="359791" y="274320"/>
                    </a:lnTo>
                    <a:lnTo>
                      <a:pt x="363016" y="278130"/>
                    </a:lnTo>
                    <a:lnTo>
                      <a:pt x="356831" y="278130"/>
                    </a:lnTo>
                    <a:lnTo>
                      <a:pt x="347853" y="279400"/>
                    </a:lnTo>
                    <a:lnTo>
                      <a:pt x="305803" y="279400"/>
                    </a:lnTo>
                    <a:lnTo>
                      <a:pt x="289420" y="278130"/>
                    </a:lnTo>
                    <a:lnTo>
                      <a:pt x="284035" y="275590"/>
                    </a:lnTo>
                    <a:lnTo>
                      <a:pt x="283730" y="275336"/>
                    </a:lnTo>
                    <a:lnTo>
                      <a:pt x="283730" y="320040"/>
                    </a:lnTo>
                    <a:lnTo>
                      <a:pt x="279273" y="332740"/>
                    </a:lnTo>
                    <a:lnTo>
                      <a:pt x="267119" y="342900"/>
                    </a:lnTo>
                    <a:lnTo>
                      <a:pt x="249085" y="350520"/>
                    </a:lnTo>
                    <a:lnTo>
                      <a:pt x="226999" y="353060"/>
                    </a:lnTo>
                    <a:lnTo>
                      <a:pt x="204901" y="350520"/>
                    </a:lnTo>
                    <a:lnTo>
                      <a:pt x="195884" y="346710"/>
                    </a:lnTo>
                    <a:lnTo>
                      <a:pt x="186855" y="342900"/>
                    </a:lnTo>
                    <a:lnTo>
                      <a:pt x="174701" y="332740"/>
                    </a:lnTo>
                    <a:lnTo>
                      <a:pt x="170243" y="320040"/>
                    </a:lnTo>
                    <a:lnTo>
                      <a:pt x="174701" y="307340"/>
                    </a:lnTo>
                    <a:lnTo>
                      <a:pt x="186855" y="297180"/>
                    </a:lnTo>
                    <a:lnTo>
                      <a:pt x="192874" y="294640"/>
                    </a:lnTo>
                    <a:lnTo>
                      <a:pt x="204901" y="289560"/>
                    </a:lnTo>
                    <a:lnTo>
                      <a:pt x="226999" y="287020"/>
                    </a:lnTo>
                    <a:lnTo>
                      <a:pt x="249085" y="289560"/>
                    </a:lnTo>
                    <a:lnTo>
                      <a:pt x="267119" y="297180"/>
                    </a:lnTo>
                    <a:lnTo>
                      <a:pt x="279273" y="307340"/>
                    </a:lnTo>
                    <a:lnTo>
                      <a:pt x="283730" y="320040"/>
                    </a:lnTo>
                    <a:lnTo>
                      <a:pt x="283730" y="275336"/>
                    </a:lnTo>
                    <a:lnTo>
                      <a:pt x="263182" y="257810"/>
                    </a:lnTo>
                    <a:lnTo>
                      <a:pt x="255231" y="236220"/>
                    </a:lnTo>
                    <a:lnTo>
                      <a:pt x="254584" y="218440"/>
                    </a:lnTo>
                    <a:lnTo>
                      <a:pt x="255612" y="210820"/>
                    </a:lnTo>
                    <a:lnTo>
                      <a:pt x="257213" y="200660"/>
                    </a:lnTo>
                    <a:lnTo>
                      <a:pt x="273824" y="200660"/>
                    </a:lnTo>
                    <a:lnTo>
                      <a:pt x="284835" y="204470"/>
                    </a:lnTo>
                    <a:lnTo>
                      <a:pt x="289217" y="210820"/>
                    </a:lnTo>
                    <a:lnTo>
                      <a:pt x="289788" y="218440"/>
                    </a:lnTo>
                    <a:lnTo>
                      <a:pt x="289344" y="220980"/>
                    </a:lnTo>
                    <a:lnTo>
                      <a:pt x="288264" y="226060"/>
                    </a:lnTo>
                    <a:lnTo>
                      <a:pt x="287756" y="232410"/>
                    </a:lnTo>
                    <a:lnTo>
                      <a:pt x="291363" y="245110"/>
                    </a:lnTo>
                    <a:lnTo>
                      <a:pt x="299859" y="248920"/>
                    </a:lnTo>
                    <a:lnTo>
                      <a:pt x="308470" y="247650"/>
                    </a:lnTo>
                    <a:lnTo>
                      <a:pt x="312394" y="246380"/>
                    </a:lnTo>
                    <a:lnTo>
                      <a:pt x="320967" y="242570"/>
                    </a:lnTo>
                    <a:lnTo>
                      <a:pt x="333260" y="250190"/>
                    </a:lnTo>
                    <a:lnTo>
                      <a:pt x="330822" y="242570"/>
                    </a:lnTo>
                    <a:lnTo>
                      <a:pt x="328790" y="236220"/>
                    </a:lnTo>
                    <a:lnTo>
                      <a:pt x="324383" y="233680"/>
                    </a:lnTo>
                    <a:lnTo>
                      <a:pt x="319989" y="231140"/>
                    </a:lnTo>
                    <a:lnTo>
                      <a:pt x="311378" y="231140"/>
                    </a:lnTo>
                    <a:lnTo>
                      <a:pt x="307505" y="232410"/>
                    </a:lnTo>
                    <a:lnTo>
                      <a:pt x="296773" y="233680"/>
                    </a:lnTo>
                    <a:lnTo>
                      <a:pt x="302183" y="232410"/>
                    </a:lnTo>
                    <a:lnTo>
                      <a:pt x="300596" y="222250"/>
                    </a:lnTo>
                    <a:lnTo>
                      <a:pt x="316141" y="222250"/>
                    </a:lnTo>
                    <a:lnTo>
                      <a:pt x="354177" y="207010"/>
                    </a:lnTo>
                    <a:lnTo>
                      <a:pt x="366623" y="170180"/>
                    </a:lnTo>
                    <a:lnTo>
                      <a:pt x="356920" y="144780"/>
                    </a:lnTo>
                    <a:lnTo>
                      <a:pt x="352323" y="140970"/>
                    </a:lnTo>
                    <a:lnTo>
                      <a:pt x="340080" y="130810"/>
                    </a:lnTo>
                    <a:lnTo>
                      <a:pt x="331139" y="127000"/>
                    </a:lnTo>
                    <a:lnTo>
                      <a:pt x="308152" y="123190"/>
                    </a:lnTo>
                    <a:lnTo>
                      <a:pt x="287388" y="127000"/>
                    </a:lnTo>
                    <a:lnTo>
                      <a:pt x="269951" y="133350"/>
                    </a:lnTo>
                    <a:lnTo>
                      <a:pt x="256946" y="140970"/>
                    </a:lnTo>
                    <a:lnTo>
                      <a:pt x="257898" y="135890"/>
                    </a:lnTo>
                    <a:lnTo>
                      <a:pt x="260959" y="129540"/>
                    </a:lnTo>
                    <a:lnTo>
                      <a:pt x="266458" y="119380"/>
                    </a:lnTo>
                    <a:lnTo>
                      <a:pt x="274015" y="105410"/>
                    </a:lnTo>
                    <a:lnTo>
                      <a:pt x="276631" y="87630"/>
                    </a:lnTo>
                    <a:lnTo>
                      <a:pt x="274205" y="74930"/>
                    </a:lnTo>
                    <a:lnTo>
                      <a:pt x="272694" y="71120"/>
                    </a:lnTo>
                    <a:lnTo>
                      <a:pt x="272199" y="69850"/>
                    </a:lnTo>
                    <a:lnTo>
                      <a:pt x="347840" y="116840"/>
                    </a:lnTo>
                    <a:lnTo>
                      <a:pt x="391756" y="170180"/>
                    </a:lnTo>
                    <a:lnTo>
                      <a:pt x="412127" y="213360"/>
                    </a:lnTo>
                    <a:lnTo>
                      <a:pt x="417106" y="232410"/>
                    </a:lnTo>
                    <a:lnTo>
                      <a:pt x="402818" y="236220"/>
                    </a:lnTo>
                    <a:lnTo>
                      <a:pt x="398614" y="242570"/>
                    </a:lnTo>
                    <a:lnTo>
                      <a:pt x="399630" y="248920"/>
                    </a:lnTo>
                    <a:lnTo>
                      <a:pt x="401053" y="252730"/>
                    </a:lnTo>
                    <a:lnTo>
                      <a:pt x="410451" y="245110"/>
                    </a:lnTo>
                    <a:lnTo>
                      <a:pt x="411429" y="246380"/>
                    </a:lnTo>
                    <a:lnTo>
                      <a:pt x="418477" y="250190"/>
                    </a:lnTo>
                    <a:lnTo>
                      <a:pt x="423735" y="248920"/>
                    </a:lnTo>
                    <a:lnTo>
                      <a:pt x="426453" y="245110"/>
                    </a:lnTo>
                    <a:lnTo>
                      <a:pt x="428256" y="242570"/>
                    </a:lnTo>
                    <a:lnTo>
                      <a:pt x="431431" y="234950"/>
                    </a:lnTo>
                    <a:lnTo>
                      <a:pt x="432625" y="232410"/>
                    </a:lnTo>
                    <a:lnTo>
                      <a:pt x="438391" y="227330"/>
                    </a:lnTo>
                    <a:lnTo>
                      <a:pt x="441363" y="231140"/>
                    </a:lnTo>
                    <a:lnTo>
                      <a:pt x="442480" y="236220"/>
                    </a:lnTo>
                    <a:lnTo>
                      <a:pt x="442645" y="240030"/>
                    </a:lnTo>
                    <a:lnTo>
                      <a:pt x="442645" y="112052"/>
                    </a:lnTo>
                    <a:lnTo>
                      <a:pt x="441502" y="115570"/>
                    </a:lnTo>
                    <a:lnTo>
                      <a:pt x="440423" y="124460"/>
                    </a:lnTo>
                    <a:lnTo>
                      <a:pt x="441172" y="134620"/>
                    </a:lnTo>
                    <a:lnTo>
                      <a:pt x="425792" y="118110"/>
                    </a:lnTo>
                    <a:lnTo>
                      <a:pt x="415645" y="113030"/>
                    </a:lnTo>
                    <a:lnTo>
                      <a:pt x="406196" y="120650"/>
                    </a:lnTo>
                    <a:lnTo>
                      <a:pt x="392938" y="140970"/>
                    </a:lnTo>
                    <a:lnTo>
                      <a:pt x="389255" y="135890"/>
                    </a:lnTo>
                    <a:lnTo>
                      <a:pt x="386092" y="132080"/>
                    </a:lnTo>
                    <a:lnTo>
                      <a:pt x="381736" y="127000"/>
                    </a:lnTo>
                    <a:lnTo>
                      <a:pt x="374459" y="119380"/>
                    </a:lnTo>
                    <a:lnTo>
                      <a:pt x="377913" y="116840"/>
                    </a:lnTo>
                    <a:lnTo>
                      <a:pt x="380136" y="113030"/>
                    </a:lnTo>
                    <a:lnTo>
                      <a:pt x="380136" y="100330"/>
                    </a:lnTo>
                    <a:lnTo>
                      <a:pt x="373430" y="92710"/>
                    </a:lnTo>
                    <a:lnTo>
                      <a:pt x="359854" y="92710"/>
                    </a:lnTo>
                    <a:lnTo>
                      <a:pt x="355244" y="96520"/>
                    </a:lnTo>
                    <a:lnTo>
                      <a:pt x="352577" y="100330"/>
                    </a:lnTo>
                    <a:lnTo>
                      <a:pt x="348526" y="96520"/>
                    </a:lnTo>
                    <a:lnTo>
                      <a:pt x="344208" y="93980"/>
                    </a:lnTo>
                    <a:lnTo>
                      <a:pt x="339509" y="90170"/>
                    </a:lnTo>
                    <a:lnTo>
                      <a:pt x="341769" y="87630"/>
                    </a:lnTo>
                    <a:lnTo>
                      <a:pt x="343179" y="83820"/>
                    </a:lnTo>
                    <a:lnTo>
                      <a:pt x="343179" y="73660"/>
                    </a:lnTo>
                    <a:lnTo>
                      <a:pt x="343179" y="72390"/>
                    </a:lnTo>
                    <a:lnTo>
                      <a:pt x="336461" y="66040"/>
                    </a:lnTo>
                    <a:lnTo>
                      <a:pt x="322237" y="66040"/>
                    </a:lnTo>
                    <a:lnTo>
                      <a:pt x="317144" y="68580"/>
                    </a:lnTo>
                    <a:lnTo>
                      <a:pt x="314718" y="73660"/>
                    </a:lnTo>
                    <a:lnTo>
                      <a:pt x="310337" y="71120"/>
                    </a:lnTo>
                    <a:lnTo>
                      <a:pt x="308038" y="69850"/>
                    </a:lnTo>
                    <a:lnTo>
                      <a:pt x="305739" y="68580"/>
                    </a:lnTo>
                    <a:lnTo>
                      <a:pt x="300990" y="66040"/>
                    </a:lnTo>
                    <a:lnTo>
                      <a:pt x="301891" y="64770"/>
                    </a:lnTo>
                    <a:lnTo>
                      <a:pt x="302450" y="62230"/>
                    </a:lnTo>
                    <a:lnTo>
                      <a:pt x="302450" y="53340"/>
                    </a:lnTo>
                    <a:lnTo>
                      <a:pt x="302450" y="52070"/>
                    </a:lnTo>
                    <a:lnTo>
                      <a:pt x="295732" y="45720"/>
                    </a:lnTo>
                    <a:lnTo>
                      <a:pt x="281343" y="45720"/>
                    </a:lnTo>
                    <a:lnTo>
                      <a:pt x="276123" y="48260"/>
                    </a:lnTo>
                    <a:lnTo>
                      <a:pt x="273799" y="53340"/>
                    </a:lnTo>
                    <a:lnTo>
                      <a:pt x="265645" y="50800"/>
                    </a:lnTo>
                    <a:lnTo>
                      <a:pt x="250761" y="46393"/>
                    </a:lnTo>
                    <a:lnTo>
                      <a:pt x="250761" y="95250"/>
                    </a:lnTo>
                    <a:lnTo>
                      <a:pt x="248894" y="104140"/>
                    </a:lnTo>
                    <a:lnTo>
                      <a:pt x="243801" y="111760"/>
                    </a:lnTo>
                    <a:lnTo>
                      <a:pt x="236245" y="116840"/>
                    </a:lnTo>
                    <a:lnTo>
                      <a:pt x="226999" y="119380"/>
                    </a:lnTo>
                    <a:lnTo>
                      <a:pt x="217741" y="116840"/>
                    </a:lnTo>
                    <a:lnTo>
                      <a:pt x="210185" y="111760"/>
                    </a:lnTo>
                    <a:lnTo>
                      <a:pt x="205092" y="104140"/>
                    </a:lnTo>
                    <a:lnTo>
                      <a:pt x="203225" y="95250"/>
                    </a:lnTo>
                    <a:lnTo>
                      <a:pt x="205092" y="86360"/>
                    </a:lnTo>
                    <a:lnTo>
                      <a:pt x="210185" y="78740"/>
                    </a:lnTo>
                    <a:lnTo>
                      <a:pt x="217741" y="73660"/>
                    </a:lnTo>
                    <a:lnTo>
                      <a:pt x="226999" y="71120"/>
                    </a:lnTo>
                    <a:lnTo>
                      <a:pt x="236245" y="73660"/>
                    </a:lnTo>
                    <a:lnTo>
                      <a:pt x="243801" y="78740"/>
                    </a:lnTo>
                    <a:lnTo>
                      <a:pt x="248894" y="86360"/>
                    </a:lnTo>
                    <a:lnTo>
                      <a:pt x="250761" y="95250"/>
                    </a:lnTo>
                    <a:lnTo>
                      <a:pt x="250761" y="46393"/>
                    </a:lnTo>
                    <a:lnTo>
                      <a:pt x="248488" y="45720"/>
                    </a:lnTo>
                    <a:lnTo>
                      <a:pt x="239522" y="43180"/>
                    </a:lnTo>
                    <a:lnTo>
                      <a:pt x="246380" y="38100"/>
                    </a:lnTo>
                    <a:lnTo>
                      <a:pt x="251053" y="31750"/>
                    </a:lnTo>
                    <a:lnTo>
                      <a:pt x="251053" y="22860"/>
                    </a:lnTo>
                    <a:lnTo>
                      <a:pt x="249097" y="13970"/>
                    </a:lnTo>
                    <a:lnTo>
                      <a:pt x="243827" y="6350"/>
                    </a:lnTo>
                    <a:lnTo>
                      <a:pt x="236156" y="1270"/>
                    </a:lnTo>
                    <a:lnTo>
                      <a:pt x="226999" y="0"/>
                    </a:lnTo>
                    <a:lnTo>
                      <a:pt x="217830" y="1270"/>
                    </a:lnTo>
                    <a:lnTo>
                      <a:pt x="210159" y="6350"/>
                    </a:lnTo>
                    <a:lnTo>
                      <a:pt x="204876" y="13970"/>
                    </a:lnTo>
                    <a:lnTo>
                      <a:pt x="202920" y="22860"/>
                    </a:lnTo>
                    <a:lnTo>
                      <a:pt x="202920" y="31750"/>
                    </a:lnTo>
                    <a:lnTo>
                      <a:pt x="207606" y="38100"/>
                    </a:lnTo>
                    <a:lnTo>
                      <a:pt x="214464" y="43180"/>
                    </a:lnTo>
                    <a:lnTo>
                      <a:pt x="205486" y="45720"/>
                    </a:lnTo>
                    <a:lnTo>
                      <a:pt x="188353" y="50800"/>
                    </a:lnTo>
                    <a:lnTo>
                      <a:pt x="180225" y="53340"/>
                    </a:lnTo>
                    <a:lnTo>
                      <a:pt x="177825" y="48260"/>
                    </a:lnTo>
                    <a:lnTo>
                      <a:pt x="172643" y="45720"/>
                    </a:lnTo>
                    <a:lnTo>
                      <a:pt x="158267" y="45720"/>
                    </a:lnTo>
                    <a:lnTo>
                      <a:pt x="151561" y="52070"/>
                    </a:lnTo>
                    <a:lnTo>
                      <a:pt x="151561" y="62230"/>
                    </a:lnTo>
                    <a:lnTo>
                      <a:pt x="152095" y="64770"/>
                    </a:lnTo>
                    <a:lnTo>
                      <a:pt x="152984" y="66040"/>
                    </a:lnTo>
                    <a:lnTo>
                      <a:pt x="148234" y="68580"/>
                    </a:lnTo>
                    <a:lnTo>
                      <a:pt x="143649" y="71120"/>
                    </a:lnTo>
                    <a:lnTo>
                      <a:pt x="139293" y="73660"/>
                    </a:lnTo>
                    <a:lnTo>
                      <a:pt x="136867" y="68580"/>
                    </a:lnTo>
                    <a:lnTo>
                      <a:pt x="131749" y="66040"/>
                    </a:lnTo>
                    <a:lnTo>
                      <a:pt x="117525" y="66040"/>
                    </a:lnTo>
                    <a:lnTo>
                      <a:pt x="110807" y="72390"/>
                    </a:lnTo>
                    <a:lnTo>
                      <a:pt x="110807" y="83820"/>
                    </a:lnTo>
                    <a:lnTo>
                      <a:pt x="112204" y="87630"/>
                    </a:lnTo>
                    <a:lnTo>
                      <a:pt x="114465" y="90170"/>
                    </a:lnTo>
                    <a:lnTo>
                      <a:pt x="109766" y="93980"/>
                    </a:lnTo>
                    <a:lnTo>
                      <a:pt x="105448" y="96520"/>
                    </a:lnTo>
                    <a:lnTo>
                      <a:pt x="101396" y="100330"/>
                    </a:lnTo>
                    <a:lnTo>
                      <a:pt x="98729" y="96520"/>
                    </a:lnTo>
                    <a:lnTo>
                      <a:pt x="94119" y="92710"/>
                    </a:lnTo>
                    <a:lnTo>
                      <a:pt x="80518" y="92710"/>
                    </a:lnTo>
                    <a:lnTo>
                      <a:pt x="73799" y="100330"/>
                    </a:lnTo>
                    <a:lnTo>
                      <a:pt x="73799" y="113030"/>
                    </a:lnTo>
                    <a:lnTo>
                      <a:pt x="76098" y="116840"/>
                    </a:lnTo>
                    <a:lnTo>
                      <a:pt x="79527" y="119380"/>
                    </a:lnTo>
                    <a:lnTo>
                      <a:pt x="74980" y="124345"/>
                    </a:lnTo>
                    <a:lnTo>
                      <a:pt x="108851" y="100330"/>
                    </a:lnTo>
                    <a:lnTo>
                      <a:pt x="172669" y="73660"/>
                    </a:lnTo>
                    <a:lnTo>
                      <a:pt x="181775" y="69850"/>
                    </a:lnTo>
                    <a:lnTo>
                      <a:pt x="173202" y="85090"/>
                    </a:lnTo>
                    <a:lnTo>
                      <a:pt x="171513" y="96520"/>
                    </a:lnTo>
                    <a:lnTo>
                      <a:pt x="177761" y="109220"/>
                    </a:lnTo>
                    <a:lnTo>
                      <a:pt x="193014" y="129540"/>
                    </a:lnTo>
                    <a:lnTo>
                      <a:pt x="196075" y="135890"/>
                    </a:lnTo>
                    <a:lnTo>
                      <a:pt x="197002" y="140970"/>
                    </a:lnTo>
                    <a:lnTo>
                      <a:pt x="184010" y="133350"/>
                    </a:lnTo>
                    <a:lnTo>
                      <a:pt x="166573" y="127000"/>
                    </a:lnTo>
                    <a:lnTo>
                      <a:pt x="145821" y="123190"/>
                    </a:lnTo>
                    <a:lnTo>
                      <a:pt x="122834" y="127000"/>
                    </a:lnTo>
                    <a:lnTo>
                      <a:pt x="88125" y="140970"/>
                    </a:lnTo>
                    <a:lnTo>
                      <a:pt x="74155" y="153670"/>
                    </a:lnTo>
                    <a:lnTo>
                      <a:pt x="78778" y="172720"/>
                    </a:lnTo>
                    <a:lnTo>
                      <a:pt x="99809" y="207010"/>
                    </a:lnTo>
                    <a:lnTo>
                      <a:pt x="107035" y="215900"/>
                    </a:lnTo>
                    <a:lnTo>
                      <a:pt x="113411" y="220980"/>
                    </a:lnTo>
                    <a:lnTo>
                      <a:pt x="122504" y="222250"/>
                    </a:lnTo>
                    <a:lnTo>
                      <a:pt x="153390" y="222250"/>
                    </a:lnTo>
                    <a:lnTo>
                      <a:pt x="151790" y="232410"/>
                    </a:lnTo>
                    <a:lnTo>
                      <a:pt x="157213" y="233680"/>
                    </a:lnTo>
                    <a:lnTo>
                      <a:pt x="146469" y="232410"/>
                    </a:lnTo>
                    <a:lnTo>
                      <a:pt x="132181" y="227330"/>
                    </a:lnTo>
                    <a:lnTo>
                      <a:pt x="124726" y="227330"/>
                    </a:lnTo>
                    <a:lnTo>
                      <a:pt x="121716" y="233680"/>
                    </a:lnTo>
                    <a:lnTo>
                      <a:pt x="120713" y="250190"/>
                    </a:lnTo>
                    <a:lnTo>
                      <a:pt x="133045" y="242570"/>
                    </a:lnTo>
                    <a:lnTo>
                      <a:pt x="156146" y="252730"/>
                    </a:lnTo>
                    <a:lnTo>
                      <a:pt x="163563" y="252730"/>
                    </a:lnTo>
                    <a:lnTo>
                      <a:pt x="166154" y="246380"/>
                    </a:lnTo>
                    <a:lnTo>
                      <a:pt x="166166" y="242570"/>
                    </a:lnTo>
                    <a:lnTo>
                      <a:pt x="166217" y="233680"/>
                    </a:lnTo>
                    <a:lnTo>
                      <a:pt x="166116" y="231140"/>
                    </a:lnTo>
                    <a:lnTo>
                      <a:pt x="165722" y="226060"/>
                    </a:lnTo>
                    <a:lnTo>
                      <a:pt x="162153" y="209550"/>
                    </a:lnTo>
                    <a:lnTo>
                      <a:pt x="162953" y="203200"/>
                    </a:lnTo>
                    <a:lnTo>
                      <a:pt x="168478" y="200660"/>
                    </a:lnTo>
                    <a:lnTo>
                      <a:pt x="196773" y="200660"/>
                    </a:lnTo>
                    <a:lnTo>
                      <a:pt x="198361" y="210820"/>
                    </a:lnTo>
                    <a:lnTo>
                      <a:pt x="203809" y="237490"/>
                    </a:lnTo>
                    <a:lnTo>
                      <a:pt x="169951" y="275590"/>
                    </a:lnTo>
                    <a:lnTo>
                      <a:pt x="148183" y="279400"/>
                    </a:lnTo>
                    <a:lnTo>
                      <a:pt x="106121" y="279400"/>
                    </a:lnTo>
                    <a:lnTo>
                      <a:pt x="97142" y="278130"/>
                    </a:lnTo>
                    <a:lnTo>
                      <a:pt x="90982" y="278130"/>
                    </a:lnTo>
                    <a:lnTo>
                      <a:pt x="94183" y="274320"/>
                    </a:lnTo>
                    <a:lnTo>
                      <a:pt x="96342" y="266700"/>
                    </a:lnTo>
                    <a:lnTo>
                      <a:pt x="96342" y="257810"/>
                    </a:lnTo>
                    <a:lnTo>
                      <a:pt x="95491" y="248920"/>
                    </a:lnTo>
                    <a:lnTo>
                      <a:pt x="93167" y="242570"/>
                    </a:lnTo>
                    <a:lnTo>
                      <a:pt x="89725" y="237490"/>
                    </a:lnTo>
                    <a:lnTo>
                      <a:pt x="85509" y="234950"/>
                    </a:lnTo>
                    <a:lnTo>
                      <a:pt x="81280" y="237490"/>
                    </a:lnTo>
                    <a:lnTo>
                      <a:pt x="77825" y="242570"/>
                    </a:lnTo>
                    <a:lnTo>
                      <a:pt x="75488" y="248920"/>
                    </a:lnTo>
                    <a:lnTo>
                      <a:pt x="74637" y="257810"/>
                    </a:lnTo>
                    <a:lnTo>
                      <a:pt x="74637" y="266700"/>
                    </a:lnTo>
                    <a:lnTo>
                      <a:pt x="76796" y="274320"/>
                    </a:lnTo>
                    <a:lnTo>
                      <a:pt x="79946" y="278130"/>
                    </a:lnTo>
                    <a:lnTo>
                      <a:pt x="79387" y="278091"/>
                    </a:lnTo>
                    <a:lnTo>
                      <a:pt x="79387" y="320040"/>
                    </a:lnTo>
                    <a:lnTo>
                      <a:pt x="77063" y="330200"/>
                    </a:lnTo>
                    <a:lnTo>
                      <a:pt x="70751" y="339090"/>
                    </a:lnTo>
                    <a:lnTo>
                      <a:pt x="61366" y="344170"/>
                    </a:lnTo>
                    <a:lnTo>
                      <a:pt x="49872" y="346710"/>
                    </a:lnTo>
                    <a:lnTo>
                      <a:pt x="38379" y="344170"/>
                    </a:lnTo>
                    <a:lnTo>
                      <a:pt x="28994" y="339090"/>
                    </a:lnTo>
                    <a:lnTo>
                      <a:pt x="22669" y="330200"/>
                    </a:lnTo>
                    <a:lnTo>
                      <a:pt x="20345" y="320040"/>
                    </a:lnTo>
                    <a:lnTo>
                      <a:pt x="22669" y="309880"/>
                    </a:lnTo>
                    <a:lnTo>
                      <a:pt x="61366" y="295910"/>
                    </a:lnTo>
                    <a:lnTo>
                      <a:pt x="79387" y="320040"/>
                    </a:lnTo>
                    <a:lnTo>
                      <a:pt x="79387" y="278091"/>
                    </a:lnTo>
                    <a:lnTo>
                      <a:pt x="63754" y="276860"/>
                    </a:lnTo>
                    <a:lnTo>
                      <a:pt x="42316" y="271780"/>
                    </a:lnTo>
                    <a:lnTo>
                      <a:pt x="22542" y="260350"/>
                    </a:lnTo>
                    <a:lnTo>
                      <a:pt x="11341" y="240030"/>
                    </a:lnTo>
                    <a:lnTo>
                      <a:pt x="11557" y="227330"/>
                    </a:lnTo>
                    <a:lnTo>
                      <a:pt x="12661" y="223520"/>
                    </a:lnTo>
                    <a:lnTo>
                      <a:pt x="15608" y="224790"/>
                    </a:lnTo>
                    <a:lnTo>
                      <a:pt x="21310" y="232410"/>
                    </a:lnTo>
                    <a:lnTo>
                      <a:pt x="25463" y="243840"/>
                    </a:lnTo>
                    <a:lnTo>
                      <a:pt x="28321" y="250190"/>
                    </a:lnTo>
                    <a:lnTo>
                      <a:pt x="31229" y="251460"/>
                    </a:lnTo>
                    <a:lnTo>
                      <a:pt x="35509" y="250190"/>
                    </a:lnTo>
                    <a:lnTo>
                      <a:pt x="42557" y="246380"/>
                    </a:lnTo>
                    <a:lnTo>
                      <a:pt x="43522" y="245110"/>
                    </a:lnTo>
                    <a:lnTo>
                      <a:pt x="52959" y="252730"/>
                    </a:lnTo>
                    <a:lnTo>
                      <a:pt x="57226" y="245110"/>
                    </a:lnTo>
                    <a:lnTo>
                      <a:pt x="59372" y="241300"/>
                    </a:lnTo>
                    <a:lnTo>
                      <a:pt x="59829" y="236220"/>
                    </a:lnTo>
                    <a:lnTo>
                      <a:pt x="52832" y="233680"/>
                    </a:lnTo>
                    <a:lnTo>
                      <a:pt x="36868" y="232410"/>
                    </a:lnTo>
                    <a:lnTo>
                      <a:pt x="38633" y="223520"/>
                    </a:lnTo>
                    <a:lnTo>
                      <a:pt x="49987" y="166370"/>
                    </a:lnTo>
                    <a:lnTo>
                      <a:pt x="62953" y="140970"/>
                    </a:lnTo>
                    <a:lnTo>
                      <a:pt x="65468" y="136067"/>
                    </a:lnTo>
                    <a:lnTo>
                      <a:pt x="61036" y="140970"/>
                    </a:lnTo>
                    <a:lnTo>
                      <a:pt x="54533" y="134620"/>
                    </a:lnTo>
                    <a:lnTo>
                      <a:pt x="44119" y="124460"/>
                    </a:lnTo>
                    <a:lnTo>
                      <a:pt x="28575" y="124460"/>
                    </a:lnTo>
                    <a:lnTo>
                      <a:pt x="17208" y="129540"/>
                    </a:lnTo>
                    <a:lnTo>
                      <a:pt x="12801" y="134620"/>
                    </a:lnTo>
                    <a:lnTo>
                      <a:pt x="11506" y="119380"/>
                    </a:lnTo>
                    <a:lnTo>
                      <a:pt x="7023" y="101600"/>
                    </a:lnTo>
                    <a:lnTo>
                      <a:pt x="2235" y="87630"/>
                    </a:lnTo>
                    <a:lnTo>
                      <a:pt x="0" y="81280"/>
                    </a:lnTo>
                    <a:lnTo>
                      <a:pt x="0" y="370840"/>
                    </a:lnTo>
                    <a:lnTo>
                      <a:pt x="453974" y="370840"/>
                    </a:lnTo>
                    <a:lnTo>
                      <a:pt x="453974" y="353060"/>
                    </a:lnTo>
                    <a:lnTo>
                      <a:pt x="453974" y="346710"/>
                    </a:lnTo>
                    <a:lnTo>
                      <a:pt x="453974" y="134620"/>
                    </a:lnTo>
                    <a:lnTo>
                      <a:pt x="453974" y="81280"/>
                    </a:lnTo>
                    <a:close/>
                  </a:path>
                </a:pathLst>
              </a:custGeom>
              <a:solidFill>
                <a:srgbClr val="003150"/>
              </a:solidFill>
            </p:spPr>
            <p:txBody>
              <a:bodyPr wrap="square" lIns="0" tIns="0" rIns="0" bIns="0" rtlCol="0"/>
              <a:lstStyle/>
              <a:p>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715"/>
            <a:chOff x="0" y="0"/>
            <a:chExt cx="20104100" cy="11308715"/>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11654095" y="0"/>
              <a:ext cx="8449994" cy="11308556"/>
            </a:xfrm>
            <a:prstGeom prst="rect">
              <a:avLst/>
            </a:prstGeom>
          </p:spPr>
        </p:pic>
        <p:sp>
          <p:nvSpPr>
            <p:cNvPr id="4" name="object 4"/>
            <p:cNvSpPr/>
            <p:nvPr/>
          </p:nvSpPr>
          <p:spPr>
            <a:xfrm>
              <a:off x="0" y="0"/>
              <a:ext cx="11654155" cy="11308715"/>
            </a:xfrm>
            <a:custGeom>
              <a:avLst/>
              <a:gdLst/>
              <a:ahLst/>
              <a:cxnLst/>
              <a:rect l="l" t="t" r="r" b="b"/>
              <a:pathLst>
                <a:path w="11654155" h="11308715">
                  <a:moveTo>
                    <a:pt x="11654095" y="0"/>
                  </a:moveTo>
                  <a:lnTo>
                    <a:pt x="0" y="0"/>
                  </a:lnTo>
                  <a:lnTo>
                    <a:pt x="0" y="11308556"/>
                  </a:lnTo>
                  <a:lnTo>
                    <a:pt x="11654095" y="11308556"/>
                  </a:lnTo>
                  <a:lnTo>
                    <a:pt x="11654095" y="0"/>
                  </a:lnTo>
                  <a:close/>
                </a:path>
              </a:pathLst>
            </a:custGeom>
            <a:solidFill>
              <a:srgbClr val="003150"/>
            </a:solidFill>
          </p:spPr>
          <p:txBody>
            <a:bodyPr wrap="square" lIns="0" tIns="0" rIns="0" bIns="0" rtlCol="0"/>
            <a:lstStyle/>
            <a:p>
              <a:endParaRPr/>
            </a:p>
          </p:txBody>
        </p:sp>
      </p:grpSp>
      <p:sp>
        <p:nvSpPr>
          <p:cNvPr id="5" name="object 5"/>
          <p:cNvSpPr txBox="1">
            <a:spLocks noGrp="1"/>
          </p:cNvSpPr>
          <p:nvPr>
            <p:ph type="title"/>
          </p:nvPr>
        </p:nvSpPr>
        <p:spPr>
          <a:xfrm>
            <a:off x="1013446" y="1846819"/>
            <a:ext cx="6637020" cy="817244"/>
          </a:xfrm>
          <a:prstGeom prst="rect">
            <a:avLst/>
          </a:prstGeom>
        </p:spPr>
        <p:txBody>
          <a:bodyPr vert="horz" wrap="square" lIns="0" tIns="12065" rIns="0" bIns="0" rtlCol="0">
            <a:spAutoFit/>
          </a:bodyPr>
          <a:lstStyle/>
          <a:p>
            <a:pPr marL="12700">
              <a:lnSpc>
                <a:spcPct val="100000"/>
              </a:lnSpc>
              <a:spcBef>
                <a:spcPts val="95"/>
              </a:spcBef>
            </a:pPr>
            <a:r>
              <a:rPr sz="5200" b="0" spc="-125" dirty="0">
                <a:latin typeface="Work Sans"/>
                <a:cs typeface="Work Sans"/>
              </a:rPr>
              <a:t>ING.</a:t>
            </a:r>
            <a:r>
              <a:rPr sz="5200" b="0" spc="-420" dirty="0">
                <a:latin typeface="Work Sans"/>
                <a:cs typeface="Work Sans"/>
              </a:rPr>
              <a:t> </a:t>
            </a:r>
            <a:r>
              <a:rPr sz="5200" b="0" spc="-100" dirty="0">
                <a:latin typeface="Work Sans"/>
                <a:cs typeface="Work Sans"/>
              </a:rPr>
              <a:t>ALEŠ</a:t>
            </a:r>
            <a:r>
              <a:rPr sz="5200" b="0" spc="-320" dirty="0">
                <a:latin typeface="Work Sans"/>
                <a:cs typeface="Work Sans"/>
              </a:rPr>
              <a:t> </a:t>
            </a:r>
            <a:r>
              <a:rPr sz="5200" b="0" spc="-170" dirty="0">
                <a:latin typeface="Work Sans"/>
                <a:cs typeface="Work Sans"/>
              </a:rPr>
              <a:t>ROD,</a:t>
            </a:r>
            <a:r>
              <a:rPr sz="5200" b="0" spc="-265" dirty="0">
                <a:latin typeface="Work Sans"/>
                <a:cs typeface="Work Sans"/>
              </a:rPr>
              <a:t> </a:t>
            </a:r>
            <a:r>
              <a:rPr sz="5200" b="0" spc="-70" dirty="0">
                <a:latin typeface="Work Sans"/>
                <a:cs typeface="Work Sans"/>
              </a:rPr>
              <a:t>PH.D.</a:t>
            </a:r>
            <a:endParaRPr sz="5200" dirty="0">
              <a:latin typeface="Work Sans"/>
              <a:cs typeface="Work Sans"/>
            </a:endParaRP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dirty="0">
              <a:latin typeface="Work Sans ExtraLight"/>
              <a:cs typeface="Work Sans ExtraLight"/>
            </a:endParaRPr>
          </a:p>
        </p:txBody>
      </p:sp>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9" name="object 9"/>
          <p:cNvSpPr/>
          <p:nvPr/>
        </p:nvSpPr>
        <p:spPr>
          <a:xfrm>
            <a:off x="1047088" y="2848080"/>
            <a:ext cx="8586470" cy="0"/>
          </a:xfrm>
          <a:custGeom>
            <a:avLst/>
            <a:gdLst/>
            <a:ahLst/>
            <a:cxnLst/>
            <a:rect l="l" t="t" r="r" b="b"/>
            <a:pathLst>
              <a:path w="8586469">
                <a:moveTo>
                  <a:pt x="0" y="0"/>
                </a:moveTo>
                <a:lnTo>
                  <a:pt x="8586126" y="0"/>
                </a:lnTo>
              </a:path>
            </a:pathLst>
          </a:custGeom>
          <a:ln w="20941">
            <a:solidFill>
              <a:srgbClr val="FFFFFF"/>
            </a:solidFill>
          </a:ln>
        </p:spPr>
        <p:txBody>
          <a:bodyPr wrap="square" lIns="0" tIns="0" rIns="0" bIns="0" rtlCol="0"/>
          <a:lstStyle/>
          <a:p>
            <a:endParaRPr/>
          </a:p>
        </p:txBody>
      </p:sp>
      <p:sp>
        <p:nvSpPr>
          <p:cNvPr id="11" name="object 11"/>
          <p:cNvSpPr txBox="1"/>
          <p:nvPr/>
        </p:nvSpPr>
        <p:spPr>
          <a:xfrm>
            <a:off x="1013446" y="3032334"/>
            <a:ext cx="9403080" cy="5208905"/>
          </a:xfrm>
          <a:prstGeom prst="rect">
            <a:avLst/>
          </a:prstGeom>
        </p:spPr>
        <p:txBody>
          <a:bodyPr vert="horz" wrap="square" lIns="0" tIns="123825" rIns="0" bIns="0" rtlCol="0">
            <a:spAutoFit/>
          </a:bodyPr>
          <a:lstStyle/>
          <a:p>
            <a:pPr marL="12700">
              <a:lnSpc>
                <a:spcPct val="100000"/>
              </a:lnSpc>
              <a:spcBef>
                <a:spcPts val="975"/>
              </a:spcBef>
            </a:pPr>
            <a:r>
              <a:rPr sz="3050" b="0" spc="-20" dirty="0">
                <a:solidFill>
                  <a:srgbClr val="FFFFFF"/>
                </a:solidFill>
                <a:latin typeface="Work Sans Light"/>
                <a:cs typeface="Work Sans Light"/>
              </a:rPr>
              <a:t>Ekonom,</a:t>
            </a:r>
            <a:r>
              <a:rPr sz="3050" b="0" spc="-140" dirty="0">
                <a:solidFill>
                  <a:srgbClr val="FFFFFF"/>
                </a:solidFill>
                <a:latin typeface="Work Sans Light"/>
                <a:cs typeface="Work Sans Light"/>
              </a:rPr>
              <a:t> </a:t>
            </a:r>
            <a:r>
              <a:rPr sz="3050" b="0" spc="-20" dirty="0">
                <a:solidFill>
                  <a:srgbClr val="FFFFFF"/>
                </a:solidFill>
                <a:latin typeface="Work Sans Light"/>
                <a:cs typeface="Work Sans Light"/>
              </a:rPr>
              <a:t>odborník</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na</a:t>
            </a:r>
            <a:r>
              <a:rPr sz="3050" b="0" spc="-135" dirty="0">
                <a:solidFill>
                  <a:srgbClr val="FFFFFF"/>
                </a:solidFill>
                <a:latin typeface="Work Sans Light"/>
                <a:cs typeface="Work Sans Light"/>
              </a:rPr>
              <a:t> </a:t>
            </a:r>
            <a:r>
              <a:rPr sz="3050" b="0" dirty="0">
                <a:solidFill>
                  <a:srgbClr val="FFFFFF"/>
                </a:solidFill>
                <a:latin typeface="Work Sans Light"/>
                <a:cs typeface="Work Sans Light"/>
              </a:rPr>
              <a:t>oblast</a:t>
            </a:r>
            <a:r>
              <a:rPr sz="3050" b="0" spc="-140" dirty="0">
                <a:solidFill>
                  <a:srgbClr val="FFFFFF"/>
                </a:solidFill>
                <a:latin typeface="Work Sans Light"/>
                <a:cs typeface="Work Sans Light"/>
              </a:rPr>
              <a:t> </a:t>
            </a:r>
            <a:r>
              <a:rPr sz="3050" b="0" spc="-35" dirty="0">
                <a:solidFill>
                  <a:srgbClr val="FFFFFF"/>
                </a:solidFill>
                <a:latin typeface="Work Sans Light"/>
                <a:cs typeface="Work Sans Light"/>
              </a:rPr>
              <a:t>ekonomie</a:t>
            </a:r>
            <a:r>
              <a:rPr sz="3050" b="0" spc="-140" dirty="0">
                <a:solidFill>
                  <a:srgbClr val="FFFFFF"/>
                </a:solidFill>
                <a:latin typeface="Work Sans Light"/>
                <a:cs typeface="Work Sans Light"/>
              </a:rPr>
              <a:t> </a:t>
            </a:r>
            <a:r>
              <a:rPr sz="3050" b="0" spc="-10" dirty="0">
                <a:solidFill>
                  <a:srgbClr val="FFFFFF"/>
                </a:solidFill>
                <a:latin typeface="Work Sans Light"/>
                <a:cs typeface="Work Sans Light"/>
              </a:rPr>
              <a:t>regulace</a:t>
            </a:r>
            <a:endParaRPr sz="3050" dirty="0">
              <a:latin typeface="Work Sans Light"/>
              <a:cs typeface="Work Sans Light"/>
            </a:endParaRPr>
          </a:p>
          <a:p>
            <a:pPr marL="12700" marR="5080">
              <a:lnSpc>
                <a:spcPct val="123900"/>
              </a:lnSpc>
            </a:pPr>
            <a:r>
              <a:rPr sz="3050" b="0" dirty="0">
                <a:solidFill>
                  <a:srgbClr val="FFFFFF"/>
                </a:solidFill>
                <a:latin typeface="Work Sans Light"/>
                <a:cs typeface="Work Sans Light"/>
              </a:rPr>
              <a:t>a</a:t>
            </a:r>
            <a:r>
              <a:rPr sz="3050" b="0" spc="-130" dirty="0">
                <a:solidFill>
                  <a:srgbClr val="FFFFFF"/>
                </a:solidFill>
                <a:latin typeface="Work Sans Light"/>
                <a:cs typeface="Work Sans Light"/>
              </a:rPr>
              <a:t> </a:t>
            </a:r>
            <a:r>
              <a:rPr sz="3050" b="0" spc="-35" dirty="0">
                <a:solidFill>
                  <a:srgbClr val="FFFFFF"/>
                </a:solidFill>
                <a:latin typeface="Work Sans Light"/>
                <a:cs typeface="Work Sans Light"/>
              </a:rPr>
              <a:t>ekonomie</a:t>
            </a:r>
            <a:r>
              <a:rPr sz="3050" b="0" spc="-130" dirty="0">
                <a:solidFill>
                  <a:srgbClr val="FFFFFF"/>
                </a:solidFill>
                <a:latin typeface="Work Sans Light"/>
                <a:cs typeface="Work Sans Light"/>
              </a:rPr>
              <a:t> </a:t>
            </a:r>
            <a:r>
              <a:rPr sz="3050" b="0" spc="-35" dirty="0">
                <a:solidFill>
                  <a:srgbClr val="FFFFFF"/>
                </a:solidFill>
                <a:latin typeface="Work Sans Light"/>
                <a:cs typeface="Work Sans Light"/>
              </a:rPr>
              <a:t>veřejného</a:t>
            </a:r>
            <a:r>
              <a:rPr sz="3050" b="0" spc="-130" dirty="0">
                <a:solidFill>
                  <a:srgbClr val="FFFFFF"/>
                </a:solidFill>
                <a:latin typeface="Work Sans Light"/>
                <a:cs typeface="Work Sans Light"/>
              </a:rPr>
              <a:t> </a:t>
            </a:r>
            <a:r>
              <a:rPr sz="3050" b="0" dirty="0">
                <a:solidFill>
                  <a:srgbClr val="FFFFFF"/>
                </a:solidFill>
                <a:latin typeface="Work Sans Light"/>
                <a:cs typeface="Work Sans Light"/>
              </a:rPr>
              <a:t>sektoru.</a:t>
            </a:r>
            <a:r>
              <a:rPr sz="3050" b="0" spc="-130" dirty="0">
                <a:solidFill>
                  <a:srgbClr val="FFFFFF"/>
                </a:solidFill>
                <a:latin typeface="Work Sans Light"/>
                <a:cs typeface="Work Sans Light"/>
              </a:rPr>
              <a:t> </a:t>
            </a:r>
            <a:r>
              <a:rPr sz="3050" b="0" dirty="0">
                <a:solidFill>
                  <a:srgbClr val="FFFFFF"/>
                </a:solidFill>
                <a:latin typeface="Work Sans Light"/>
                <a:cs typeface="Work Sans Light"/>
              </a:rPr>
              <a:t>Aleš</a:t>
            </a:r>
            <a:r>
              <a:rPr sz="3050" b="0" spc="-125" dirty="0">
                <a:solidFill>
                  <a:srgbClr val="FFFFFF"/>
                </a:solidFill>
                <a:latin typeface="Work Sans Light"/>
                <a:cs typeface="Work Sans Light"/>
              </a:rPr>
              <a:t> </a:t>
            </a:r>
            <a:r>
              <a:rPr sz="3050" b="0" dirty="0">
                <a:solidFill>
                  <a:srgbClr val="FFFFFF"/>
                </a:solidFill>
                <a:latin typeface="Work Sans Light"/>
                <a:cs typeface="Work Sans Light"/>
              </a:rPr>
              <a:t>Rod</a:t>
            </a:r>
            <a:r>
              <a:rPr sz="3050" b="0" spc="-130" dirty="0">
                <a:solidFill>
                  <a:srgbClr val="FFFFFF"/>
                </a:solidFill>
                <a:latin typeface="Work Sans Light"/>
                <a:cs typeface="Work Sans Light"/>
              </a:rPr>
              <a:t> </a:t>
            </a:r>
            <a:r>
              <a:rPr sz="3050" b="0" dirty="0">
                <a:solidFill>
                  <a:srgbClr val="FFFFFF"/>
                </a:solidFill>
                <a:latin typeface="Work Sans Light"/>
                <a:cs typeface="Work Sans Light"/>
              </a:rPr>
              <a:t>je</a:t>
            </a:r>
            <a:r>
              <a:rPr sz="3050" b="0" spc="-130" dirty="0">
                <a:solidFill>
                  <a:srgbClr val="FFFFFF"/>
                </a:solidFill>
                <a:latin typeface="Work Sans Light"/>
                <a:cs typeface="Work Sans Light"/>
              </a:rPr>
              <a:t> </a:t>
            </a:r>
            <a:r>
              <a:rPr sz="3050" b="0" spc="-30" dirty="0">
                <a:solidFill>
                  <a:srgbClr val="FFFFFF"/>
                </a:solidFill>
                <a:latin typeface="Work Sans Light"/>
                <a:cs typeface="Work Sans Light"/>
              </a:rPr>
              <a:t>ředitelem </a:t>
            </a:r>
            <a:r>
              <a:rPr sz="3050" b="0" dirty="0">
                <a:solidFill>
                  <a:srgbClr val="FFFFFF"/>
                </a:solidFill>
                <a:latin typeface="Work Sans Light"/>
                <a:cs typeface="Work Sans Light"/>
              </a:rPr>
              <a:t>výzkumu</a:t>
            </a:r>
            <a:r>
              <a:rPr sz="3050" b="0" spc="-114"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110" dirty="0">
                <a:solidFill>
                  <a:srgbClr val="FFFFFF"/>
                </a:solidFill>
                <a:latin typeface="Work Sans Light"/>
                <a:cs typeface="Work Sans Light"/>
              </a:rPr>
              <a:t> </a:t>
            </a:r>
            <a:r>
              <a:rPr sz="3050" b="0" dirty="0">
                <a:solidFill>
                  <a:srgbClr val="FFFFFF"/>
                </a:solidFill>
                <a:latin typeface="Work Sans Light"/>
                <a:cs typeface="Work Sans Light"/>
              </a:rPr>
              <a:t>Centru</a:t>
            </a:r>
            <a:r>
              <a:rPr sz="3050" b="0" spc="-110" dirty="0">
                <a:solidFill>
                  <a:srgbClr val="FFFFFF"/>
                </a:solidFill>
                <a:latin typeface="Work Sans Light"/>
                <a:cs typeface="Work Sans Light"/>
              </a:rPr>
              <a:t> </a:t>
            </a:r>
            <a:r>
              <a:rPr sz="3050" b="0" spc="-40" dirty="0">
                <a:solidFill>
                  <a:srgbClr val="FFFFFF"/>
                </a:solidFill>
                <a:latin typeface="Work Sans Light"/>
                <a:cs typeface="Work Sans Light"/>
              </a:rPr>
              <a:t>ekonomických</a:t>
            </a:r>
            <a:r>
              <a:rPr sz="3050" b="0" spc="-110"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14" dirty="0">
                <a:solidFill>
                  <a:srgbClr val="FFFFFF"/>
                </a:solidFill>
                <a:latin typeface="Work Sans Light"/>
                <a:cs typeface="Work Sans Light"/>
              </a:rPr>
              <a:t> </a:t>
            </a:r>
            <a:r>
              <a:rPr sz="3050" b="0" dirty="0">
                <a:solidFill>
                  <a:srgbClr val="FFFFFF"/>
                </a:solidFill>
                <a:latin typeface="Work Sans Light"/>
                <a:cs typeface="Work Sans Light"/>
              </a:rPr>
              <a:t>tržních</a:t>
            </a:r>
            <a:r>
              <a:rPr sz="3050" b="0" spc="-110" dirty="0">
                <a:solidFill>
                  <a:srgbClr val="FFFFFF"/>
                </a:solidFill>
                <a:latin typeface="Work Sans Light"/>
                <a:cs typeface="Work Sans Light"/>
              </a:rPr>
              <a:t> </a:t>
            </a:r>
            <a:r>
              <a:rPr sz="3050" b="0" spc="-10" dirty="0">
                <a:solidFill>
                  <a:srgbClr val="FFFFFF"/>
                </a:solidFill>
                <a:latin typeface="Work Sans Light"/>
                <a:cs typeface="Work Sans Light"/>
              </a:rPr>
              <a:t>analýz </a:t>
            </a:r>
            <a:r>
              <a:rPr sz="3050" b="0" spc="-70" dirty="0">
                <a:solidFill>
                  <a:srgbClr val="FFFFFF"/>
                </a:solidFill>
                <a:latin typeface="Work Sans Light"/>
                <a:cs typeface="Work Sans Light"/>
              </a:rPr>
              <a:t>(CETA).</a:t>
            </a:r>
            <a:r>
              <a:rPr sz="3050" b="0" spc="-150" dirty="0">
                <a:solidFill>
                  <a:srgbClr val="FFFFFF"/>
                </a:solidFill>
                <a:latin typeface="Work Sans Light"/>
                <a:cs typeface="Work Sans Light"/>
              </a:rPr>
              <a:t> </a:t>
            </a:r>
            <a:r>
              <a:rPr sz="3050" b="0" spc="-10" dirty="0">
                <a:solidFill>
                  <a:srgbClr val="FFFFFF"/>
                </a:solidFill>
                <a:latin typeface="Work Sans Light"/>
                <a:cs typeface="Work Sans Light"/>
              </a:rPr>
              <a:t>Doktorát</a:t>
            </a:r>
            <a:r>
              <a:rPr sz="3050" b="0" spc="-145"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145" dirty="0">
                <a:solidFill>
                  <a:srgbClr val="FFFFFF"/>
                </a:solidFill>
                <a:latin typeface="Work Sans Light"/>
                <a:cs typeface="Work Sans Light"/>
              </a:rPr>
              <a:t> </a:t>
            </a:r>
            <a:r>
              <a:rPr sz="3050" b="0" dirty="0">
                <a:solidFill>
                  <a:srgbClr val="FFFFFF"/>
                </a:solidFill>
                <a:latin typeface="Work Sans Light"/>
                <a:cs typeface="Work Sans Light"/>
              </a:rPr>
              <a:t>oboru</a:t>
            </a:r>
            <a:r>
              <a:rPr sz="3050" b="0" spc="-150" dirty="0">
                <a:solidFill>
                  <a:srgbClr val="FFFFFF"/>
                </a:solidFill>
                <a:latin typeface="Work Sans Light"/>
                <a:cs typeface="Work Sans Light"/>
              </a:rPr>
              <a:t> </a:t>
            </a:r>
            <a:r>
              <a:rPr sz="3050" b="0" spc="-35" dirty="0">
                <a:solidFill>
                  <a:srgbClr val="FFFFFF"/>
                </a:solidFill>
                <a:latin typeface="Work Sans Light"/>
                <a:cs typeface="Work Sans Light"/>
              </a:rPr>
              <a:t>Ekonomická</a:t>
            </a:r>
            <a:r>
              <a:rPr sz="3050" b="0" spc="-145" dirty="0">
                <a:solidFill>
                  <a:srgbClr val="FFFFFF"/>
                </a:solidFill>
                <a:latin typeface="Work Sans Light"/>
                <a:cs typeface="Work Sans Light"/>
              </a:rPr>
              <a:t> </a:t>
            </a:r>
            <a:r>
              <a:rPr sz="3050" b="0" spc="-10" dirty="0">
                <a:solidFill>
                  <a:srgbClr val="FFFFFF"/>
                </a:solidFill>
                <a:latin typeface="Work Sans Light"/>
                <a:cs typeface="Work Sans Light"/>
              </a:rPr>
              <a:t>teorie</a:t>
            </a:r>
            <a:r>
              <a:rPr sz="3050" b="0" spc="-145" dirty="0">
                <a:solidFill>
                  <a:srgbClr val="FFFFFF"/>
                </a:solidFill>
                <a:latin typeface="Work Sans Light"/>
                <a:cs typeface="Work Sans Light"/>
              </a:rPr>
              <a:t> </a:t>
            </a:r>
            <a:r>
              <a:rPr sz="3050" b="0" spc="-10" dirty="0">
                <a:solidFill>
                  <a:srgbClr val="FFFFFF"/>
                </a:solidFill>
                <a:latin typeface="Work Sans Light"/>
                <a:cs typeface="Work Sans Light"/>
              </a:rPr>
              <a:t>získal </a:t>
            </a:r>
            <a:r>
              <a:rPr sz="3050" b="0" dirty="0">
                <a:solidFill>
                  <a:srgbClr val="FFFFFF"/>
                </a:solidFill>
                <a:latin typeface="Work Sans Light"/>
                <a:cs typeface="Work Sans Light"/>
              </a:rPr>
              <a:t>na</a:t>
            </a:r>
            <a:r>
              <a:rPr sz="3050" b="0" spc="-100" dirty="0">
                <a:solidFill>
                  <a:srgbClr val="FFFFFF"/>
                </a:solidFill>
                <a:latin typeface="Work Sans Light"/>
                <a:cs typeface="Work Sans Light"/>
              </a:rPr>
              <a:t> </a:t>
            </a:r>
            <a:r>
              <a:rPr sz="3050" b="0" dirty="0">
                <a:solidFill>
                  <a:srgbClr val="FFFFFF"/>
                </a:solidFill>
                <a:latin typeface="Work Sans Light"/>
                <a:cs typeface="Work Sans Light"/>
              </a:rPr>
              <a:t>VŠE</a:t>
            </a:r>
            <a:r>
              <a:rPr sz="3050" b="0" spc="-100"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100" dirty="0">
                <a:solidFill>
                  <a:srgbClr val="FFFFFF"/>
                </a:solidFill>
                <a:latin typeface="Work Sans Light"/>
                <a:cs typeface="Work Sans Light"/>
              </a:rPr>
              <a:t> </a:t>
            </a:r>
            <a:r>
              <a:rPr sz="3050" b="0" dirty="0">
                <a:solidFill>
                  <a:srgbClr val="FFFFFF"/>
                </a:solidFill>
                <a:latin typeface="Work Sans Light"/>
                <a:cs typeface="Work Sans Light"/>
              </a:rPr>
              <a:t>Praze</a:t>
            </a:r>
            <a:r>
              <a:rPr sz="3050" b="0" spc="-95"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00" dirty="0">
                <a:solidFill>
                  <a:srgbClr val="FFFFFF"/>
                </a:solidFill>
                <a:latin typeface="Work Sans Light"/>
                <a:cs typeface="Work Sans Light"/>
              </a:rPr>
              <a:t> </a:t>
            </a:r>
            <a:r>
              <a:rPr sz="3050" b="0" spc="-10" dirty="0">
                <a:solidFill>
                  <a:srgbClr val="FFFFFF"/>
                </a:solidFill>
                <a:latin typeface="Work Sans Light"/>
                <a:cs typeface="Work Sans Light"/>
              </a:rPr>
              <a:t>nadále</a:t>
            </a:r>
            <a:r>
              <a:rPr sz="3050" b="0" spc="-100" dirty="0">
                <a:solidFill>
                  <a:srgbClr val="FFFFFF"/>
                </a:solidFill>
                <a:latin typeface="Work Sans Light"/>
                <a:cs typeface="Work Sans Light"/>
              </a:rPr>
              <a:t> </a:t>
            </a:r>
            <a:r>
              <a:rPr sz="3050" b="0" dirty="0">
                <a:solidFill>
                  <a:srgbClr val="FFFFFF"/>
                </a:solidFill>
                <a:latin typeface="Work Sans Light"/>
                <a:cs typeface="Work Sans Light"/>
              </a:rPr>
              <a:t>se</a:t>
            </a:r>
            <a:r>
              <a:rPr sz="3050" b="0" spc="-95" dirty="0">
                <a:solidFill>
                  <a:srgbClr val="FFFFFF"/>
                </a:solidFill>
                <a:latin typeface="Work Sans Light"/>
                <a:cs typeface="Work Sans Light"/>
              </a:rPr>
              <a:t> </a:t>
            </a:r>
            <a:r>
              <a:rPr sz="3050" b="0" spc="-20" dirty="0">
                <a:solidFill>
                  <a:srgbClr val="FFFFFF"/>
                </a:solidFill>
                <a:latin typeface="Work Sans Light"/>
                <a:cs typeface="Work Sans Light"/>
              </a:rPr>
              <a:t>věnuje</a:t>
            </a:r>
            <a:r>
              <a:rPr sz="3050" b="0" spc="-100" dirty="0">
                <a:solidFill>
                  <a:srgbClr val="FFFFFF"/>
                </a:solidFill>
                <a:latin typeface="Work Sans Light"/>
                <a:cs typeface="Work Sans Light"/>
              </a:rPr>
              <a:t> </a:t>
            </a:r>
            <a:r>
              <a:rPr sz="3050" b="0" spc="-10" dirty="0">
                <a:solidFill>
                  <a:srgbClr val="FFFFFF"/>
                </a:solidFill>
                <a:latin typeface="Work Sans Light"/>
                <a:cs typeface="Work Sans Light"/>
              </a:rPr>
              <a:t>akademické </a:t>
            </a:r>
            <a:r>
              <a:rPr sz="3050" b="0" spc="-114" dirty="0">
                <a:solidFill>
                  <a:srgbClr val="FFFFFF"/>
                </a:solidFill>
                <a:latin typeface="Work Sans Light"/>
                <a:cs typeface="Work Sans Light"/>
              </a:rPr>
              <a:t>činnosti.</a:t>
            </a:r>
            <a:r>
              <a:rPr sz="3050" b="0" spc="-105"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100" dirty="0">
                <a:solidFill>
                  <a:srgbClr val="FFFFFF"/>
                </a:solidFill>
                <a:latin typeface="Work Sans Light"/>
                <a:cs typeface="Work Sans Light"/>
              </a:rPr>
              <a:t> </a:t>
            </a:r>
            <a:r>
              <a:rPr sz="3050" b="0" spc="-110" dirty="0">
                <a:solidFill>
                  <a:srgbClr val="FFFFFF"/>
                </a:solidFill>
                <a:latin typeface="Work Sans Light"/>
                <a:cs typeface="Work Sans Light"/>
              </a:rPr>
              <a:t>současnosti</a:t>
            </a:r>
            <a:r>
              <a:rPr sz="3050" b="0" spc="-100" dirty="0">
                <a:solidFill>
                  <a:srgbClr val="FFFFFF"/>
                </a:solidFill>
                <a:latin typeface="Work Sans Light"/>
                <a:cs typeface="Work Sans Light"/>
              </a:rPr>
              <a:t> </a:t>
            </a:r>
            <a:r>
              <a:rPr sz="3050" b="0" spc="-140" dirty="0">
                <a:solidFill>
                  <a:srgbClr val="FFFFFF"/>
                </a:solidFill>
                <a:latin typeface="Work Sans Light"/>
                <a:cs typeface="Work Sans Light"/>
              </a:rPr>
              <a:t>konzultuje</a:t>
            </a:r>
            <a:r>
              <a:rPr sz="3050" b="0" spc="-105" dirty="0">
                <a:solidFill>
                  <a:srgbClr val="FFFFFF"/>
                </a:solidFill>
                <a:latin typeface="Work Sans Light"/>
                <a:cs typeface="Work Sans Light"/>
              </a:rPr>
              <a:t> </a:t>
            </a:r>
            <a:r>
              <a:rPr sz="3050" b="0" spc="-100" dirty="0">
                <a:solidFill>
                  <a:srgbClr val="FFFFFF"/>
                </a:solidFill>
                <a:latin typeface="Work Sans Light"/>
                <a:cs typeface="Work Sans Light"/>
              </a:rPr>
              <a:t>projekty </a:t>
            </a:r>
            <a:r>
              <a:rPr sz="3050" b="0" dirty="0">
                <a:solidFill>
                  <a:srgbClr val="FFFFFF"/>
                </a:solidFill>
                <a:latin typeface="Work Sans Light"/>
                <a:cs typeface="Work Sans Light"/>
              </a:rPr>
              <a:t>z</a:t>
            </a:r>
            <a:r>
              <a:rPr sz="3050" b="0" spc="-100" dirty="0">
                <a:solidFill>
                  <a:srgbClr val="FFFFFF"/>
                </a:solidFill>
                <a:latin typeface="Work Sans Light"/>
                <a:cs typeface="Work Sans Light"/>
              </a:rPr>
              <a:t> </a:t>
            </a:r>
            <a:r>
              <a:rPr sz="3050" b="0" spc="-10" dirty="0">
                <a:solidFill>
                  <a:srgbClr val="FFFFFF"/>
                </a:solidFill>
                <a:latin typeface="Work Sans Light"/>
                <a:cs typeface="Work Sans Light"/>
              </a:rPr>
              <a:t>digitální </a:t>
            </a:r>
            <a:r>
              <a:rPr sz="3050" b="0" spc="-25" dirty="0">
                <a:solidFill>
                  <a:srgbClr val="FFFFFF"/>
                </a:solidFill>
                <a:latin typeface="Work Sans Light"/>
                <a:cs typeface="Work Sans Light"/>
              </a:rPr>
              <a:t>ekonomiky</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pro</a:t>
            </a:r>
            <a:r>
              <a:rPr sz="3050" b="0" spc="-120" dirty="0">
                <a:solidFill>
                  <a:srgbClr val="FFFFFF"/>
                </a:solidFill>
                <a:latin typeface="Work Sans Light"/>
                <a:cs typeface="Work Sans Light"/>
              </a:rPr>
              <a:t> </a:t>
            </a:r>
            <a:r>
              <a:rPr sz="3050" b="0" spc="-40" dirty="0">
                <a:solidFill>
                  <a:srgbClr val="FFFFFF"/>
                </a:solidFill>
                <a:latin typeface="Work Sans Light"/>
                <a:cs typeface="Work Sans Light"/>
              </a:rPr>
              <a:t>veřejný</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i</a:t>
            </a:r>
            <a:r>
              <a:rPr sz="3050" b="0" spc="-114" dirty="0">
                <a:solidFill>
                  <a:srgbClr val="FFFFFF"/>
                </a:solidFill>
                <a:latin typeface="Work Sans Light"/>
                <a:cs typeface="Work Sans Light"/>
              </a:rPr>
              <a:t> </a:t>
            </a:r>
            <a:r>
              <a:rPr sz="3050" b="0" spc="-35" dirty="0">
                <a:solidFill>
                  <a:srgbClr val="FFFFFF"/>
                </a:solidFill>
                <a:latin typeface="Work Sans Light"/>
                <a:cs typeface="Work Sans Light"/>
              </a:rPr>
              <a:t>soukromý</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sektor</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120" dirty="0">
                <a:solidFill>
                  <a:srgbClr val="FFFFFF"/>
                </a:solidFill>
                <a:latin typeface="Work Sans Light"/>
                <a:cs typeface="Work Sans Light"/>
              </a:rPr>
              <a:t> </a:t>
            </a:r>
            <a:r>
              <a:rPr sz="3050" b="0" spc="-25" dirty="0">
                <a:solidFill>
                  <a:srgbClr val="FFFFFF"/>
                </a:solidFill>
                <a:latin typeface="Work Sans Light"/>
                <a:cs typeface="Work Sans Light"/>
              </a:rPr>
              <a:t>ČR</a:t>
            </a:r>
            <a:endParaRPr sz="3050" dirty="0">
              <a:latin typeface="Work Sans Light"/>
              <a:cs typeface="Work Sans Light"/>
            </a:endParaRPr>
          </a:p>
          <a:p>
            <a:pPr marL="12700" marR="208915">
              <a:lnSpc>
                <a:spcPct val="123900"/>
              </a:lnSpc>
            </a:pPr>
            <a:r>
              <a:rPr sz="3050" b="0" dirty="0">
                <a:solidFill>
                  <a:srgbClr val="FFFFFF"/>
                </a:solidFill>
                <a:latin typeface="Work Sans Light"/>
                <a:cs typeface="Work Sans Light"/>
              </a:rPr>
              <a:t>i</a:t>
            </a:r>
            <a:r>
              <a:rPr sz="3050" b="0" spc="-135"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135" dirty="0">
                <a:solidFill>
                  <a:srgbClr val="FFFFFF"/>
                </a:solidFill>
                <a:latin typeface="Work Sans Light"/>
                <a:cs typeface="Work Sans Light"/>
              </a:rPr>
              <a:t> </a:t>
            </a:r>
            <a:r>
              <a:rPr sz="3050" b="0" spc="-110" dirty="0">
                <a:solidFill>
                  <a:srgbClr val="FFFFFF"/>
                </a:solidFill>
                <a:latin typeface="Work Sans Light"/>
                <a:cs typeface="Work Sans Light"/>
              </a:rPr>
              <a:t>zahraničí</a:t>
            </a:r>
            <a:r>
              <a:rPr sz="3050" b="0" spc="-135"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30" dirty="0">
                <a:solidFill>
                  <a:srgbClr val="FFFFFF"/>
                </a:solidFill>
                <a:latin typeface="Work Sans Light"/>
                <a:cs typeface="Work Sans Light"/>
              </a:rPr>
              <a:t> </a:t>
            </a:r>
            <a:r>
              <a:rPr sz="3050" b="0" spc="-65" dirty="0">
                <a:solidFill>
                  <a:srgbClr val="FFFFFF"/>
                </a:solidFill>
                <a:latin typeface="Work Sans Light"/>
                <a:cs typeface="Work Sans Light"/>
              </a:rPr>
              <a:t>je</a:t>
            </a:r>
            <a:r>
              <a:rPr sz="3050" b="0" spc="-135" dirty="0">
                <a:solidFill>
                  <a:srgbClr val="FFFFFF"/>
                </a:solidFill>
                <a:latin typeface="Work Sans Light"/>
                <a:cs typeface="Work Sans Light"/>
              </a:rPr>
              <a:t> </a:t>
            </a:r>
            <a:r>
              <a:rPr sz="3050" b="0" spc="-120" dirty="0">
                <a:solidFill>
                  <a:srgbClr val="FFFFFF"/>
                </a:solidFill>
                <a:latin typeface="Work Sans Light"/>
                <a:cs typeface="Work Sans Light"/>
              </a:rPr>
              <a:t>členem</a:t>
            </a:r>
            <a:r>
              <a:rPr sz="3050" b="0" spc="-135" dirty="0">
                <a:solidFill>
                  <a:srgbClr val="FFFFFF"/>
                </a:solidFill>
                <a:latin typeface="Work Sans Light"/>
                <a:cs typeface="Work Sans Light"/>
              </a:rPr>
              <a:t> </a:t>
            </a:r>
            <a:r>
              <a:rPr sz="3050" b="0" spc="-120" dirty="0">
                <a:solidFill>
                  <a:srgbClr val="FFFFFF"/>
                </a:solidFill>
                <a:latin typeface="Work Sans Light"/>
                <a:cs typeface="Work Sans Light"/>
              </a:rPr>
              <a:t>správní</a:t>
            </a:r>
            <a:r>
              <a:rPr sz="3050" b="0" spc="-130" dirty="0">
                <a:solidFill>
                  <a:srgbClr val="FFFFFF"/>
                </a:solidFill>
                <a:latin typeface="Work Sans Light"/>
                <a:cs typeface="Work Sans Light"/>
              </a:rPr>
              <a:t> </a:t>
            </a:r>
            <a:r>
              <a:rPr sz="3050" b="0" spc="-105" dirty="0">
                <a:solidFill>
                  <a:srgbClr val="FFFFFF"/>
                </a:solidFill>
                <a:latin typeface="Work Sans Light"/>
                <a:cs typeface="Work Sans Light"/>
              </a:rPr>
              <a:t>rady</a:t>
            </a:r>
            <a:r>
              <a:rPr sz="3050" b="0" spc="-135" dirty="0">
                <a:solidFill>
                  <a:srgbClr val="FFFFFF"/>
                </a:solidFill>
                <a:latin typeface="Work Sans Light"/>
                <a:cs typeface="Work Sans Light"/>
              </a:rPr>
              <a:t> </a:t>
            </a:r>
            <a:r>
              <a:rPr sz="3050" b="0" spc="-114" dirty="0">
                <a:solidFill>
                  <a:srgbClr val="FFFFFF"/>
                </a:solidFill>
                <a:latin typeface="Work Sans Light"/>
                <a:cs typeface="Work Sans Light"/>
              </a:rPr>
              <a:t>Spotřebitelského </a:t>
            </a:r>
            <a:r>
              <a:rPr sz="3050" b="0" dirty="0">
                <a:solidFill>
                  <a:srgbClr val="FFFFFF"/>
                </a:solidFill>
                <a:latin typeface="Work Sans Light"/>
                <a:cs typeface="Work Sans Light"/>
              </a:rPr>
              <a:t>fóra</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40" dirty="0">
                <a:solidFill>
                  <a:srgbClr val="FFFFFF"/>
                </a:solidFill>
                <a:latin typeface="Work Sans Light"/>
                <a:cs typeface="Work Sans Light"/>
              </a:rPr>
              <a:t> </a:t>
            </a:r>
            <a:r>
              <a:rPr sz="3050" b="0" spc="-20" dirty="0">
                <a:solidFill>
                  <a:srgbClr val="FFFFFF"/>
                </a:solidFill>
                <a:latin typeface="Work Sans Light"/>
                <a:cs typeface="Work Sans Light"/>
              </a:rPr>
              <a:t>Národní</a:t>
            </a:r>
            <a:r>
              <a:rPr sz="3050" b="0" spc="-135" dirty="0">
                <a:solidFill>
                  <a:srgbClr val="FFFFFF"/>
                </a:solidFill>
                <a:latin typeface="Work Sans Light"/>
                <a:cs typeface="Work Sans Light"/>
              </a:rPr>
              <a:t> </a:t>
            </a:r>
            <a:r>
              <a:rPr sz="3050" b="0" spc="-45" dirty="0">
                <a:solidFill>
                  <a:srgbClr val="FFFFFF"/>
                </a:solidFill>
                <a:latin typeface="Work Sans Light"/>
                <a:cs typeface="Work Sans Light"/>
              </a:rPr>
              <a:t>ekonomické</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rady</a:t>
            </a:r>
            <a:r>
              <a:rPr sz="3050" b="0" spc="-135" dirty="0">
                <a:solidFill>
                  <a:srgbClr val="FFFFFF"/>
                </a:solidFill>
                <a:latin typeface="Work Sans Light"/>
                <a:cs typeface="Work Sans Light"/>
              </a:rPr>
              <a:t> </a:t>
            </a:r>
            <a:r>
              <a:rPr sz="3050" b="0" dirty="0">
                <a:solidFill>
                  <a:srgbClr val="FFFFFF"/>
                </a:solidFill>
                <a:latin typeface="Work Sans Light"/>
                <a:cs typeface="Work Sans Light"/>
              </a:rPr>
              <a:t>vlády</a:t>
            </a:r>
            <a:r>
              <a:rPr sz="3050" b="0" spc="-140" dirty="0">
                <a:solidFill>
                  <a:srgbClr val="FFFFFF"/>
                </a:solidFill>
                <a:latin typeface="Work Sans Light"/>
                <a:cs typeface="Work Sans Light"/>
              </a:rPr>
              <a:t> </a:t>
            </a:r>
            <a:r>
              <a:rPr sz="3050" b="0" spc="-10" dirty="0">
                <a:solidFill>
                  <a:srgbClr val="FFFFFF"/>
                </a:solidFill>
                <a:latin typeface="Work Sans Light"/>
                <a:cs typeface="Work Sans Light"/>
              </a:rPr>
              <a:t>(NERV).</a:t>
            </a:r>
            <a:endParaRPr sz="3050" dirty="0">
              <a:latin typeface="Work Sans Light"/>
              <a:cs typeface="Work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450004" y="0"/>
            <a:ext cx="11654155" cy="11308715"/>
          </a:xfrm>
          <a:custGeom>
            <a:avLst/>
            <a:gdLst/>
            <a:ahLst/>
            <a:cxnLst/>
            <a:rect l="l" t="t" r="r" b="b"/>
            <a:pathLst>
              <a:path w="11654155" h="11308715">
                <a:moveTo>
                  <a:pt x="11654084" y="0"/>
                </a:moveTo>
                <a:lnTo>
                  <a:pt x="0" y="0"/>
                </a:lnTo>
                <a:lnTo>
                  <a:pt x="0" y="11308556"/>
                </a:lnTo>
                <a:lnTo>
                  <a:pt x="11654084" y="11308556"/>
                </a:lnTo>
                <a:lnTo>
                  <a:pt x="11654084" y="0"/>
                </a:lnTo>
                <a:close/>
              </a:path>
            </a:pathLst>
          </a:custGeom>
          <a:solidFill>
            <a:srgbClr val="F2F2F2"/>
          </a:solidFill>
        </p:spPr>
        <p:txBody>
          <a:bodyPr wrap="square" lIns="0" tIns="0" rIns="0" bIns="0" rtlCol="0"/>
          <a:lstStyle/>
          <a:p>
            <a:endParaRPr/>
          </a:p>
        </p:txBody>
      </p:sp>
      <p:sp>
        <p:nvSpPr>
          <p:cNvPr id="3" name="object 3"/>
          <p:cNvSpPr txBox="1">
            <a:spLocks noGrp="1"/>
          </p:cNvSpPr>
          <p:nvPr>
            <p:ph type="title"/>
          </p:nvPr>
        </p:nvSpPr>
        <p:spPr>
          <a:xfrm>
            <a:off x="9463451" y="1846086"/>
            <a:ext cx="8455660" cy="829944"/>
          </a:xfrm>
          <a:prstGeom prst="rect">
            <a:avLst/>
          </a:prstGeom>
        </p:spPr>
        <p:txBody>
          <a:bodyPr vert="horz" wrap="square" lIns="0" tIns="15875" rIns="0" bIns="0" rtlCol="0">
            <a:spAutoFit/>
          </a:bodyPr>
          <a:lstStyle/>
          <a:p>
            <a:pPr marL="12700">
              <a:lnSpc>
                <a:spcPct val="100000"/>
              </a:lnSpc>
              <a:spcBef>
                <a:spcPts val="125"/>
              </a:spcBef>
            </a:pPr>
            <a:r>
              <a:rPr sz="5250" b="0" spc="-60" dirty="0">
                <a:solidFill>
                  <a:srgbClr val="003150"/>
                </a:solidFill>
                <a:latin typeface="Work Sans"/>
                <a:cs typeface="Work Sans"/>
              </a:rPr>
              <a:t>MGR.</a:t>
            </a:r>
            <a:r>
              <a:rPr sz="5250" b="0" spc="-390" dirty="0">
                <a:solidFill>
                  <a:srgbClr val="003150"/>
                </a:solidFill>
                <a:latin typeface="Work Sans"/>
                <a:cs typeface="Work Sans"/>
              </a:rPr>
              <a:t> </a:t>
            </a:r>
            <a:r>
              <a:rPr sz="5250" b="0" spc="-60" dirty="0">
                <a:solidFill>
                  <a:srgbClr val="003150"/>
                </a:solidFill>
                <a:latin typeface="Work Sans"/>
                <a:cs typeface="Work Sans"/>
              </a:rPr>
              <a:t>ING.</a:t>
            </a:r>
            <a:r>
              <a:rPr sz="5250" b="0" spc="-320" dirty="0">
                <a:solidFill>
                  <a:srgbClr val="003150"/>
                </a:solidFill>
                <a:latin typeface="Work Sans"/>
                <a:cs typeface="Work Sans"/>
              </a:rPr>
              <a:t> </a:t>
            </a:r>
            <a:r>
              <a:rPr sz="5250" b="0" spc="-190" dirty="0">
                <a:solidFill>
                  <a:srgbClr val="003150"/>
                </a:solidFill>
                <a:latin typeface="Work Sans"/>
                <a:cs typeface="Work Sans"/>
              </a:rPr>
              <a:t>DAVID</a:t>
            </a:r>
            <a:r>
              <a:rPr sz="5250" b="0" spc="-254" dirty="0">
                <a:solidFill>
                  <a:srgbClr val="003150"/>
                </a:solidFill>
                <a:latin typeface="Work Sans"/>
                <a:cs typeface="Work Sans"/>
              </a:rPr>
              <a:t> </a:t>
            </a:r>
            <a:r>
              <a:rPr sz="5250" b="0" spc="-85" dirty="0">
                <a:solidFill>
                  <a:srgbClr val="003150"/>
                </a:solidFill>
                <a:latin typeface="Work Sans"/>
                <a:cs typeface="Work Sans"/>
              </a:rPr>
              <a:t>ŠMEJKAL</a:t>
            </a:r>
            <a:endParaRPr sz="5250" dirty="0">
              <a:latin typeface="Work Sans"/>
              <a:cs typeface="Work Sans"/>
            </a:endParaRPr>
          </a:p>
        </p:txBody>
      </p:sp>
      <p:sp>
        <p:nvSpPr>
          <p:cNvPr id="4" name="object 4"/>
          <p:cNvSpPr txBox="1"/>
          <p:nvPr/>
        </p:nvSpPr>
        <p:spPr>
          <a:xfrm>
            <a:off x="9484393"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003150"/>
                </a:solidFill>
                <a:latin typeface="Work Sans"/>
                <a:cs typeface="Work Sans"/>
              </a:rPr>
              <a:t>KULATÝ</a:t>
            </a:r>
            <a:r>
              <a:rPr sz="2400" spc="-160" dirty="0">
                <a:solidFill>
                  <a:srgbClr val="003150"/>
                </a:solidFill>
                <a:latin typeface="Work Sans"/>
                <a:cs typeface="Work Sans"/>
              </a:rPr>
              <a:t> </a:t>
            </a:r>
            <a:r>
              <a:rPr sz="2400" spc="-20" dirty="0">
                <a:solidFill>
                  <a:srgbClr val="003150"/>
                </a:solidFill>
                <a:latin typeface="Work Sans"/>
                <a:cs typeface="Work Sans"/>
              </a:rPr>
              <a:t>STŮL:</a:t>
            </a:r>
            <a:r>
              <a:rPr sz="2400" spc="-185" dirty="0">
                <a:solidFill>
                  <a:srgbClr val="003150"/>
                </a:solidFill>
                <a:latin typeface="Work Sans"/>
                <a:cs typeface="Work Sans"/>
              </a:rPr>
              <a:t> </a:t>
            </a:r>
            <a:r>
              <a:rPr sz="2400" b="0" spc="-25" dirty="0">
                <a:solidFill>
                  <a:srgbClr val="003150"/>
                </a:solidFill>
                <a:latin typeface="Work Sans ExtraLight"/>
                <a:cs typeface="Work Sans ExtraLight"/>
              </a:rPr>
              <a:t>HROZBY</a:t>
            </a:r>
            <a:r>
              <a:rPr sz="2400" b="0" spc="-150" dirty="0">
                <a:solidFill>
                  <a:srgbClr val="003150"/>
                </a:solidFill>
                <a:latin typeface="Work Sans ExtraLight"/>
                <a:cs typeface="Work Sans ExtraLight"/>
              </a:rPr>
              <a:t> </a:t>
            </a:r>
            <a:r>
              <a:rPr sz="2400" b="0" spc="-30" dirty="0">
                <a:solidFill>
                  <a:srgbClr val="003150"/>
                </a:solidFill>
                <a:latin typeface="Work Sans ExtraLight"/>
                <a:cs typeface="Work Sans ExtraLight"/>
              </a:rPr>
              <a:t>INSOLVENCÍ</a:t>
            </a:r>
            <a:r>
              <a:rPr sz="2400" b="0" spc="-80" dirty="0">
                <a:solidFill>
                  <a:srgbClr val="003150"/>
                </a:solidFill>
                <a:latin typeface="Work Sans ExtraLight"/>
                <a:cs typeface="Work Sans ExtraLight"/>
              </a:rPr>
              <a:t> </a:t>
            </a:r>
            <a:r>
              <a:rPr sz="2400" b="0" dirty="0">
                <a:solidFill>
                  <a:srgbClr val="003150"/>
                </a:solidFill>
                <a:latin typeface="Work Sans ExtraLight"/>
                <a:cs typeface="Work Sans ExtraLight"/>
              </a:rPr>
              <a:t>OBČANŮ</a:t>
            </a:r>
            <a:r>
              <a:rPr sz="2400" b="0" spc="-70" dirty="0">
                <a:solidFill>
                  <a:srgbClr val="003150"/>
                </a:solidFill>
                <a:latin typeface="Work Sans ExtraLight"/>
                <a:cs typeface="Work Sans ExtraLight"/>
              </a:rPr>
              <a:t> </a:t>
            </a:r>
            <a:r>
              <a:rPr sz="2400" b="0" spc="-35" dirty="0">
                <a:solidFill>
                  <a:srgbClr val="003150"/>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9497093" y="1497336"/>
            <a:ext cx="2042160" cy="31750"/>
          </a:xfrm>
          <a:custGeom>
            <a:avLst/>
            <a:gdLst/>
            <a:ahLst/>
            <a:cxnLst/>
            <a:rect l="l" t="t" r="r" b="b"/>
            <a:pathLst>
              <a:path w="2042159" h="31750">
                <a:moveTo>
                  <a:pt x="2041822" y="0"/>
                </a:moveTo>
                <a:lnTo>
                  <a:pt x="0" y="0"/>
                </a:lnTo>
                <a:lnTo>
                  <a:pt x="0" y="31412"/>
                </a:lnTo>
                <a:lnTo>
                  <a:pt x="2041822" y="31412"/>
                </a:lnTo>
                <a:lnTo>
                  <a:pt x="2041822" y="0"/>
                </a:lnTo>
                <a:close/>
              </a:path>
            </a:pathLst>
          </a:custGeom>
          <a:solidFill>
            <a:srgbClr val="003150"/>
          </a:solidFill>
        </p:spPr>
        <p:txBody>
          <a:bodyPr wrap="square" lIns="0" tIns="0" rIns="0" bIns="0" rtlCol="0"/>
          <a:lstStyle/>
          <a:p>
            <a:endParaRPr/>
          </a:p>
        </p:txBody>
      </p:sp>
      <p:sp>
        <p:nvSpPr>
          <p:cNvPr id="6" name="object 6"/>
          <p:cNvSpPr txBox="1"/>
          <p:nvPr/>
        </p:nvSpPr>
        <p:spPr>
          <a:xfrm>
            <a:off x="9463451" y="3032334"/>
            <a:ext cx="8830310" cy="3481070"/>
          </a:xfrm>
          <a:prstGeom prst="rect">
            <a:avLst/>
          </a:prstGeom>
        </p:spPr>
        <p:txBody>
          <a:bodyPr vert="horz" wrap="square" lIns="0" tIns="12700" rIns="0" bIns="0" rtlCol="0">
            <a:spAutoFit/>
          </a:bodyPr>
          <a:lstStyle/>
          <a:p>
            <a:pPr marL="12700" marR="186690">
              <a:lnSpc>
                <a:spcPct val="123900"/>
              </a:lnSpc>
              <a:spcBef>
                <a:spcPts val="100"/>
              </a:spcBef>
            </a:pPr>
            <a:r>
              <a:rPr sz="3050" b="0" spc="-10" dirty="0">
                <a:solidFill>
                  <a:srgbClr val="003150"/>
                </a:solidFill>
                <a:latin typeface="Work Sans Light"/>
                <a:cs typeface="Work Sans Light"/>
              </a:rPr>
              <a:t>David</a:t>
            </a:r>
            <a:r>
              <a:rPr sz="3050" b="0" spc="-160" dirty="0">
                <a:solidFill>
                  <a:srgbClr val="003150"/>
                </a:solidFill>
                <a:latin typeface="Work Sans Light"/>
                <a:cs typeface="Work Sans Light"/>
              </a:rPr>
              <a:t> </a:t>
            </a:r>
            <a:r>
              <a:rPr sz="3050" b="0" spc="-10" dirty="0">
                <a:solidFill>
                  <a:srgbClr val="003150"/>
                </a:solidFill>
                <a:latin typeface="Work Sans Light"/>
                <a:cs typeface="Work Sans Light"/>
              </a:rPr>
              <a:t>Šmejkal</a:t>
            </a:r>
            <a:r>
              <a:rPr sz="3050" b="0" spc="-160" dirty="0">
                <a:solidFill>
                  <a:srgbClr val="003150"/>
                </a:solidFill>
                <a:latin typeface="Work Sans Light"/>
                <a:cs typeface="Work Sans Light"/>
              </a:rPr>
              <a:t> </a:t>
            </a:r>
            <a:r>
              <a:rPr sz="3050" b="0" dirty="0">
                <a:solidFill>
                  <a:srgbClr val="003150"/>
                </a:solidFill>
                <a:latin typeface="Work Sans Light"/>
                <a:cs typeface="Work Sans Light"/>
              </a:rPr>
              <a:t>je</a:t>
            </a:r>
            <a:r>
              <a:rPr sz="3050" b="0" spc="-160" dirty="0">
                <a:solidFill>
                  <a:srgbClr val="003150"/>
                </a:solidFill>
                <a:latin typeface="Work Sans Light"/>
                <a:cs typeface="Work Sans Light"/>
              </a:rPr>
              <a:t> </a:t>
            </a:r>
            <a:r>
              <a:rPr sz="3050" b="0" spc="-30" dirty="0">
                <a:solidFill>
                  <a:srgbClr val="003150"/>
                </a:solidFill>
                <a:latin typeface="Work Sans Light"/>
                <a:cs typeface="Work Sans Light"/>
              </a:rPr>
              <a:t>ředitelem</a:t>
            </a:r>
            <a:r>
              <a:rPr sz="3050" b="0" spc="-155" dirty="0">
                <a:solidFill>
                  <a:srgbClr val="003150"/>
                </a:solidFill>
                <a:latin typeface="Work Sans Light"/>
                <a:cs typeface="Work Sans Light"/>
              </a:rPr>
              <a:t> </a:t>
            </a:r>
            <a:r>
              <a:rPr sz="3050" b="0" spc="-30" dirty="0">
                <a:solidFill>
                  <a:srgbClr val="003150"/>
                </a:solidFill>
                <a:latin typeface="Work Sans Light"/>
                <a:cs typeface="Work Sans Light"/>
              </a:rPr>
              <a:t>Poradny</a:t>
            </a:r>
            <a:r>
              <a:rPr sz="3050" b="0" spc="-160" dirty="0">
                <a:solidFill>
                  <a:srgbClr val="003150"/>
                </a:solidFill>
                <a:latin typeface="Work Sans Light"/>
                <a:cs typeface="Work Sans Light"/>
              </a:rPr>
              <a:t> </a:t>
            </a:r>
            <a:r>
              <a:rPr sz="3050" b="0" dirty="0">
                <a:solidFill>
                  <a:srgbClr val="003150"/>
                </a:solidFill>
                <a:latin typeface="Work Sans Light"/>
                <a:cs typeface="Work Sans Light"/>
              </a:rPr>
              <a:t>při</a:t>
            </a:r>
            <a:r>
              <a:rPr sz="3050" b="0" spc="-160" dirty="0">
                <a:solidFill>
                  <a:srgbClr val="003150"/>
                </a:solidFill>
                <a:latin typeface="Work Sans Light"/>
                <a:cs typeface="Work Sans Light"/>
              </a:rPr>
              <a:t> </a:t>
            </a:r>
            <a:r>
              <a:rPr sz="3050" b="0" spc="-10" dirty="0">
                <a:solidFill>
                  <a:srgbClr val="003150"/>
                </a:solidFill>
                <a:latin typeface="Work Sans Light"/>
                <a:cs typeface="Work Sans Light"/>
              </a:rPr>
              <a:t>finanční </a:t>
            </a:r>
            <a:r>
              <a:rPr sz="3050" b="0" dirty="0">
                <a:solidFill>
                  <a:srgbClr val="003150"/>
                </a:solidFill>
                <a:latin typeface="Work Sans Light"/>
                <a:cs typeface="Work Sans Light"/>
              </a:rPr>
              <a:t>tísni,</a:t>
            </a:r>
            <a:r>
              <a:rPr sz="3050" b="0" spc="-130" dirty="0">
                <a:solidFill>
                  <a:srgbClr val="003150"/>
                </a:solidFill>
                <a:latin typeface="Work Sans Light"/>
                <a:cs typeface="Work Sans Light"/>
              </a:rPr>
              <a:t> </a:t>
            </a:r>
            <a:r>
              <a:rPr sz="3050" b="0" spc="-10" dirty="0">
                <a:solidFill>
                  <a:srgbClr val="003150"/>
                </a:solidFill>
                <a:latin typeface="Work Sans Light"/>
                <a:cs typeface="Work Sans Light"/>
              </a:rPr>
              <a:t>o.p.s.</a:t>
            </a:r>
            <a:r>
              <a:rPr sz="3050" b="0" spc="-125" dirty="0">
                <a:solidFill>
                  <a:srgbClr val="003150"/>
                </a:solidFill>
                <a:latin typeface="Work Sans Light"/>
                <a:cs typeface="Work Sans Light"/>
              </a:rPr>
              <a:t> </a:t>
            </a:r>
            <a:r>
              <a:rPr sz="3050" b="0" spc="-20" dirty="0">
                <a:solidFill>
                  <a:srgbClr val="003150"/>
                </a:solidFill>
                <a:latin typeface="Work Sans Light"/>
                <a:cs typeface="Work Sans Light"/>
              </a:rPr>
              <a:t>Poradna</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radí</a:t>
            </a:r>
            <a:r>
              <a:rPr sz="3050" b="0" spc="-125" dirty="0">
                <a:solidFill>
                  <a:srgbClr val="003150"/>
                </a:solidFill>
                <a:latin typeface="Work Sans Light"/>
                <a:cs typeface="Work Sans Light"/>
              </a:rPr>
              <a:t> </a:t>
            </a:r>
            <a:r>
              <a:rPr sz="3050" b="0" dirty="0">
                <a:solidFill>
                  <a:srgbClr val="003150"/>
                </a:solidFill>
                <a:latin typeface="Work Sans Light"/>
                <a:cs typeface="Work Sans Light"/>
              </a:rPr>
              <a:t>s</a:t>
            </a:r>
            <a:r>
              <a:rPr sz="3050" b="0" spc="-130" dirty="0">
                <a:solidFill>
                  <a:srgbClr val="003150"/>
                </a:solidFill>
                <a:latin typeface="Work Sans Light"/>
                <a:cs typeface="Work Sans Light"/>
              </a:rPr>
              <a:t> </a:t>
            </a:r>
            <a:r>
              <a:rPr sz="3050" b="0" spc="-35" dirty="0">
                <a:solidFill>
                  <a:srgbClr val="003150"/>
                </a:solidFill>
                <a:latin typeface="Work Sans Light"/>
                <a:cs typeface="Work Sans Light"/>
              </a:rPr>
              <a:t>hospodařením</a:t>
            </a:r>
            <a:r>
              <a:rPr sz="3050" b="0" spc="-125"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130" dirty="0">
                <a:solidFill>
                  <a:srgbClr val="003150"/>
                </a:solidFill>
                <a:latin typeface="Work Sans Light"/>
                <a:cs typeface="Work Sans Light"/>
              </a:rPr>
              <a:t> </a:t>
            </a:r>
            <a:r>
              <a:rPr sz="3050" b="0" spc="-10" dirty="0">
                <a:solidFill>
                  <a:srgbClr val="003150"/>
                </a:solidFill>
                <a:latin typeface="Work Sans Light"/>
                <a:cs typeface="Work Sans Light"/>
              </a:rPr>
              <a:t>rámci </a:t>
            </a:r>
            <a:r>
              <a:rPr sz="3050" b="0" spc="-35" dirty="0">
                <a:solidFill>
                  <a:srgbClr val="003150"/>
                </a:solidFill>
                <a:latin typeface="Work Sans Light"/>
                <a:cs typeface="Work Sans Light"/>
              </a:rPr>
              <a:t>rodinného</a:t>
            </a:r>
            <a:r>
              <a:rPr sz="3050" b="0" spc="-190" dirty="0">
                <a:solidFill>
                  <a:srgbClr val="003150"/>
                </a:solidFill>
                <a:latin typeface="Work Sans Light"/>
                <a:cs typeface="Work Sans Light"/>
              </a:rPr>
              <a:t> </a:t>
            </a:r>
            <a:r>
              <a:rPr sz="3050" b="0" spc="-30" dirty="0">
                <a:solidFill>
                  <a:srgbClr val="003150"/>
                </a:solidFill>
                <a:latin typeface="Work Sans Light"/>
                <a:cs typeface="Work Sans Light"/>
              </a:rPr>
              <a:t>rozpočtu.</a:t>
            </a:r>
            <a:r>
              <a:rPr sz="3050" b="0" spc="-185" dirty="0">
                <a:solidFill>
                  <a:srgbClr val="003150"/>
                </a:solidFill>
                <a:latin typeface="Work Sans Light"/>
                <a:cs typeface="Work Sans Light"/>
              </a:rPr>
              <a:t> </a:t>
            </a:r>
            <a:r>
              <a:rPr sz="3050" b="0" dirty="0">
                <a:solidFill>
                  <a:srgbClr val="003150"/>
                </a:solidFill>
                <a:latin typeface="Work Sans Light"/>
                <a:cs typeface="Work Sans Light"/>
              </a:rPr>
              <a:t>Pomáhá</a:t>
            </a:r>
            <a:r>
              <a:rPr sz="3050" b="0" spc="-185" dirty="0">
                <a:solidFill>
                  <a:srgbClr val="003150"/>
                </a:solidFill>
                <a:latin typeface="Work Sans Light"/>
                <a:cs typeface="Work Sans Light"/>
              </a:rPr>
              <a:t> </a:t>
            </a:r>
            <a:r>
              <a:rPr sz="3050" b="0" dirty="0">
                <a:solidFill>
                  <a:srgbClr val="003150"/>
                </a:solidFill>
                <a:latin typeface="Work Sans Light"/>
                <a:cs typeface="Work Sans Light"/>
              </a:rPr>
              <a:t>najít</a:t>
            </a:r>
            <a:r>
              <a:rPr sz="3050" b="0" spc="-185" dirty="0">
                <a:solidFill>
                  <a:srgbClr val="003150"/>
                </a:solidFill>
                <a:latin typeface="Work Sans Light"/>
                <a:cs typeface="Work Sans Light"/>
              </a:rPr>
              <a:t> </a:t>
            </a:r>
            <a:r>
              <a:rPr sz="3050" b="0" spc="-25" dirty="0">
                <a:solidFill>
                  <a:srgbClr val="003150"/>
                </a:solidFill>
                <a:latin typeface="Work Sans Light"/>
                <a:cs typeface="Work Sans Light"/>
              </a:rPr>
              <a:t>způsob,</a:t>
            </a:r>
            <a:r>
              <a:rPr sz="3050" b="0" spc="-185" dirty="0">
                <a:solidFill>
                  <a:srgbClr val="003150"/>
                </a:solidFill>
                <a:latin typeface="Work Sans Light"/>
                <a:cs typeface="Work Sans Light"/>
              </a:rPr>
              <a:t> </a:t>
            </a:r>
            <a:r>
              <a:rPr sz="3050" b="0" spc="-25" dirty="0">
                <a:solidFill>
                  <a:srgbClr val="003150"/>
                </a:solidFill>
                <a:latin typeface="Work Sans Light"/>
                <a:cs typeface="Work Sans Light"/>
              </a:rPr>
              <a:t>jak </a:t>
            </a:r>
            <a:r>
              <a:rPr sz="3050" b="0" spc="-55" dirty="0">
                <a:solidFill>
                  <a:srgbClr val="003150"/>
                </a:solidFill>
                <a:latin typeface="Work Sans Light"/>
                <a:cs typeface="Work Sans Light"/>
              </a:rPr>
              <a:t>uspořit</a:t>
            </a:r>
            <a:r>
              <a:rPr sz="3050" b="0" spc="-165" dirty="0">
                <a:solidFill>
                  <a:srgbClr val="003150"/>
                </a:solidFill>
                <a:latin typeface="Work Sans Light"/>
                <a:cs typeface="Work Sans Light"/>
              </a:rPr>
              <a:t> </a:t>
            </a:r>
            <a:r>
              <a:rPr sz="3050" b="0" dirty="0">
                <a:solidFill>
                  <a:srgbClr val="003150"/>
                </a:solidFill>
                <a:latin typeface="Work Sans Light"/>
                <a:cs typeface="Work Sans Light"/>
              </a:rPr>
              <a:t>či</a:t>
            </a:r>
            <a:r>
              <a:rPr sz="3050" b="0" spc="-160" dirty="0">
                <a:solidFill>
                  <a:srgbClr val="003150"/>
                </a:solidFill>
                <a:latin typeface="Work Sans Light"/>
                <a:cs typeface="Work Sans Light"/>
              </a:rPr>
              <a:t> </a:t>
            </a:r>
            <a:r>
              <a:rPr sz="3050" b="0" dirty="0">
                <a:solidFill>
                  <a:srgbClr val="003150"/>
                </a:solidFill>
                <a:latin typeface="Work Sans Light"/>
                <a:cs typeface="Work Sans Light"/>
              </a:rPr>
              <a:t>jak</a:t>
            </a:r>
            <a:r>
              <a:rPr sz="3050" b="0" spc="-160" dirty="0">
                <a:solidFill>
                  <a:srgbClr val="003150"/>
                </a:solidFill>
                <a:latin typeface="Work Sans Light"/>
                <a:cs typeface="Work Sans Light"/>
              </a:rPr>
              <a:t> </a:t>
            </a:r>
            <a:r>
              <a:rPr sz="3050" b="0" spc="-60" dirty="0">
                <a:solidFill>
                  <a:srgbClr val="003150"/>
                </a:solidFill>
                <a:latin typeface="Work Sans Light"/>
                <a:cs typeface="Work Sans Light"/>
              </a:rPr>
              <a:t>získat</a:t>
            </a:r>
            <a:r>
              <a:rPr sz="3050" b="0" spc="-160" dirty="0">
                <a:solidFill>
                  <a:srgbClr val="003150"/>
                </a:solidFill>
                <a:latin typeface="Work Sans Light"/>
                <a:cs typeface="Work Sans Light"/>
              </a:rPr>
              <a:t> </a:t>
            </a:r>
            <a:r>
              <a:rPr sz="3050" b="0" spc="-10" dirty="0">
                <a:solidFill>
                  <a:srgbClr val="003150"/>
                </a:solidFill>
                <a:latin typeface="Work Sans Light"/>
                <a:cs typeface="Work Sans Light"/>
              </a:rPr>
              <a:t>další</a:t>
            </a:r>
            <a:r>
              <a:rPr sz="3050" b="0" spc="-165" dirty="0">
                <a:solidFill>
                  <a:srgbClr val="003150"/>
                </a:solidFill>
                <a:latin typeface="Work Sans Light"/>
                <a:cs typeface="Work Sans Light"/>
              </a:rPr>
              <a:t> </a:t>
            </a:r>
            <a:r>
              <a:rPr sz="3050" b="0" spc="-75" dirty="0">
                <a:solidFill>
                  <a:srgbClr val="003150"/>
                </a:solidFill>
                <a:latin typeface="Work Sans Light"/>
                <a:cs typeface="Work Sans Light"/>
              </a:rPr>
              <a:t>zdroj</a:t>
            </a:r>
            <a:r>
              <a:rPr sz="3050" b="0" spc="-160" dirty="0">
                <a:solidFill>
                  <a:srgbClr val="003150"/>
                </a:solidFill>
                <a:latin typeface="Work Sans Light"/>
                <a:cs typeface="Work Sans Light"/>
              </a:rPr>
              <a:t> </a:t>
            </a:r>
            <a:r>
              <a:rPr sz="3050" b="0" spc="-60" dirty="0">
                <a:solidFill>
                  <a:srgbClr val="003150"/>
                </a:solidFill>
                <a:latin typeface="Work Sans Light"/>
                <a:cs typeface="Work Sans Light"/>
              </a:rPr>
              <a:t>příjmů.</a:t>
            </a:r>
            <a:r>
              <a:rPr sz="3050" b="0" spc="-160" dirty="0">
                <a:solidFill>
                  <a:srgbClr val="003150"/>
                </a:solidFill>
                <a:latin typeface="Work Sans Light"/>
                <a:cs typeface="Work Sans Light"/>
              </a:rPr>
              <a:t> </a:t>
            </a:r>
            <a:r>
              <a:rPr sz="3050" b="0" spc="-10" dirty="0">
                <a:solidFill>
                  <a:srgbClr val="003150"/>
                </a:solidFill>
                <a:latin typeface="Work Sans Light"/>
                <a:cs typeface="Work Sans Light"/>
              </a:rPr>
              <a:t>Konzultuje</a:t>
            </a:r>
            <a:endParaRPr sz="3050" dirty="0">
              <a:latin typeface="Work Sans Light"/>
              <a:cs typeface="Work Sans Light"/>
            </a:endParaRPr>
          </a:p>
          <a:p>
            <a:pPr marL="12700" marR="5080">
              <a:lnSpc>
                <a:spcPct val="123900"/>
              </a:lnSpc>
            </a:pPr>
            <a:r>
              <a:rPr sz="3050" b="0" dirty="0">
                <a:solidFill>
                  <a:srgbClr val="003150"/>
                </a:solidFill>
                <a:latin typeface="Work Sans Light"/>
                <a:cs typeface="Work Sans Light"/>
              </a:rPr>
              <a:t>s</a:t>
            </a:r>
            <a:r>
              <a:rPr sz="3050" b="0" spc="-170" dirty="0">
                <a:solidFill>
                  <a:srgbClr val="003150"/>
                </a:solidFill>
                <a:latin typeface="Work Sans Light"/>
                <a:cs typeface="Work Sans Light"/>
              </a:rPr>
              <a:t> </a:t>
            </a:r>
            <a:r>
              <a:rPr sz="3050" b="0" dirty="0">
                <a:solidFill>
                  <a:srgbClr val="003150"/>
                </a:solidFill>
                <a:latin typeface="Work Sans Light"/>
                <a:cs typeface="Work Sans Light"/>
              </a:rPr>
              <a:t>klienty</a:t>
            </a:r>
            <a:r>
              <a:rPr sz="3050" b="0" spc="-165" dirty="0">
                <a:solidFill>
                  <a:srgbClr val="003150"/>
                </a:solidFill>
                <a:latin typeface="Work Sans Light"/>
                <a:cs typeface="Work Sans Light"/>
              </a:rPr>
              <a:t> </a:t>
            </a:r>
            <a:r>
              <a:rPr sz="3050" b="0" spc="-20" dirty="0">
                <a:solidFill>
                  <a:srgbClr val="003150"/>
                </a:solidFill>
                <a:latin typeface="Work Sans Light"/>
                <a:cs typeface="Work Sans Light"/>
              </a:rPr>
              <a:t>možnosti</a:t>
            </a:r>
            <a:r>
              <a:rPr sz="3050" b="0" spc="-170" dirty="0">
                <a:solidFill>
                  <a:srgbClr val="003150"/>
                </a:solidFill>
                <a:latin typeface="Work Sans Light"/>
                <a:cs typeface="Work Sans Light"/>
              </a:rPr>
              <a:t> </a:t>
            </a:r>
            <a:r>
              <a:rPr sz="3050" b="0" spc="-10" dirty="0">
                <a:solidFill>
                  <a:srgbClr val="003150"/>
                </a:solidFill>
                <a:latin typeface="Work Sans Light"/>
                <a:cs typeface="Work Sans Light"/>
              </a:rPr>
              <a:t>řešení</a:t>
            </a:r>
            <a:r>
              <a:rPr sz="3050" b="0" spc="-165" dirty="0">
                <a:solidFill>
                  <a:srgbClr val="003150"/>
                </a:solidFill>
                <a:latin typeface="Work Sans Light"/>
                <a:cs typeface="Work Sans Light"/>
              </a:rPr>
              <a:t> </a:t>
            </a:r>
            <a:r>
              <a:rPr sz="3050" b="0" dirty="0">
                <a:solidFill>
                  <a:srgbClr val="003150"/>
                </a:solidFill>
                <a:latin typeface="Work Sans Light"/>
                <a:cs typeface="Work Sans Light"/>
              </a:rPr>
              <a:t>závazků</a:t>
            </a:r>
            <a:r>
              <a:rPr sz="3050" b="0" spc="-165" dirty="0">
                <a:solidFill>
                  <a:srgbClr val="003150"/>
                </a:solidFill>
                <a:latin typeface="Work Sans Light"/>
                <a:cs typeface="Work Sans Light"/>
              </a:rPr>
              <a:t> </a:t>
            </a:r>
            <a:r>
              <a:rPr sz="3050" b="0" spc="-10" dirty="0">
                <a:solidFill>
                  <a:srgbClr val="003150"/>
                </a:solidFill>
                <a:latin typeface="Work Sans Light"/>
                <a:cs typeface="Work Sans Light"/>
              </a:rPr>
              <a:t>(vůči</a:t>
            </a:r>
            <a:r>
              <a:rPr sz="3050" b="0" spc="-170" dirty="0">
                <a:solidFill>
                  <a:srgbClr val="003150"/>
                </a:solidFill>
                <a:latin typeface="Work Sans Light"/>
                <a:cs typeface="Work Sans Light"/>
              </a:rPr>
              <a:t> </a:t>
            </a:r>
            <a:r>
              <a:rPr sz="3050" b="0" spc="-25" dirty="0">
                <a:solidFill>
                  <a:srgbClr val="003150"/>
                </a:solidFill>
                <a:latin typeface="Work Sans Light"/>
                <a:cs typeface="Work Sans Light"/>
              </a:rPr>
              <a:t>finančním věřitelům,</a:t>
            </a:r>
            <a:r>
              <a:rPr sz="3050" b="0" spc="-155" dirty="0">
                <a:solidFill>
                  <a:srgbClr val="003150"/>
                </a:solidFill>
                <a:latin typeface="Work Sans Light"/>
                <a:cs typeface="Work Sans Light"/>
              </a:rPr>
              <a:t> </a:t>
            </a:r>
            <a:r>
              <a:rPr sz="3050" b="0" dirty="0">
                <a:solidFill>
                  <a:srgbClr val="003150"/>
                </a:solidFill>
                <a:latin typeface="Work Sans Light"/>
                <a:cs typeface="Work Sans Light"/>
              </a:rPr>
              <a:t>státu</a:t>
            </a:r>
            <a:r>
              <a:rPr sz="3050" b="0" spc="-155" dirty="0">
                <a:solidFill>
                  <a:srgbClr val="003150"/>
                </a:solidFill>
                <a:latin typeface="Work Sans Light"/>
                <a:cs typeface="Work Sans Light"/>
              </a:rPr>
              <a:t> </a:t>
            </a:r>
            <a:r>
              <a:rPr sz="3050" b="0" dirty="0">
                <a:solidFill>
                  <a:srgbClr val="003150"/>
                </a:solidFill>
                <a:latin typeface="Work Sans Light"/>
                <a:cs typeface="Work Sans Light"/>
              </a:rPr>
              <a:t>nebo</a:t>
            </a:r>
            <a:r>
              <a:rPr sz="3050" b="0" spc="-155" dirty="0">
                <a:solidFill>
                  <a:srgbClr val="003150"/>
                </a:solidFill>
                <a:latin typeface="Work Sans Light"/>
                <a:cs typeface="Work Sans Light"/>
              </a:rPr>
              <a:t> </a:t>
            </a:r>
            <a:r>
              <a:rPr sz="3050" b="0" spc="-45" dirty="0">
                <a:solidFill>
                  <a:srgbClr val="003150"/>
                </a:solidFill>
                <a:latin typeface="Work Sans Light"/>
                <a:cs typeface="Work Sans Light"/>
              </a:rPr>
              <a:t>dodavatelům</a:t>
            </a:r>
            <a:r>
              <a:rPr sz="3050" b="0" spc="-155" dirty="0">
                <a:solidFill>
                  <a:srgbClr val="003150"/>
                </a:solidFill>
                <a:latin typeface="Work Sans Light"/>
                <a:cs typeface="Work Sans Light"/>
              </a:rPr>
              <a:t> </a:t>
            </a:r>
            <a:r>
              <a:rPr sz="3050" b="0" spc="-10" dirty="0">
                <a:solidFill>
                  <a:srgbClr val="003150"/>
                </a:solidFill>
                <a:latin typeface="Work Sans Light"/>
                <a:cs typeface="Work Sans Light"/>
              </a:rPr>
              <a:t>energií).</a:t>
            </a:r>
            <a:endParaRPr sz="3050" dirty="0">
              <a:latin typeface="Work Sans Light"/>
              <a:cs typeface="Work Sans Light"/>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0" y="0"/>
            <a:ext cx="8450004" cy="11308556"/>
          </a:xfrm>
          <a:prstGeom prst="rect">
            <a:avLst/>
          </a:prstGeom>
        </p:spPr>
      </p:pic>
      <p:sp>
        <p:nvSpPr>
          <p:cNvPr id="8" name="object 8"/>
          <p:cNvSpPr/>
          <p:nvPr/>
        </p:nvSpPr>
        <p:spPr>
          <a:xfrm>
            <a:off x="9497093" y="2848080"/>
            <a:ext cx="8691245" cy="0"/>
          </a:xfrm>
          <a:custGeom>
            <a:avLst/>
            <a:gdLst/>
            <a:ahLst/>
            <a:cxnLst/>
            <a:rect l="l" t="t" r="r" b="b"/>
            <a:pathLst>
              <a:path w="8691244">
                <a:moveTo>
                  <a:pt x="0" y="0"/>
                </a:moveTo>
                <a:lnTo>
                  <a:pt x="8690834" y="0"/>
                </a:lnTo>
              </a:path>
            </a:pathLst>
          </a:custGeom>
          <a:ln w="20941">
            <a:solidFill>
              <a:srgbClr val="003150"/>
            </a:solidFill>
          </a:ln>
        </p:spPr>
        <p:txBody>
          <a:bodyPr wrap="square" lIns="0" tIns="0" rIns="0" bIns="0" rtlCol="0"/>
          <a:lstStyle/>
          <a:p>
            <a:endParaRPr/>
          </a:p>
        </p:txBody>
      </p:sp>
      <p:pic>
        <p:nvPicPr>
          <p:cNvPr id="35" name="Obrázek 34" descr="Obsah obrázku text, exteriér">
            <a:extLst>
              <a:ext uri="{FF2B5EF4-FFF2-40B4-BE49-F238E27FC236}">
                <a16:creationId xmlns:a16="http://schemas.microsoft.com/office/drawing/2014/main" id="{728857AD-5489-0DDC-D4C3-ABC6C5C91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75391" y="9435370"/>
            <a:ext cx="3481743" cy="7913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down)">
                                      <p:cBhvr>
                                        <p:cTn id="1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1654155" cy="11308715"/>
          </a:xfrm>
          <a:custGeom>
            <a:avLst/>
            <a:gdLst/>
            <a:ahLst/>
            <a:cxnLst/>
            <a:rect l="l" t="t" r="r" b="b"/>
            <a:pathLst>
              <a:path w="11654155" h="11308715">
                <a:moveTo>
                  <a:pt x="11654095" y="0"/>
                </a:moveTo>
                <a:lnTo>
                  <a:pt x="0" y="0"/>
                </a:lnTo>
                <a:lnTo>
                  <a:pt x="0" y="11308556"/>
                </a:lnTo>
                <a:lnTo>
                  <a:pt x="11654095" y="11308556"/>
                </a:lnTo>
                <a:lnTo>
                  <a:pt x="11654095" y="0"/>
                </a:lnTo>
                <a:close/>
              </a:path>
            </a:pathLst>
          </a:custGeom>
          <a:solidFill>
            <a:srgbClr val="003150"/>
          </a:solidFill>
        </p:spPr>
        <p:txBody>
          <a:bodyPr wrap="square" lIns="0" tIns="0" rIns="0" bIns="0" rtlCol="0"/>
          <a:lstStyle/>
          <a:p>
            <a:endParaRPr/>
          </a:p>
        </p:txBody>
      </p:sp>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11654095" y="0"/>
            <a:ext cx="8449994" cy="11308556"/>
          </a:xfrm>
          <a:prstGeom prst="rect">
            <a:avLst/>
          </a:prstGeom>
        </p:spPr>
      </p:pic>
      <p:sp>
        <p:nvSpPr>
          <p:cNvPr id="4" name="object 4"/>
          <p:cNvSpPr txBox="1">
            <a:spLocks noGrp="1"/>
          </p:cNvSpPr>
          <p:nvPr>
            <p:ph type="title"/>
          </p:nvPr>
        </p:nvSpPr>
        <p:spPr>
          <a:xfrm>
            <a:off x="1013446" y="1846086"/>
            <a:ext cx="7487920" cy="829944"/>
          </a:xfrm>
          <a:prstGeom prst="rect">
            <a:avLst/>
          </a:prstGeom>
        </p:spPr>
        <p:txBody>
          <a:bodyPr vert="horz" wrap="square" lIns="0" tIns="15875" rIns="0" bIns="0" rtlCol="0">
            <a:spAutoFit/>
          </a:bodyPr>
          <a:lstStyle/>
          <a:p>
            <a:pPr marL="12700">
              <a:lnSpc>
                <a:spcPct val="100000"/>
              </a:lnSpc>
              <a:spcBef>
                <a:spcPts val="125"/>
              </a:spcBef>
            </a:pPr>
            <a:r>
              <a:rPr sz="5250" b="0" spc="-110" dirty="0">
                <a:latin typeface="Work Sans"/>
                <a:cs typeface="Work Sans"/>
              </a:rPr>
              <a:t>JUDR.</a:t>
            </a:r>
            <a:r>
              <a:rPr sz="5250" b="0" spc="-310" dirty="0">
                <a:latin typeface="Work Sans"/>
                <a:cs typeface="Work Sans"/>
              </a:rPr>
              <a:t> </a:t>
            </a:r>
            <a:r>
              <a:rPr sz="5250" b="0" spc="-140" dirty="0">
                <a:latin typeface="Work Sans"/>
                <a:cs typeface="Work Sans"/>
              </a:rPr>
              <a:t>JARMILA</a:t>
            </a:r>
            <a:r>
              <a:rPr sz="5250" b="0" spc="-565" dirty="0">
                <a:latin typeface="Work Sans"/>
                <a:cs typeface="Work Sans"/>
              </a:rPr>
              <a:t> </a:t>
            </a:r>
            <a:r>
              <a:rPr sz="5250" b="0" spc="-80" dirty="0">
                <a:latin typeface="Work Sans"/>
                <a:cs typeface="Work Sans"/>
              </a:rPr>
              <a:t>VESELÁ</a:t>
            </a:r>
            <a:endParaRPr sz="5250" dirty="0">
              <a:latin typeface="Work Sans"/>
              <a:cs typeface="Work Sans"/>
            </a:endParaRP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7" name="object 7"/>
          <p:cNvSpPr txBox="1"/>
          <p:nvPr/>
        </p:nvSpPr>
        <p:spPr>
          <a:xfrm>
            <a:off x="1013446" y="3084688"/>
            <a:ext cx="9208135" cy="6342249"/>
          </a:xfrm>
          <a:prstGeom prst="rect">
            <a:avLst/>
          </a:prstGeom>
        </p:spPr>
        <p:txBody>
          <a:bodyPr vert="horz" wrap="square" lIns="0" tIns="12700" rIns="0" bIns="0" rtlCol="0">
            <a:spAutoFit/>
          </a:bodyPr>
          <a:lstStyle/>
          <a:p>
            <a:pPr marL="12700" marR="767080">
              <a:lnSpc>
                <a:spcPct val="112599"/>
              </a:lnSpc>
              <a:spcBef>
                <a:spcPts val="100"/>
              </a:spcBef>
            </a:pPr>
            <a:r>
              <a:rPr sz="3050" b="0" spc="-180" dirty="0">
                <a:solidFill>
                  <a:srgbClr val="FFFFFF"/>
                </a:solidFill>
                <a:latin typeface="Work Sans Light"/>
                <a:cs typeface="Work Sans Light"/>
              </a:rPr>
              <a:t>Původně</a:t>
            </a:r>
            <a:r>
              <a:rPr sz="3050" b="0" spc="-265" dirty="0">
                <a:solidFill>
                  <a:srgbClr val="FFFFFF"/>
                </a:solidFill>
                <a:latin typeface="Work Sans Light"/>
                <a:cs typeface="Work Sans Light"/>
              </a:rPr>
              <a:t> </a:t>
            </a:r>
            <a:r>
              <a:rPr sz="3050" b="0" spc="-190" dirty="0">
                <a:solidFill>
                  <a:srgbClr val="FFFFFF"/>
                </a:solidFill>
                <a:latin typeface="Work Sans Light"/>
                <a:cs typeface="Work Sans Light"/>
              </a:rPr>
              <a:t>advokátka</a:t>
            </a:r>
            <a:r>
              <a:rPr sz="3050" b="0" spc="-265"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260" dirty="0">
                <a:solidFill>
                  <a:srgbClr val="FFFFFF"/>
                </a:solidFill>
                <a:latin typeface="Work Sans Light"/>
                <a:cs typeface="Work Sans Light"/>
              </a:rPr>
              <a:t> </a:t>
            </a:r>
            <a:r>
              <a:rPr sz="3050" b="0" spc="-200" dirty="0">
                <a:solidFill>
                  <a:srgbClr val="FFFFFF"/>
                </a:solidFill>
                <a:latin typeface="Work Sans Light"/>
                <a:cs typeface="Work Sans Light"/>
              </a:rPr>
              <a:t>insolvenční</a:t>
            </a:r>
            <a:r>
              <a:rPr sz="3050" b="0" spc="-265" dirty="0">
                <a:solidFill>
                  <a:srgbClr val="FFFFFF"/>
                </a:solidFill>
                <a:latin typeface="Work Sans Light"/>
                <a:cs typeface="Work Sans Light"/>
              </a:rPr>
              <a:t> </a:t>
            </a:r>
            <a:r>
              <a:rPr sz="3050" b="0" spc="-180" dirty="0">
                <a:solidFill>
                  <a:srgbClr val="FFFFFF"/>
                </a:solidFill>
                <a:latin typeface="Work Sans Light"/>
                <a:cs typeface="Work Sans Light"/>
              </a:rPr>
              <a:t>správkyně,</a:t>
            </a:r>
            <a:r>
              <a:rPr sz="3050" b="0" spc="-260"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265" dirty="0">
                <a:solidFill>
                  <a:srgbClr val="FFFFFF"/>
                </a:solidFill>
                <a:latin typeface="Work Sans Light"/>
                <a:cs typeface="Work Sans Light"/>
              </a:rPr>
              <a:t> </a:t>
            </a:r>
            <a:r>
              <a:rPr sz="3050" b="0" spc="-150" dirty="0">
                <a:solidFill>
                  <a:srgbClr val="FFFFFF"/>
                </a:solidFill>
                <a:latin typeface="Work Sans Light"/>
                <a:cs typeface="Work Sans Light"/>
              </a:rPr>
              <a:t>letech </a:t>
            </a:r>
            <a:r>
              <a:rPr sz="3050" b="0" spc="-145" dirty="0">
                <a:solidFill>
                  <a:srgbClr val="FFFFFF"/>
                </a:solidFill>
                <a:latin typeface="Work Sans Light"/>
                <a:cs typeface="Work Sans Light"/>
              </a:rPr>
              <a:t>2002</a:t>
            </a:r>
            <a:r>
              <a:rPr sz="3050" b="0" spc="-275" dirty="0">
                <a:solidFill>
                  <a:srgbClr val="FFFFFF"/>
                </a:solidFill>
                <a:latin typeface="Work Sans Light"/>
                <a:cs typeface="Work Sans Light"/>
              </a:rPr>
              <a:t> </a:t>
            </a:r>
            <a:r>
              <a:rPr sz="3050" b="0" dirty="0">
                <a:solidFill>
                  <a:srgbClr val="FFFFFF"/>
                </a:solidFill>
                <a:latin typeface="Work Sans Light"/>
                <a:cs typeface="Work Sans Light"/>
              </a:rPr>
              <a:t>–</a:t>
            </a:r>
            <a:r>
              <a:rPr sz="3050" b="0" spc="-270" dirty="0">
                <a:solidFill>
                  <a:srgbClr val="FFFFFF"/>
                </a:solidFill>
                <a:latin typeface="Work Sans Light"/>
                <a:cs typeface="Work Sans Light"/>
              </a:rPr>
              <a:t> </a:t>
            </a:r>
            <a:r>
              <a:rPr sz="3050" b="0" spc="-140" dirty="0">
                <a:solidFill>
                  <a:srgbClr val="FFFFFF"/>
                </a:solidFill>
                <a:latin typeface="Work Sans Light"/>
                <a:cs typeface="Work Sans Light"/>
              </a:rPr>
              <a:t>2008</a:t>
            </a:r>
            <a:r>
              <a:rPr sz="3050" b="0" spc="-275" dirty="0">
                <a:solidFill>
                  <a:srgbClr val="FFFFFF"/>
                </a:solidFill>
                <a:latin typeface="Work Sans Light"/>
                <a:cs typeface="Work Sans Light"/>
              </a:rPr>
              <a:t> </a:t>
            </a:r>
            <a:r>
              <a:rPr sz="3050" b="0" spc="-200" dirty="0">
                <a:solidFill>
                  <a:srgbClr val="FFFFFF"/>
                </a:solidFill>
                <a:latin typeface="Work Sans Light"/>
                <a:cs typeface="Work Sans Light"/>
              </a:rPr>
              <a:t>prezidentka</a:t>
            </a:r>
            <a:r>
              <a:rPr sz="3050" b="0" spc="-270" dirty="0">
                <a:solidFill>
                  <a:srgbClr val="FFFFFF"/>
                </a:solidFill>
                <a:latin typeface="Work Sans Light"/>
                <a:cs typeface="Work Sans Light"/>
              </a:rPr>
              <a:t> </a:t>
            </a:r>
            <a:r>
              <a:rPr sz="3050" b="0" spc="-170" dirty="0">
                <a:solidFill>
                  <a:srgbClr val="FFFFFF"/>
                </a:solidFill>
                <a:latin typeface="Work Sans Light"/>
                <a:cs typeface="Work Sans Light"/>
              </a:rPr>
              <a:t>Komory</a:t>
            </a:r>
            <a:r>
              <a:rPr sz="3050" b="0" spc="-275" dirty="0">
                <a:solidFill>
                  <a:srgbClr val="FFFFFF"/>
                </a:solidFill>
                <a:latin typeface="Work Sans Light"/>
                <a:cs typeface="Work Sans Light"/>
              </a:rPr>
              <a:t> </a:t>
            </a:r>
            <a:r>
              <a:rPr sz="3050" b="0" spc="-165" dirty="0">
                <a:solidFill>
                  <a:srgbClr val="FFFFFF"/>
                </a:solidFill>
                <a:latin typeface="Work Sans Light"/>
                <a:cs typeface="Work Sans Light"/>
              </a:rPr>
              <a:t>pro</a:t>
            </a:r>
            <a:r>
              <a:rPr sz="3050" b="0" spc="-270" dirty="0">
                <a:solidFill>
                  <a:srgbClr val="FFFFFF"/>
                </a:solidFill>
                <a:latin typeface="Work Sans Light"/>
                <a:cs typeface="Work Sans Light"/>
              </a:rPr>
              <a:t> </a:t>
            </a:r>
            <a:r>
              <a:rPr sz="3050" b="0" spc="-200" dirty="0">
                <a:solidFill>
                  <a:srgbClr val="FFFFFF"/>
                </a:solidFill>
                <a:latin typeface="Work Sans Light"/>
                <a:cs typeface="Work Sans Light"/>
              </a:rPr>
              <a:t>krizové</a:t>
            </a:r>
            <a:r>
              <a:rPr sz="3050" b="0" spc="-270" dirty="0">
                <a:solidFill>
                  <a:srgbClr val="FFFFFF"/>
                </a:solidFill>
                <a:latin typeface="Work Sans Light"/>
                <a:cs typeface="Work Sans Light"/>
              </a:rPr>
              <a:t> </a:t>
            </a:r>
            <a:r>
              <a:rPr sz="3050" b="0" spc="-10" dirty="0">
                <a:solidFill>
                  <a:srgbClr val="FFFFFF"/>
                </a:solidFill>
                <a:latin typeface="Work Sans Light"/>
                <a:cs typeface="Work Sans Light"/>
              </a:rPr>
              <a:t>řízení </a:t>
            </a:r>
            <a:r>
              <a:rPr sz="3050" b="0" dirty="0">
                <a:solidFill>
                  <a:srgbClr val="FFFFFF"/>
                </a:solidFill>
                <a:latin typeface="Work Sans Light"/>
                <a:cs typeface="Work Sans Light"/>
              </a:rPr>
              <a:t>a</a:t>
            </a:r>
            <a:r>
              <a:rPr sz="3050" b="0" spc="-275" dirty="0">
                <a:solidFill>
                  <a:srgbClr val="FFFFFF"/>
                </a:solidFill>
                <a:latin typeface="Work Sans Light"/>
                <a:cs typeface="Work Sans Light"/>
              </a:rPr>
              <a:t> </a:t>
            </a:r>
            <a:r>
              <a:rPr sz="3050" b="0" spc="-200" dirty="0">
                <a:solidFill>
                  <a:srgbClr val="FFFFFF"/>
                </a:solidFill>
                <a:latin typeface="Work Sans Light"/>
                <a:cs typeface="Work Sans Light"/>
              </a:rPr>
              <a:t>insolvenci</a:t>
            </a:r>
            <a:r>
              <a:rPr sz="3050" b="0" spc="-275"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275" dirty="0">
                <a:solidFill>
                  <a:srgbClr val="FFFFFF"/>
                </a:solidFill>
                <a:latin typeface="Work Sans Light"/>
                <a:cs typeface="Work Sans Light"/>
              </a:rPr>
              <a:t> </a:t>
            </a:r>
            <a:r>
              <a:rPr sz="3050" b="0" spc="-125" dirty="0">
                <a:solidFill>
                  <a:srgbClr val="FFFFFF"/>
                </a:solidFill>
                <a:latin typeface="Work Sans Light"/>
                <a:cs typeface="Work Sans Light"/>
              </a:rPr>
              <a:t>ČR.</a:t>
            </a:r>
            <a:r>
              <a:rPr sz="3050" b="0" spc="-275" dirty="0">
                <a:solidFill>
                  <a:srgbClr val="FFFFFF"/>
                </a:solidFill>
                <a:latin typeface="Work Sans Light"/>
                <a:cs typeface="Work Sans Light"/>
              </a:rPr>
              <a:t> </a:t>
            </a:r>
            <a:r>
              <a:rPr sz="3050" b="0" dirty="0">
                <a:solidFill>
                  <a:srgbClr val="FFFFFF"/>
                </a:solidFill>
                <a:latin typeface="Work Sans Light"/>
                <a:cs typeface="Work Sans Light"/>
              </a:rPr>
              <a:t>S</a:t>
            </a:r>
            <a:r>
              <a:rPr sz="3050" b="0" spc="-275" dirty="0">
                <a:solidFill>
                  <a:srgbClr val="FFFFFF"/>
                </a:solidFill>
                <a:latin typeface="Work Sans Light"/>
                <a:cs typeface="Work Sans Light"/>
              </a:rPr>
              <a:t> </a:t>
            </a:r>
            <a:r>
              <a:rPr sz="3050" b="0" spc="-200" dirty="0">
                <a:solidFill>
                  <a:srgbClr val="FFFFFF"/>
                </a:solidFill>
                <a:latin typeface="Work Sans Light"/>
                <a:cs typeface="Work Sans Light"/>
              </a:rPr>
              <a:t>tématikou</a:t>
            </a:r>
            <a:r>
              <a:rPr sz="3050" b="0" spc="-275" dirty="0">
                <a:solidFill>
                  <a:srgbClr val="FFFFFF"/>
                </a:solidFill>
                <a:latin typeface="Work Sans Light"/>
                <a:cs typeface="Work Sans Light"/>
              </a:rPr>
              <a:t> </a:t>
            </a:r>
            <a:r>
              <a:rPr sz="3050" b="0" spc="-200" dirty="0">
                <a:solidFill>
                  <a:srgbClr val="FFFFFF"/>
                </a:solidFill>
                <a:latin typeface="Work Sans Light"/>
                <a:cs typeface="Work Sans Light"/>
              </a:rPr>
              <a:t>insolvence</a:t>
            </a:r>
            <a:r>
              <a:rPr sz="3050" b="0" spc="-270" dirty="0">
                <a:solidFill>
                  <a:srgbClr val="FFFFFF"/>
                </a:solidFill>
                <a:latin typeface="Work Sans Light"/>
                <a:cs typeface="Work Sans Light"/>
              </a:rPr>
              <a:t> </a:t>
            </a:r>
            <a:r>
              <a:rPr sz="3050" b="0" spc="-110" dirty="0">
                <a:solidFill>
                  <a:srgbClr val="FFFFFF"/>
                </a:solidFill>
                <a:latin typeface="Work Sans Light"/>
                <a:cs typeface="Work Sans Light"/>
              </a:rPr>
              <a:t>má</a:t>
            </a:r>
            <a:r>
              <a:rPr sz="3050" b="0" spc="-275" dirty="0">
                <a:solidFill>
                  <a:srgbClr val="FFFFFF"/>
                </a:solidFill>
                <a:latin typeface="Work Sans Light"/>
                <a:cs typeface="Work Sans Light"/>
              </a:rPr>
              <a:t> </a:t>
            </a:r>
            <a:r>
              <a:rPr sz="3050" b="0" spc="-150" dirty="0">
                <a:solidFill>
                  <a:srgbClr val="FFFFFF"/>
                </a:solidFill>
                <a:latin typeface="Work Sans Light"/>
                <a:cs typeface="Work Sans Light"/>
              </a:rPr>
              <a:t>bohaté</a:t>
            </a:r>
            <a:endParaRPr sz="3050" dirty="0">
              <a:latin typeface="Work Sans Light"/>
              <a:cs typeface="Work Sans Light"/>
            </a:endParaRPr>
          </a:p>
          <a:p>
            <a:pPr marL="12700" marR="161925">
              <a:lnSpc>
                <a:spcPct val="112599"/>
              </a:lnSpc>
            </a:pPr>
            <a:r>
              <a:rPr sz="3050" b="0" spc="-185" dirty="0">
                <a:solidFill>
                  <a:srgbClr val="FFFFFF"/>
                </a:solidFill>
                <a:latin typeface="Work Sans Light"/>
                <a:cs typeface="Work Sans Light"/>
              </a:rPr>
              <a:t>zkušenosti,</a:t>
            </a:r>
            <a:r>
              <a:rPr sz="3050" b="0" spc="-265" dirty="0">
                <a:solidFill>
                  <a:srgbClr val="FFFFFF"/>
                </a:solidFill>
                <a:latin typeface="Work Sans Light"/>
                <a:cs typeface="Work Sans Light"/>
              </a:rPr>
              <a:t> </a:t>
            </a:r>
            <a:r>
              <a:rPr sz="3050" b="0" spc="-210" dirty="0">
                <a:solidFill>
                  <a:srgbClr val="FFFFFF"/>
                </a:solidFill>
                <a:latin typeface="Work Sans Light"/>
                <a:cs typeface="Work Sans Light"/>
              </a:rPr>
              <a:t>provozovala</a:t>
            </a:r>
            <a:r>
              <a:rPr sz="3050" b="0" spc="-265"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265" dirty="0">
                <a:solidFill>
                  <a:srgbClr val="FFFFFF"/>
                </a:solidFill>
                <a:latin typeface="Work Sans Light"/>
                <a:cs typeface="Work Sans Light"/>
              </a:rPr>
              <a:t> </a:t>
            </a:r>
            <a:r>
              <a:rPr sz="3050" b="0" spc="-175" dirty="0">
                <a:solidFill>
                  <a:srgbClr val="FFFFFF"/>
                </a:solidFill>
                <a:latin typeface="Work Sans Light"/>
                <a:cs typeface="Work Sans Light"/>
              </a:rPr>
              <a:t>prodala</a:t>
            </a:r>
            <a:r>
              <a:rPr sz="3050" b="0" spc="-265" dirty="0">
                <a:solidFill>
                  <a:srgbClr val="FFFFFF"/>
                </a:solidFill>
                <a:latin typeface="Work Sans Light"/>
                <a:cs typeface="Work Sans Light"/>
              </a:rPr>
              <a:t> </a:t>
            </a:r>
            <a:r>
              <a:rPr sz="3050" b="0" spc="-90" dirty="0">
                <a:solidFill>
                  <a:srgbClr val="FFFFFF"/>
                </a:solidFill>
                <a:latin typeface="Work Sans Light"/>
                <a:cs typeface="Work Sans Light"/>
              </a:rPr>
              <a:t>za</a:t>
            </a:r>
            <a:r>
              <a:rPr sz="3050" b="0" spc="-265" dirty="0">
                <a:solidFill>
                  <a:srgbClr val="FFFFFF"/>
                </a:solidFill>
                <a:latin typeface="Work Sans Light"/>
                <a:cs typeface="Work Sans Light"/>
              </a:rPr>
              <a:t> </a:t>
            </a:r>
            <a:r>
              <a:rPr sz="3050" b="0" spc="-180" dirty="0">
                <a:solidFill>
                  <a:srgbClr val="FFFFFF"/>
                </a:solidFill>
                <a:latin typeface="Work Sans Light"/>
                <a:cs typeface="Work Sans Light"/>
              </a:rPr>
              <a:t>chodu</a:t>
            </a:r>
            <a:r>
              <a:rPr sz="3050" b="0" spc="-265" dirty="0">
                <a:solidFill>
                  <a:srgbClr val="FFFFFF"/>
                </a:solidFill>
                <a:latin typeface="Work Sans Light"/>
                <a:cs typeface="Work Sans Light"/>
              </a:rPr>
              <a:t> </a:t>
            </a:r>
            <a:r>
              <a:rPr sz="3050" b="0" dirty="0">
                <a:solidFill>
                  <a:srgbClr val="FFFFFF"/>
                </a:solidFill>
                <a:latin typeface="Work Sans Light"/>
                <a:cs typeface="Work Sans Light"/>
              </a:rPr>
              <a:t>5</a:t>
            </a:r>
            <a:r>
              <a:rPr sz="3050" b="0" spc="-265" dirty="0">
                <a:solidFill>
                  <a:srgbClr val="FFFFFF"/>
                </a:solidFill>
                <a:latin typeface="Work Sans Light"/>
                <a:cs typeface="Work Sans Light"/>
              </a:rPr>
              <a:t> </a:t>
            </a:r>
            <a:r>
              <a:rPr sz="3050" b="0" spc="-165" dirty="0">
                <a:solidFill>
                  <a:srgbClr val="FFFFFF"/>
                </a:solidFill>
                <a:latin typeface="Work Sans Light"/>
                <a:cs typeface="Work Sans Light"/>
              </a:rPr>
              <a:t>průmyslo- </a:t>
            </a:r>
            <a:r>
              <a:rPr sz="3050" b="0" spc="-145" dirty="0">
                <a:solidFill>
                  <a:srgbClr val="FFFFFF"/>
                </a:solidFill>
                <a:latin typeface="Work Sans Light"/>
                <a:cs typeface="Work Sans Light"/>
              </a:rPr>
              <a:t>vých</a:t>
            </a:r>
            <a:r>
              <a:rPr sz="3050" b="0" spc="-254" dirty="0">
                <a:solidFill>
                  <a:srgbClr val="FFFFFF"/>
                </a:solidFill>
                <a:latin typeface="Work Sans Light"/>
                <a:cs typeface="Work Sans Light"/>
              </a:rPr>
              <a:t> </a:t>
            </a:r>
            <a:r>
              <a:rPr sz="3050" b="0" spc="-185" dirty="0">
                <a:solidFill>
                  <a:srgbClr val="FFFFFF"/>
                </a:solidFill>
                <a:latin typeface="Work Sans Light"/>
                <a:cs typeface="Work Sans Light"/>
              </a:rPr>
              <a:t>podniků,</a:t>
            </a:r>
            <a:r>
              <a:rPr sz="3050" b="0" spc="-250" dirty="0">
                <a:solidFill>
                  <a:srgbClr val="FFFFFF"/>
                </a:solidFill>
                <a:latin typeface="Work Sans Light"/>
                <a:cs typeface="Work Sans Light"/>
              </a:rPr>
              <a:t> </a:t>
            </a:r>
            <a:r>
              <a:rPr sz="3050" b="0" spc="-165" dirty="0">
                <a:solidFill>
                  <a:srgbClr val="FFFFFF"/>
                </a:solidFill>
                <a:latin typeface="Work Sans Light"/>
                <a:cs typeface="Work Sans Light"/>
              </a:rPr>
              <a:t>účastnila</a:t>
            </a:r>
            <a:r>
              <a:rPr sz="3050" b="0" spc="-254" dirty="0">
                <a:solidFill>
                  <a:srgbClr val="FFFFFF"/>
                </a:solidFill>
                <a:latin typeface="Work Sans Light"/>
                <a:cs typeface="Work Sans Light"/>
              </a:rPr>
              <a:t> </a:t>
            </a:r>
            <a:r>
              <a:rPr sz="3050" b="0" spc="-110" dirty="0">
                <a:solidFill>
                  <a:srgbClr val="FFFFFF"/>
                </a:solidFill>
                <a:latin typeface="Work Sans Light"/>
                <a:cs typeface="Work Sans Light"/>
              </a:rPr>
              <a:t>se</a:t>
            </a:r>
            <a:r>
              <a:rPr sz="3050" b="0" spc="-250" dirty="0">
                <a:solidFill>
                  <a:srgbClr val="FFFFFF"/>
                </a:solidFill>
                <a:latin typeface="Work Sans Light"/>
                <a:cs typeface="Work Sans Light"/>
              </a:rPr>
              <a:t> </a:t>
            </a:r>
            <a:r>
              <a:rPr sz="3050" b="0" spc="-204" dirty="0">
                <a:solidFill>
                  <a:srgbClr val="FFFFFF"/>
                </a:solidFill>
                <a:latin typeface="Work Sans Light"/>
                <a:cs typeface="Work Sans Light"/>
              </a:rPr>
              <a:t>mezinárodních</a:t>
            </a:r>
            <a:r>
              <a:rPr sz="3050" b="0" spc="-250" dirty="0">
                <a:solidFill>
                  <a:srgbClr val="FFFFFF"/>
                </a:solidFill>
                <a:latin typeface="Work Sans Light"/>
                <a:cs typeface="Work Sans Light"/>
              </a:rPr>
              <a:t> </a:t>
            </a:r>
            <a:r>
              <a:rPr sz="3050" b="0" spc="-95" dirty="0">
                <a:solidFill>
                  <a:srgbClr val="FFFFFF"/>
                </a:solidFill>
                <a:latin typeface="Work Sans Light"/>
                <a:cs typeface="Work Sans Light"/>
              </a:rPr>
              <a:t>konferencí</a:t>
            </a:r>
            <a:endParaRPr sz="3050" dirty="0">
              <a:latin typeface="Work Sans Light"/>
              <a:cs typeface="Work Sans Light"/>
            </a:endParaRPr>
          </a:p>
          <a:p>
            <a:pPr marL="12700" marR="5080">
              <a:lnSpc>
                <a:spcPct val="112599"/>
              </a:lnSpc>
            </a:pPr>
            <a:r>
              <a:rPr sz="3050" b="0" spc="-25" dirty="0">
                <a:solidFill>
                  <a:srgbClr val="FFFFFF"/>
                </a:solidFill>
                <a:latin typeface="Work Sans Light"/>
                <a:cs typeface="Work Sans Light"/>
              </a:rPr>
              <a:t>o</a:t>
            </a:r>
            <a:r>
              <a:rPr sz="3050" b="0" spc="-260" dirty="0">
                <a:solidFill>
                  <a:srgbClr val="FFFFFF"/>
                </a:solidFill>
                <a:latin typeface="Work Sans Light"/>
                <a:cs typeface="Work Sans Light"/>
              </a:rPr>
              <a:t> </a:t>
            </a:r>
            <a:r>
              <a:rPr sz="3050" b="0" spc="-200" dirty="0">
                <a:solidFill>
                  <a:srgbClr val="FFFFFF"/>
                </a:solidFill>
                <a:latin typeface="Work Sans Light"/>
                <a:cs typeface="Work Sans Light"/>
              </a:rPr>
              <a:t>insolvenci,</a:t>
            </a:r>
            <a:r>
              <a:rPr sz="3050" b="0" spc="-260" dirty="0">
                <a:solidFill>
                  <a:srgbClr val="FFFFFF"/>
                </a:solidFill>
                <a:latin typeface="Work Sans Light"/>
                <a:cs typeface="Work Sans Light"/>
              </a:rPr>
              <a:t> </a:t>
            </a:r>
            <a:r>
              <a:rPr sz="3050" b="0" spc="-204" dirty="0">
                <a:solidFill>
                  <a:srgbClr val="FFFFFF"/>
                </a:solidFill>
                <a:latin typeface="Work Sans Light"/>
                <a:cs typeface="Work Sans Light"/>
              </a:rPr>
              <a:t>rekodifikačních</a:t>
            </a:r>
            <a:r>
              <a:rPr sz="3050" b="0" spc="-260" dirty="0">
                <a:solidFill>
                  <a:srgbClr val="FFFFFF"/>
                </a:solidFill>
                <a:latin typeface="Work Sans Light"/>
                <a:cs typeface="Work Sans Light"/>
              </a:rPr>
              <a:t> </a:t>
            </a:r>
            <a:r>
              <a:rPr sz="3050" b="0" spc="-175" dirty="0">
                <a:solidFill>
                  <a:srgbClr val="FFFFFF"/>
                </a:solidFill>
                <a:latin typeface="Work Sans Light"/>
                <a:cs typeface="Work Sans Light"/>
              </a:rPr>
              <a:t>prací</a:t>
            </a:r>
            <a:r>
              <a:rPr sz="3050" b="0" spc="-260" dirty="0">
                <a:solidFill>
                  <a:srgbClr val="FFFFFF"/>
                </a:solidFill>
                <a:latin typeface="Work Sans Light"/>
                <a:cs typeface="Work Sans Light"/>
              </a:rPr>
              <a:t> </a:t>
            </a:r>
            <a:r>
              <a:rPr sz="3050" b="0" spc="-110" dirty="0">
                <a:solidFill>
                  <a:srgbClr val="FFFFFF"/>
                </a:solidFill>
                <a:latin typeface="Work Sans Light"/>
                <a:cs typeface="Work Sans Light"/>
              </a:rPr>
              <a:t>na</a:t>
            </a:r>
            <a:r>
              <a:rPr sz="3050" b="0" spc="-260" dirty="0">
                <a:solidFill>
                  <a:srgbClr val="FFFFFF"/>
                </a:solidFill>
                <a:latin typeface="Work Sans Light"/>
                <a:cs typeface="Work Sans Light"/>
              </a:rPr>
              <a:t> </a:t>
            </a:r>
            <a:r>
              <a:rPr sz="3050" b="0" spc="-185" dirty="0">
                <a:solidFill>
                  <a:srgbClr val="FFFFFF"/>
                </a:solidFill>
                <a:latin typeface="Work Sans Light"/>
                <a:cs typeface="Work Sans Light"/>
              </a:rPr>
              <a:t>novém</a:t>
            </a:r>
            <a:r>
              <a:rPr sz="3050" b="0" spc="-254" dirty="0">
                <a:solidFill>
                  <a:srgbClr val="FFFFFF"/>
                </a:solidFill>
                <a:latin typeface="Work Sans Light"/>
                <a:cs typeface="Work Sans Light"/>
              </a:rPr>
              <a:t> </a:t>
            </a:r>
            <a:r>
              <a:rPr sz="3050" b="0" spc="-165" dirty="0">
                <a:solidFill>
                  <a:srgbClr val="FFFFFF"/>
                </a:solidFill>
                <a:latin typeface="Work Sans Light"/>
                <a:cs typeface="Work Sans Light"/>
              </a:rPr>
              <a:t>insolvenčním </a:t>
            </a:r>
            <a:r>
              <a:rPr sz="3050" b="0" spc="-180" dirty="0">
                <a:solidFill>
                  <a:srgbClr val="FFFFFF"/>
                </a:solidFill>
                <a:latin typeface="Work Sans Light"/>
                <a:cs typeface="Work Sans Light"/>
              </a:rPr>
              <a:t>zákonu</a:t>
            </a:r>
            <a:r>
              <a:rPr sz="3050" b="0" spc="-280"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280" dirty="0">
                <a:solidFill>
                  <a:srgbClr val="FFFFFF"/>
                </a:solidFill>
                <a:latin typeface="Work Sans Light"/>
                <a:cs typeface="Work Sans Light"/>
              </a:rPr>
              <a:t> </a:t>
            </a:r>
            <a:r>
              <a:rPr sz="3050" b="0" spc="-190" dirty="0">
                <a:solidFill>
                  <a:srgbClr val="FFFFFF"/>
                </a:solidFill>
                <a:latin typeface="Work Sans Light"/>
                <a:cs typeface="Work Sans Light"/>
              </a:rPr>
              <a:t>vzdělávacích</a:t>
            </a:r>
            <a:r>
              <a:rPr sz="3050" b="0" spc="-275" dirty="0">
                <a:solidFill>
                  <a:srgbClr val="FFFFFF"/>
                </a:solidFill>
                <a:latin typeface="Work Sans Light"/>
                <a:cs typeface="Work Sans Light"/>
              </a:rPr>
              <a:t> </a:t>
            </a:r>
            <a:r>
              <a:rPr sz="3050" b="0" spc="-175" dirty="0">
                <a:solidFill>
                  <a:srgbClr val="FFFFFF"/>
                </a:solidFill>
                <a:latin typeface="Work Sans Light"/>
                <a:cs typeface="Work Sans Light"/>
              </a:rPr>
              <a:t>akcí.</a:t>
            </a:r>
            <a:r>
              <a:rPr sz="3050" b="0" spc="-280" dirty="0">
                <a:solidFill>
                  <a:srgbClr val="FFFFFF"/>
                </a:solidFill>
                <a:latin typeface="Work Sans Light"/>
                <a:cs typeface="Work Sans Light"/>
              </a:rPr>
              <a:t> </a:t>
            </a:r>
            <a:r>
              <a:rPr sz="3050" b="0" dirty="0">
                <a:solidFill>
                  <a:srgbClr val="FFFFFF"/>
                </a:solidFill>
                <a:latin typeface="Work Sans Light"/>
                <a:cs typeface="Work Sans Light"/>
              </a:rPr>
              <a:t>V</a:t>
            </a:r>
            <a:r>
              <a:rPr sz="3050" b="0" spc="-270" dirty="0">
                <a:solidFill>
                  <a:srgbClr val="FFFFFF"/>
                </a:solidFill>
                <a:latin typeface="Work Sans Light"/>
                <a:cs typeface="Work Sans Light"/>
              </a:rPr>
              <a:t> </a:t>
            </a:r>
            <a:r>
              <a:rPr sz="3050" b="0" spc="-170" dirty="0">
                <a:solidFill>
                  <a:srgbClr val="FFFFFF"/>
                </a:solidFill>
                <a:latin typeface="Work Sans Light"/>
                <a:cs typeface="Work Sans Light"/>
              </a:rPr>
              <a:t>roce</a:t>
            </a:r>
            <a:r>
              <a:rPr sz="3050" b="0" spc="-270" dirty="0">
                <a:solidFill>
                  <a:srgbClr val="FFFFFF"/>
                </a:solidFill>
                <a:latin typeface="Work Sans Light"/>
                <a:cs typeface="Work Sans Light"/>
              </a:rPr>
              <a:t> </a:t>
            </a:r>
            <a:r>
              <a:rPr sz="3050" b="0" spc="-150" dirty="0">
                <a:solidFill>
                  <a:srgbClr val="FFFFFF"/>
                </a:solidFill>
                <a:latin typeface="Work Sans Light"/>
                <a:cs typeface="Work Sans Light"/>
              </a:rPr>
              <a:t>2009</a:t>
            </a:r>
            <a:r>
              <a:rPr sz="3050" b="0" spc="-270" dirty="0">
                <a:solidFill>
                  <a:srgbClr val="FFFFFF"/>
                </a:solidFill>
                <a:latin typeface="Work Sans Light"/>
                <a:cs typeface="Work Sans Light"/>
              </a:rPr>
              <a:t> </a:t>
            </a:r>
            <a:r>
              <a:rPr sz="3050" b="0" spc="-60" dirty="0">
                <a:solidFill>
                  <a:srgbClr val="FFFFFF"/>
                </a:solidFill>
                <a:latin typeface="Work Sans Light"/>
                <a:cs typeface="Work Sans Light"/>
              </a:rPr>
              <a:t>založila </a:t>
            </a:r>
            <a:r>
              <a:rPr sz="3050" b="0" spc="-190" dirty="0">
                <a:solidFill>
                  <a:srgbClr val="FFFFFF"/>
                </a:solidFill>
                <a:latin typeface="Work Sans Light"/>
                <a:cs typeface="Work Sans Light"/>
              </a:rPr>
              <a:t>společnost</a:t>
            </a:r>
            <a:r>
              <a:rPr sz="3050" b="0" spc="-245" dirty="0">
                <a:solidFill>
                  <a:srgbClr val="FFFFFF"/>
                </a:solidFill>
                <a:latin typeface="Work Sans Light"/>
                <a:cs typeface="Work Sans Light"/>
              </a:rPr>
              <a:t> </a:t>
            </a:r>
            <a:r>
              <a:rPr sz="3050" b="0" spc="-195" dirty="0">
                <a:solidFill>
                  <a:srgbClr val="FFFFFF"/>
                </a:solidFill>
                <a:latin typeface="Work Sans Light"/>
                <a:cs typeface="Work Sans Light"/>
              </a:rPr>
              <a:t>InsolCentrum,</a:t>
            </a:r>
            <a:r>
              <a:rPr sz="3050" b="0" spc="-245" dirty="0">
                <a:solidFill>
                  <a:srgbClr val="FFFFFF"/>
                </a:solidFill>
                <a:latin typeface="Work Sans Light"/>
                <a:cs typeface="Work Sans Light"/>
              </a:rPr>
              <a:t> </a:t>
            </a:r>
            <a:r>
              <a:rPr sz="3050" b="0" spc="-185" dirty="0">
                <a:solidFill>
                  <a:srgbClr val="FFFFFF"/>
                </a:solidFill>
                <a:latin typeface="Work Sans Light"/>
                <a:cs typeface="Work Sans Light"/>
              </a:rPr>
              <a:t>je</a:t>
            </a:r>
            <a:r>
              <a:rPr lang="cs-CZ" sz="3050" b="0" spc="-185" dirty="0">
                <a:solidFill>
                  <a:srgbClr val="FFFFFF"/>
                </a:solidFill>
                <a:latin typeface="Work Sans Light"/>
                <a:cs typeface="Work Sans Light"/>
              </a:rPr>
              <a:t>jímž</a:t>
            </a:r>
            <a:r>
              <a:rPr sz="3050" b="0" spc="-245" dirty="0">
                <a:solidFill>
                  <a:srgbClr val="FFFFFF"/>
                </a:solidFill>
                <a:latin typeface="Work Sans Light"/>
                <a:cs typeface="Work Sans Light"/>
              </a:rPr>
              <a:t> </a:t>
            </a:r>
            <a:r>
              <a:rPr sz="3050" b="0" spc="-170" dirty="0">
                <a:solidFill>
                  <a:srgbClr val="FFFFFF"/>
                </a:solidFill>
                <a:latin typeface="Work Sans Light"/>
                <a:cs typeface="Work Sans Light"/>
              </a:rPr>
              <a:t>cílem</a:t>
            </a:r>
            <a:r>
              <a:rPr sz="3050" b="0" spc="-240" dirty="0">
                <a:solidFill>
                  <a:srgbClr val="FFFFFF"/>
                </a:solidFill>
                <a:latin typeface="Work Sans Light"/>
                <a:cs typeface="Work Sans Light"/>
              </a:rPr>
              <a:t> </a:t>
            </a:r>
            <a:r>
              <a:rPr sz="3050" b="0" spc="-120" dirty="0">
                <a:solidFill>
                  <a:srgbClr val="FFFFFF"/>
                </a:solidFill>
                <a:latin typeface="Work Sans Light"/>
                <a:cs typeface="Work Sans Light"/>
              </a:rPr>
              <a:t>je</a:t>
            </a:r>
            <a:r>
              <a:rPr sz="3050" b="0" spc="-245" dirty="0">
                <a:solidFill>
                  <a:srgbClr val="FFFFFF"/>
                </a:solidFill>
                <a:latin typeface="Work Sans Light"/>
                <a:cs typeface="Work Sans Light"/>
              </a:rPr>
              <a:t> </a:t>
            </a:r>
            <a:r>
              <a:rPr sz="3050" b="0" spc="-175" dirty="0">
                <a:solidFill>
                  <a:srgbClr val="FFFFFF"/>
                </a:solidFill>
                <a:latin typeface="Work Sans Light"/>
                <a:cs typeface="Work Sans Light"/>
              </a:rPr>
              <a:t>analyzovat </a:t>
            </a:r>
            <a:r>
              <a:rPr sz="3050" b="0" spc="-200" dirty="0">
                <a:solidFill>
                  <a:srgbClr val="FFFFFF"/>
                </a:solidFill>
                <a:latin typeface="Work Sans Light"/>
                <a:cs typeface="Work Sans Light"/>
              </a:rPr>
              <a:t>insolvenční</a:t>
            </a:r>
            <a:r>
              <a:rPr sz="3050" b="0" spc="-260" dirty="0">
                <a:solidFill>
                  <a:srgbClr val="FFFFFF"/>
                </a:solidFill>
                <a:latin typeface="Work Sans Light"/>
                <a:cs typeface="Work Sans Light"/>
              </a:rPr>
              <a:t> </a:t>
            </a:r>
            <a:r>
              <a:rPr sz="3050" b="0" spc="-190" dirty="0">
                <a:solidFill>
                  <a:srgbClr val="FFFFFF"/>
                </a:solidFill>
                <a:latin typeface="Work Sans Light"/>
                <a:cs typeface="Work Sans Light"/>
              </a:rPr>
              <a:t>řízení</a:t>
            </a:r>
            <a:r>
              <a:rPr sz="3050" b="0" spc="-254"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260" dirty="0">
                <a:solidFill>
                  <a:srgbClr val="FFFFFF"/>
                </a:solidFill>
                <a:latin typeface="Work Sans Light"/>
                <a:cs typeface="Work Sans Light"/>
              </a:rPr>
              <a:t> </a:t>
            </a:r>
            <a:r>
              <a:rPr sz="3050" b="0" spc="-110" dirty="0">
                <a:solidFill>
                  <a:srgbClr val="FFFFFF"/>
                </a:solidFill>
                <a:latin typeface="Work Sans Light"/>
                <a:cs typeface="Work Sans Light"/>
              </a:rPr>
              <a:t>na</a:t>
            </a:r>
            <a:r>
              <a:rPr sz="3050" b="0" spc="-254" dirty="0">
                <a:solidFill>
                  <a:srgbClr val="FFFFFF"/>
                </a:solidFill>
                <a:latin typeface="Work Sans Light"/>
                <a:cs typeface="Work Sans Light"/>
              </a:rPr>
              <a:t> </a:t>
            </a:r>
            <a:r>
              <a:rPr sz="3050" b="0" spc="-165" dirty="0">
                <a:solidFill>
                  <a:srgbClr val="FFFFFF"/>
                </a:solidFill>
                <a:latin typeface="Work Sans Light"/>
                <a:cs typeface="Work Sans Light"/>
              </a:rPr>
              <a:t>základě</a:t>
            </a:r>
            <a:r>
              <a:rPr sz="3050" b="0" spc="-260" dirty="0">
                <a:solidFill>
                  <a:srgbClr val="FFFFFF"/>
                </a:solidFill>
                <a:latin typeface="Work Sans Light"/>
                <a:cs typeface="Work Sans Light"/>
              </a:rPr>
              <a:t> </a:t>
            </a:r>
            <a:r>
              <a:rPr sz="3050" b="0" spc="-210" dirty="0">
                <a:solidFill>
                  <a:srgbClr val="FFFFFF"/>
                </a:solidFill>
                <a:latin typeface="Work Sans Light"/>
                <a:cs typeface="Work Sans Light"/>
              </a:rPr>
              <a:t>podrobných</a:t>
            </a:r>
            <a:r>
              <a:rPr sz="3050" b="0" spc="-254" dirty="0">
                <a:solidFill>
                  <a:srgbClr val="FFFFFF"/>
                </a:solidFill>
                <a:latin typeface="Work Sans Light"/>
                <a:cs typeface="Work Sans Light"/>
              </a:rPr>
              <a:t> </a:t>
            </a:r>
            <a:r>
              <a:rPr sz="3050" b="0" spc="-25" dirty="0">
                <a:solidFill>
                  <a:srgbClr val="FFFFFF"/>
                </a:solidFill>
                <a:latin typeface="Work Sans Light"/>
                <a:cs typeface="Work Sans Light"/>
              </a:rPr>
              <a:t>dat </a:t>
            </a:r>
            <a:r>
              <a:rPr sz="3050" b="0" spc="-185" dirty="0">
                <a:solidFill>
                  <a:srgbClr val="FFFFFF"/>
                </a:solidFill>
                <a:latin typeface="Work Sans Light"/>
                <a:cs typeface="Work Sans Light"/>
              </a:rPr>
              <a:t>zefektivnit</a:t>
            </a:r>
            <a:r>
              <a:rPr sz="3050" b="0" spc="-235" dirty="0">
                <a:solidFill>
                  <a:srgbClr val="FFFFFF"/>
                </a:solidFill>
                <a:latin typeface="Work Sans Light"/>
                <a:cs typeface="Work Sans Light"/>
              </a:rPr>
              <a:t> </a:t>
            </a:r>
            <a:r>
              <a:rPr sz="3050" b="0" spc="-185" dirty="0">
                <a:solidFill>
                  <a:srgbClr val="FFFFFF"/>
                </a:solidFill>
                <a:latin typeface="Work Sans Light"/>
                <a:cs typeface="Work Sans Light"/>
              </a:rPr>
              <a:t>fungování</a:t>
            </a:r>
            <a:r>
              <a:rPr sz="3050" b="0" spc="-229" dirty="0">
                <a:solidFill>
                  <a:srgbClr val="FFFFFF"/>
                </a:solidFill>
                <a:latin typeface="Work Sans Light"/>
                <a:cs typeface="Work Sans Light"/>
              </a:rPr>
              <a:t> </a:t>
            </a:r>
            <a:r>
              <a:rPr sz="3050" b="0" spc="-185" dirty="0">
                <a:solidFill>
                  <a:srgbClr val="FFFFFF"/>
                </a:solidFill>
                <a:latin typeface="Work Sans Light"/>
                <a:cs typeface="Work Sans Light"/>
              </a:rPr>
              <a:t>celého</a:t>
            </a:r>
            <a:r>
              <a:rPr sz="3050" b="0" spc="-229" dirty="0">
                <a:solidFill>
                  <a:srgbClr val="FFFFFF"/>
                </a:solidFill>
                <a:latin typeface="Work Sans Light"/>
                <a:cs typeface="Work Sans Light"/>
              </a:rPr>
              <a:t> </a:t>
            </a:r>
            <a:r>
              <a:rPr sz="3050" b="0" spc="-55" dirty="0" err="1">
                <a:solidFill>
                  <a:srgbClr val="FFFFFF"/>
                </a:solidFill>
                <a:latin typeface="Work Sans Light"/>
                <a:cs typeface="Work Sans Light"/>
              </a:rPr>
              <a:t>procesu</a:t>
            </a:r>
            <a:r>
              <a:rPr sz="3050" b="0" spc="-55" dirty="0">
                <a:solidFill>
                  <a:srgbClr val="FFFFFF"/>
                </a:solidFill>
                <a:latin typeface="Work Sans Light"/>
                <a:cs typeface="Work Sans Light"/>
              </a:rPr>
              <a:t>.</a:t>
            </a:r>
            <a:r>
              <a:rPr lang="cs-CZ" sz="3050" b="0" spc="-55" dirty="0">
                <a:solidFill>
                  <a:srgbClr val="FFFFFF"/>
                </a:solidFill>
                <a:latin typeface="Work Sans Light"/>
                <a:cs typeface="Work Sans Light"/>
              </a:rPr>
              <a:t> </a:t>
            </a:r>
            <a:r>
              <a:rPr lang="cs-CZ" sz="3050" b="0" spc="-55" dirty="0" err="1">
                <a:solidFill>
                  <a:schemeClr val="bg1"/>
                </a:solidFill>
                <a:latin typeface="Work Sans Light"/>
                <a:cs typeface="Work Sans Light"/>
              </a:rPr>
              <a:t>InsolCentrum</a:t>
            </a:r>
            <a:r>
              <a:rPr lang="cs-CZ" sz="3050" b="0" spc="-55" dirty="0">
                <a:solidFill>
                  <a:schemeClr val="bg1"/>
                </a:solidFill>
                <a:latin typeface="Work Sans Light"/>
                <a:cs typeface="Work Sans Light"/>
              </a:rPr>
              <a:t> vyvinulo informační systém INSODATA průběžně monitorující insolvenční řízení v ČR. </a:t>
            </a:r>
            <a:endParaRPr sz="3050" dirty="0">
              <a:latin typeface="Work Sans Light"/>
              <a:cs typeface="Work Sans Light"/>
            </a:endParaRPr>
          </a:p>
        </p:txBody>
      </p:sp>
      <p:sp>
        <p:nvSpPr>
          <p:cNvPr id="8" name="object 8"/>
          <p:cNvSpPr/>
          <p:nvPr/>
        </p:nvSpPr>
        <p:spPr>
          <a:xfrm>
            <a:off x="1047088" y="2848080"/>
            <a:ext cx="8376920" cy="0"/>
          </a:xfrm>
          <a:custGeom>
            <a:avLst/>
            <a:gdLst/>
            <a:ahLst/>
            <a:cxnLst/>
            <a:rect l="l" t="t" r="r" b="b"/>
            <a:pathLst>
              <a:path w="8376920">
                <a:moveTo>
                  <a:pt x="0" y="0"/>
                </a:moveTo>
                <a:lnTo>
                  <a:pt x="8376708" y="0"/>
                </a:lnTo>
              </a:path>
            </a:pathLst>
          </a:custGeom>
          <a:ln w="20941">
            <a:solidFill>
              <a:srgbClr val="FFFFFF"/>
            </a:solidFill>
          </a:ln>
        </p:spPr>
        <p:txBody>
          <a:bodyPr wrap="square" lIns="0" tIns="0" rIns="0" bIns="0" rtlCol="0"/>
          <a:lstStyle/>
          <a:p>
            <a:endParaRPr/>
          </a:p>
        </p:txBody>
      </p:sp>
      <p:grpSp>
        <p:nvGrpSpPr>
          <p:cNvPr id="13" name="Skupina 12">
            <a:extLst>
              <a:ext uri="{FF2B5EF4-FFF2-40B4-BE49-F238E27FC236}">
                <a16:creationId xmlns:a16="http://schemas.microsoft.com/office/drawing/2014/main" id="{ED929EFB-74EB-3653-4F7D-CEC6AB11B134}"/>
              </a:ext>
            </a:extLst>
          </p:cNvPr>
          <p:cNvGrpSpPr/>
          <p:nvPr/>
        </p:nvGrpSpPr>
        <p:grpSpPr>
          <a:xfrm>
            <a:off x="1047088" y="9915937"/>
            <a:ext cx="2963544" cy="344805"/>
            <a:chOff x="1047088" y="9915937"/>
            <a:chExt cx="2963544" cy="344805"/>
          </a:xfrm>
        </p:grpSpPr>
        <p:sp>
          <p:nvSpPr>
            <p:cNvPr id="9" name="object 9"/>
            <p:cNvSpPr/>
            <p:nvPr/>
          </p:nvSpPr>
          <p:spPr>
            <a:xfrm>
              <a:off x="1047088" y="9957267"/>
              <a:ext cx="46355" cy="262890"/>
            </a:xfrm>
            <a:custGeom>
              <a:avLst/>
              <a:gdLst/>
              <a:ahLst/>
              <a:cxnLst/>
              <a:rect l="l" t="t" r="r" b="b"/>
              <a:pathLst>
                <a:path w="46355" h="262890">
                  <a:moveTo>
                    <a:pt x="46050" y="0"/>
                  </a:moveTo>
                  <a:lnTo>
                    <a:pt x="0" y="0"/>
                  </a:lnTo>
                  <a:lnTo>
                    <a:pt x="0" y="262505"/>
                  </a:lnTo>
                  <a:lnTo>
                    <a:pt x="46050" y="262505"/>
                  </a:lnTo>
                  <a:lnTo>
                    <a:pt x="46050" y="0"/>
                  </a:lnTo>
                  <a:close/>
                </a:path>
              </a:pathLst>
            </a:custGeom>
            <a:solidFill>
              <a:srgbClr val="FFFFFF"/>
            </a:solidFill>
          </p:spPr>
          <p:txBody>
            <a:bodyPr wrap="square" lIns="0" tIns="0" rIns="0" bIns="0" rtlCol="0"/>
            <a:lstStyle/>
            <a:p>
              <a:endParaRPr/>
            </a:p>
          </p:txBody>
        </p:sp>
        <p:sp>
          <p:nvSpPr>
            <p:cNvPr id="10" name="object 10"/>
            <p:cNvSpPr/>
            <p:nvPr/>
          </p:nvSpPr>
          <p:spPr>
            <a:xfrm>
              <a:off x="2695702" y="9956895"/>
              <a:ext cx="986155" cy="267970"/>
            </a:xfrm>
            <a:custGeom>
              <a:avLst/>
              <a:gdLst/>
              <a:ahLst/>
              <a:cxnLst/>
              <a:rect l="l" t="t" r="r" b="b"/>
              <a:pathLst>
                <a:path w="986154" h="267970">
                  <a:moveTo>
                    <a:pt x="227495" y="381"/>
                  </a:moveTo>
                  <a:lnTo>
                    <a:pt x="181419" y="381"/>
                  </a:lnTo>
                  <a:lnTo>
                    <a:pt x="181419" y="182194"/>
                  </a:lnTo>
                  <a:lnTo>
                    <a:pt x="47218" y="381"/>
                  </a:lnTo>
                  <a:lnTo>
                    <a:pt x="0" y="381"/>
                  </a:lnTo>
                  <a:lnTo>
                    <a:pt x="0" y="262890"/>
                  </a:lnTo>
                  <a:lnTo>
                    <a:pt x="46075" y="262890"/>
                  </a:lnTo>
                  <a:lnTo>
                    <a:pt x="46075" y="75158"/>
                  </a:lnTo>
                  <a:lnTo>
                    <a:pt x="183032" y="262890"/>
                  </a:lnTo>
                  <a:lnTo>
                    <a:pt x="227495" y="262890"/>
                  </a:lnTo>
                  <a:lnTo>
                    <a:pt x="227495" y="381"/>
                  </a:lnTo>
                  <a:close/>
                </a:path>
                <a:path w="986154" h="267970">
                  <a:moveTo>
                    <a:pt x="471614" y="0"/>
                  </a:moveTo>
                  <a:lnTo>
                    <a:pt x="266611" y="0"/>
                  </a:lnTo>
                  <a:lnTo>
                    <a:pt x="266611" y="40640"/>
                  </a:lnTo>
                  <a:lnTo>
                    <a:pt x="346138" y="40640"/>
                  </a:lnTo>
                  <a:lnTo>
                    <a:pt x="346138" y="262890"/>
                  </a:lnTo>
                  <a:lnTo>
                    <a:pt x="392137" y="262890"/>
                  </a:lnTo>
                  <a:lnTo>
                    <a:pt x="392137" y="40640"/>
                  </a:lnTo>
                  <a:lnTo>
                    <a:pt x="471614" y="40640"/>
                  </a:lnTo>
                  <a:lnTo>
                    <a:pt x="471614" y="0"/>
                  </a:lnTo>
                  <a:close/>
                </a:path>
                <a:path w="986154" h="267970">
                  <a:moveTo>
                    <a:pt x="714209" y="262890"/>
                  </a:moveTo>
                  <a:lnTo>
                    <a:pt x="652868" y="164884"/>
                  </a:lnTo>
                  <a:lnTo>
                    <a:pt x="649655" y="159753"/>
                  </a:lnTo>
                  <a:lnTo>
                    <a:pt x="672871" y="152082"/>
                  </a:lnTo>
                  <a:lnTo>
                    <a:pt x="692886" y="136690"/>
                  </a:lnTo>
                  <a:lnTo>
                    <a:pt x="700366" y="124345"/>
                  </a:lnTo>
                  <a:lnTo>
                    <a:pt x="706907" y="113550"/>
                  </a:lnTo>
                  <a:lnTo>
                    <a:pt x="712203" y="82613"/>
                  </a:lnTo>
                  <a:lnTo>
                    <a:pt x="706043" y="49199"/>
                  </a:lnTo>
                  <a:lnTo>
                    <a:pt x="700481" y="40906"/>
                  </a:lnTo>
                  <a:lnTo>
                    <a:pt x="688594" y="23215"/>
                  </a:lnTo>
                  <a:lnTo>
                    <a:pt x="664984" y="8597"/>
                  </a:lnTo>
                  <a:lnTo>
                    <a:pt x="664984" y="82257"/>
                  </a:lnTo>
                  <a:lnTo>
                    <a:pt x="661631" y="99618"/>
                  </a:lnTo>
                  <a:lnTo>
                    <a:pt x="652310" y="112890"/>
                  </a:lnTo>
                  <a:lnTo>
                    <a:pt x="638124" y="121361"/>
                  </a:lnTo>
                  <a:lnTo>
                    <a:pt x="620128" y="124345"/>
                  </a:lnTo>
                  <a:lnTo>
                    <a:pt x="556806" y="124345"/>
                  </a:lnTo>
                  <a:lnTo>
                    <a:pt x="556806" y="40906"/>
                  </a:lnTo>
                  <a:lnTo>
                    <a:pt x="620128" y="40906"/>
                  </a:lnTo>
                  <a:lnTo>
                    <a:pt x="638124" y="43815"/>
                  </a:lnTo>
                  <a:lnTo>
                    <a:pt x="652310" y="52133"/>
                  </a:lnTo>
                  <a:lnTo>
                    <a:pt x="661631" y="65163"/>
                  </a:lnTo>
                  <a:lnTo>
                    <a:pt x="664984" y="82257"/>
                  </a:lnTo>
                  <a:lnTo>
                    <a:pt x="664984" y="8597"/>
                  </a:lnTo>
                  <a:lnTo>
                    <a:pt x="661403" y="6375"/>
                  </a:lnTo>
                  <a:lnTo>
                    <a:pt x="626008" y="381"/>
                  </a:lnTo>
                  <a:lnTo>
                    <a:pt x="510730" y="381"/>
                  </a:lnTo>
                  <a:lnTo>
                    <a:pt x="510730" y="262890"/>
                  </a:lnTo>
                  <a:lnTo>
                    <a:pt x="556806" y="262890"/>
                  </a:lnTo>
                  <a:lnTo>
                    <a:pt x="556806" y="164884"/>
                  </a:lnTo>
                  <a:lnTo>
                    <a:pt x="602805" y="164884"/>
                  </a:lnTo>
                  <a:lnTo>
                    <a:pt x="660692" y="262890"/>
                  </a:lnTo>
                  <a:lnTo>
                    <a:pt x="714209" y="262890"/>
                  </a:lnTo>
                  <a:close/>
                </a:path>
                <a:path w="986154" h="267970">
                  <a:moveTo>
                    <a:pt x="985862" y="381"/>
                  </a:moveTo>
                  <a:lnTo>
                    <a:pt x="939012" y="381"/>
                  </a:lnTo>
                  <a:lnTo>
                    <a:pt x="939012" y="157784"/>
                  </a:lnTo>
                  <a:lnTo>
                    <a:pt x="934694" y="186143"/>
                  </a:lnTo>
                  <a:lnTo>
                    <a:pt x="921943" y="207860"/>
                  </a:lnTo>
                  <a:lnTo>
                    <a:pt x="901001" y="221767"/>
                  </a:lnTo>
                  <a:lnTo>
                    <a:pt x="872096" y="226656"/>
                  </a:lnTo>
                  <a:lnTo>
                    <a:pt x="843229" y="221767"/>
                  </a:lnTo>
                  <a:lnTo>
                    <a:pt x="822286" y="207860"/>
                  </a:lnTo>
                  <a:lnTo>
                    <a:pt x="809510" y="186143"/>
                  </a:lnTo>
                  <a:lnTo>
                    <a:pt x="805205" y="157784"/>
                  </a:lnTo>
                  <a:lnTo>
                    <a:pt x="805205" y="381"/>
                  </a:lnTo>
                  <a:lnTo>
                    <a:pt x="758405" y="381"/>
                  </a:lnTo>
                  <a:lnTo>
                    <a:pt x="758405" y="158965"/>
                  </a:lnTo>
                  <a:lnTo>
                    <a:pt x="765492" y="203339"/>
                  </a:lnTo>
                  <a:lnTo>
                    <a:pt x="786777" y="237629"/>
                  </a:lnTo>
                  <a:lnTo>
                    <a:pt x="822299" y="259740"/>
                  </a:lnTo>
                  <a:lnTo>
                    <a:pt x="872096" y="267589"/>
                  </a:lnTo>
                  <a:lnTo>
                    <a:pt x="922108" y="259740"/>
                  </a:lnTo>
                  <a:lnTo>
                    <a:pt x="957630" y="237629"/>
                  </a:lnTo>
                  <a:lnTo>
                    <a:pt x="978827" y="203339"/>
                  </a:lnTo>
                  <a:lnTo>
                    <a:pt x="985862" y="158965"/>
                  </a:lnTo>
                  <a:lnTo>
                    <a:pt x="985862" y="381"/>
                  </a:lnTo>
                  <a:close/>
                </a:path>
              </a:pathLst>
            </a:custGeom>
            <a:solidFill>
              <a:srgbClr val="FFFFFF"/>
            </a:solidFill>
          </p:spPr>
          <p:txBody>
            <a:bodyPr wrap="square" lIns="0" tIns="0" rIns="0" bIns="0" rtlCol="0"/>
            <a:lstStyle/>
            <a:p>
              <a:endParaRPr/>
            </a:p>
          </p:txBody>
        </p:sp>
        <p:sp>
          <p:nvSpPr>
            <p:cNvPr id="11" name="object 11"/>
            <p:cNvSpPr/>
            <p:nvPr/>
          </p:nvSpPr>
          <p:spPr>
            <a:xfrm>
              <a:off x="3737582" y="9957270"/>
              <a:ext cx="273050" cy="262890"/>
            </a:xfrm>
            <a:custGeom>
              <a:avLst/>
              <a:gdLst/>
              <a:ahLst/>
              <a:cxnLst/>
              <a:rect l="l" t="t" r="r" b="b"/>
              <a:pathLst>
                <a:path w="273050" h="262890">
                  <a:moveTo>
                    <a:pt x="272745" y="0"/>
                  </a:moveTo>
                  <a:lnTo>
                    <a:pt x="207773" y="0"/>
                  </a:lnTo>
                  <a:lnTo>
                    <a:pt x="136571" y="180245"/>
                  </a:lnTo>
                  <a:lnTo>
                    <a:pt x="64909" y="0"/>
                  </a:lnTo>
                  <a:lnTo>
                    <a:pt x="0" y="0"/>
                  </a:lnTo>
                  <a:lnTo>
                    <a:pt x="0" y="262505"/>
                  </a:lnTo>
                  <a:lnTo>
                    <a:pt x="46071" y="262505"/>
                  </a:lnTo>
                  <a:lnTo>
                    <a:pt x="46071" y="59820"/>
                  </a:lnTo>
                  <a:lnTo>
                    <a:pt x="126760" y="262505"/>
                  </a:lnTo>
                  <a:lnTo>
                    <a:pt x="146445" y="262505"/>
                  </a:lnTo>
                  <a:lnTo>
                    <a:pt x="226673" y="59820"/>
                  </a:lnTo>
                  <a:lnTo>
                    <a:pt x="226673" y="262505"/>
                  </a:lnTo>
                  <a:lnTo>
                    <a:pt x="272745" y="262505"/>
                  </a:lnTo>
                  <a:lnTo>
                    <a:pt x="272745" y="0"/>
                  </a:lnTo>
                  <a:close/>
                </a:path>
              </a:pathLst>
            </a:custGeom>
            <a:solidFill>
              <a:srgbClr val="FFFFFF"/>
            </a:solidFill>
          </p:spPr>
          <p:txBody>
            <a:bodyPr wrap="square" lIns="0" tIns="0" rIns="0" bIns="0" rtlCol="0"/>
            <a:lstStyle/>
            <a:p>
              <a:endParaRPr/>
            </a:p>
          </p:txBody>
        </p:sp>
        <p:sp>
          <p:nvSpPr>
            <p:cNvPr id="12" name="object 12"/>
            <p:cNvSpPr/>
            <p:nvPr/>
          </p:nvSpPr>
          <p:spPr>
            <a:xfrm>
              <a:off x="1149032" y="9915937"/>
              <a:ext cx="1499870" cy="344805"/>
            </a:xfrm>
            <a:custGeom>
              <a:avLst/>
              <a:gdLst/>
              <a:ahLst/>
              <a:cxnLst/>
              <a:rect l="l" t="t" r="r" b="b"/>
              <a:pathLst>
                <a:path w="1499870" h="344804">
                  <a:moveTo>
                    <a:pt x="227457" y="41338"/>
                  </a:moveTo>
                  <a:lnTo>
                    <a:pt x="181432" y="41338"/>
                  </a:lnTo>
                  <a:lnTo>
                    <a:pt x="181432" y="223151"/>
                  </a:lnTo>
                  <a:lnTo>
                    <a:pt x="47218" y="41338"/>
                  </a:lnTo>
                  <a:lnTo>
                    <a:pt x="0" y="41338"/>
                  </a:lnTo>
                  <a:lnTo>
                    <a:pt x="0" y="303847"/>
                  </a:lnTo>
                  <a:lnTo>
                    <a:pt x="46037" y="303847"/>
                  </a:lnTo>
                  <a:lnTo>
                    <a:pt x="46037" y="116116"/>
                  </a:lnTo>
                  <a:lnTo>
                    <a:pt x="182994" y="303847"/>
                  </a:lnTo>
                  <a:lnTo>
                    <a:pt x="227457" y="303847"/>
                  </a:lnTo>
                  <a:lnTo>
                    <a:pt x="227457" y="41338"/>
                  </a:lnTo>
                  <a:close/>
                </a:path>
                <a:path w="1499870" h="344804">
                  <a:moveTo>
                    <a:pt x="475195" y="227088"/>
                  </a:moveTo>
                  <a:lnTo>
                    <a:pt x="463880" y="187998"/>
                  </a:lnTo>
                  <a:lnTo>
                    <a:pt x="435597" y="164452"/>
                  </a:lnTo>
                  <a:lnTo>
                    <a:pt x="398843" y="150698"/>
                  </a:lnTo>
                  <a:lnTo>
                    <a:pt x="362077" y="140982"/>
                  </a:lnTo>
                  <a:lnTo>
                    <a:pt x="333794" y="129540"/>
                  </a:lnTo>
                  <a:lnTo>
                    <a:pt x="322491" y="110604"/>
                  </a:lnTo>
                  <a:lnTo>
                    <a:pt x="325615" y="97358"/>
                  </a:lnTo>
                  <a:lnTo>
                    <a:pt x="334492" y="87033"/>
                  </a:lnTo>
                  <a:lnTo>
                    <a:pt x="348386" y="80314"/>
                  </a:lnTo>
                  <a:lnTo>
                    <a:pt x="366547" y="77927"/>
                  </a:lnTo>
                  <a:lnTo>
                    <a:pt x="387172" y="79730"/>
                  </a:lnTo>
                  <a:lnTo>
                    <a:pt x="407238" y="85267"/>
                  </a:lnTo>
                  <a:lnTo>
                    <a:pt x="426046" y="94703"/>
                  </a:lnTo>
                  <a:lnTo>
                    <a:pt x="442899" y="108254"/>
                  </a:lnTo>
                  <a:lnTo>
                    <a:pt x="468858" y="74015"/>
                  </a:lnTo>
                  <a:lnTo>
                    <a:pt x="449135" y="58267"/>
                  </a:lnTo>
                  <a:lnTo>
                    <a:pt x="426072" y="46659"/>
                  </a:lnTo>
                  <a:lnTo>
                    <a:pt x="399910" y="39471"/>
                  </a:lnTo>
                  <a:lnTo>
                    <a:pt x="370878" y="37007"/>
                  </a:lnTo>
                  <a:lnTo>
                    <a:pt x="331533" y="42913"/>
                  </a:lnTo>
                  <a:lnTo>
                    <a:pt x="301383" y="59194"/>
                  </a:lnTo>
                  <a:lnTo>
                    <a:pt x="282067" y="83667"/>
                  </a:lnTo>
                  <a:lnTo>
                    <a:pt x="275259" y="114160"/>
                  </a:lnTo>
                  <a:lnTo>
                    <a:pt x="286575" y="152488"/>
                  </a:lnTo>
                  <a:lnTo>
                    <a:pt x="314845" y="175158"/>
                  </a:lnTo>
                  <a:lnTo>
                    <a:pt x="351612" y="188277"/>
                  </a:lnTo>
                  <a:lnTo>
                    <a:pt x="388366" y="197954"/>
                  </a:lnTo>
                  <a:lnTo>
                    <a:pt x="416636" y="210286"/>
                  </a:lnTo>
                  <a:lnTo>
                    <a:pt x="427951" y="231394"/>
                  </a:lnTo>
                  <a:lnTo>
                    <a:pt x="425081" y="244551"/>
                  </a:lnTo>
                  <a:lnTo>
                    <a:pt x="415950" y="256159"/>
                  </a:lnTo>
                  <a:lnTo>
                    <a:pt x="399732" y="264452"/>
                  </a:lnTo>
                  <a:lnTo>
                    <a:pt x="375602" y="267614"/>
                  </a:lnTo>
                  <a:lnTo>
                    <a:pt x="349681" y="264617"/>
                  </a:lnTo>
                  <a:lnTo>
                    <a:pt x="327012" y="256565"/>
                  </a:lnTo>
                  <a:lnTo>
                    <a:pt x="307860" y="244894"/>
                  </a:lnTo>
                  <a:lnTo>
                    <a:pt x="292557" y="231025"/>
                  </a:lnTo>
                  <a:lnTo>
                    <a:pt x="266598" y="266827"/>
                  </a:lnTo>
                  <a:lnTo>
                    <a:pt x="286486" y="283641"/>
                  </a:lnTo>
                  <a:lnTo>
                    <a:pt x="310832" y="296837"/>
                  </a:lnTo>
                  <a:lnTo>
                    <a:pt x="339813" y="305447"/>
                  </a:lnTo>
                  <a:lnTo>
                    <a:pt x="373634" y="308533"/>
                  </a:lnTo>
                  <a:lnTo>
                    <a:pt x="419227" y="301955"/>
                  </a:lnTo>
                  <a:lnTo>
                    <a:pt x="450837" y="284187"/>
                  </a:lnTo>
                  <a:lnTo>
                    <a:pt x="469226" y="258241"/>
                  </a:lnTo>
                  <a:lnTo>
                    <a:pt x="475195" y="227088"/>
                  </a:lnTo>
                  <a:close/>
                </a:path>
                <a:path w="1499870" h="344804">
                  <a:moveTo>
                    <a:pt x="729107" y="314833"/>
                  </a:moveTo>
                  <a:lnTo>
                    <a:pt x="680199" y="324777"/>
                  </a:lnTo>
                  <a:lnTo>
                    <a:pt x="631977" y="317385"/>
                  </a:lnTo>
                  <a:lnTo>
                    <a:pt x="589089" y="293801"/>
                  </a:lnTo>
                  <a:lnTo>
                    <a:pt x="556145" y="255181"/>
                  </a:lnTo>
                  <a:lnTo>
                    <a:pt x="539153" y="207340"/>
                  </a:lnTo>
                  <a:lnTo>
                    <a:pt x="540181" y="158394"/>
                  </a:lnTo>
                  <a:lnTo>
                    <a:pt x="557872" y="112941"/>
                  </a:lnTo>
                  <a:lnTo>
                    <a:pt x="590931" y="75565"/>
                  </a:lnTo>
                  <a:lnTo>
                    <a:pt x="578396" y="80454"/>
                  </a:lnTo>
                  <a:lnTo>
                    <a:pt x="572389" y="83934"/>
                  </a:lnTo>
                  <a:lnTo>
                    <a:pt x="537591" y="112280"/>
                  </a:lnTo>
                  <a:lnTo>
                    <a:pt x="514210" y="148755"/>
                  </a:lnTo>
                  <a:lnTo>
                    <a:pt x="503097" y="190207"/>
                  </a:lnTo>
                  <a:lnTo>
                    <a:pt x="505104" y="233489"/>
                  </a:lnTo>
                  <a:lnTo>
                    <a:pt x="521068" y="275437"/>
                  </a:lnTo>
                  <a:lnTo>
                    <a:pt x="549414" y="310222"/>
                  </a:lnTo>
                  <a:lnTo>
                    <a:pt x="585901" y="333590"/>
                  </a:lnTo>
                  <a:lnTo>
                    <a:pt x="627354" y="344703"/>
                  </a:lnTo>
                  <a:lnTo>
                    <a:pt x="670636" y="342696"/>
                  </a:lnTo>
                  <a:lnTo>
                    <a:pt x="712597" y="326745"/>
                  </a:lnTo>
                  <a:lnTo>
                    <a:pt x="718604" y="323278"/>
                  </a:lnTo>
                  <a:lnTo>
                    <a:pt x="729107" y="314833"/>
                  </a:lnTo>
                  <a:close/>
                </a:path>
                <a:path w="1499870" h="344804">
                  <a:moveTo>
                    <a:pt x="763358" y="140169"/>
                  </a:moveTo>
                  <a:lnTo>
                    <a:pt x="756208" y="95872"/>
                  </a:lnTo>
                  <a:lnTo>
                    <a:pt x="736307" y="57391"/>
                  </a:lnTo>
                  <a:lnTo>
                    <a:pt x="705954" y="27051"/>
                  </a:lnTo>
                  <a:lnTo>
                    <a:pt x="667486" y="7150"/>
                  </a:lnTo>
                  <a:lnTo>
                    <a:pt x="623176" y="0"/>
                  </a:lnTo>
                  <a:lnTo>
                    <a:pt x="578878" y="7150"/>
                  </a:lnTo>
                  <a:lnTo>
                    <a:pt x="540397" y="27051"/>
                  </a:lnTo>
                  <a:lnTo>
                    <a:pt x="510057" y="57391"/>
                  </a:lnTo>
                  <a:lnTo>
                    <a:pt x="490156" y="95872"/>
                  </a:lnTo>
                  <a:lnTo>
                    <a:pt x="483006" y="140169"/>
                  </a:lnTo>
                  <a:lnTo>
                    <a:pt x="483006" y="147129"/>
                  </a:lnTo>
                  <a:lnTo>
                    <a:pt x="485038" y="160426"/>
                  </a:lnTo>
                  <a:lnTo>
                    <a:pt x="500875" y="113106"/>
                  </a:lnTo>
                  <a:lnTo>
                    <a:pt x="531380" y="75057"/>
                  </a:lnTo>
                  <a:lnTo>
                    <a:pt x="573252" y="49707"/>
                  </a:lnTo>
                  <a:lnTo>
                    <a:pt x="623176" y="40487"/>
                  </a:lnTo>
                  <a:lnTo>
                    <a:pt x="673112" y="49707"/>
                  </a:lnTo>
                  <a:lnTo>
                    <a:pt x="714984" y="75057"/>
                  </a:lnTo>
                  <a:lnTo>
                    <a:pt x="745490" y="113106"/>
                  </a:lnTo>
                  <a:lnTo>
                    <a:pt x="761326" y="160426"/>
                  </a:lnTo>
                  <a:lnTo>
                    <a:pt x="763358" y="147129"/>
                  </a:lnTo>
                  <a:lnTo>
                    <a:pt x="763358" y="140169"/>
                  </a:lnTo>
                  <a:close/>
                </a:path>
                <a:path w="1499870" h="344804">
                  <a:moveTo>
                    <a:pt x="827963" y="144348"/>
                  </a:moveTo>
                  <a:lnTo>
                    <a:pt x="816864" y="102895"/>
                  </a:lnTo>
                  <a:lnTo>
                    <a:pt x="793483" y="66408"/>
                  </a:lnTo>
                  <a:lnTo>
                    <a:pt x="758672" y="38061"/>
                  </a:lnTo>
                  <a:lnTo>
                    <a:pt x="740130" y="29692"/>
                  </a:lnTo>
                  <a:lnTo>
                    <a:pt x="773176" y="67094"/>
                  </a:lnTo>
                  <a:lnTo>
                    <a:pt x="790879" y="112547"/>
                  </a:lnTo>
                  <a:lnTo>
                    <a:pt x="791895" y="161480"/>
                  </a:lnTo>
                  <a:lnTo>
                    <a:pt x="774915" y="209346"/>
                  </a:lnTo>
                  <a:lnTo>
                    <a:pt x="741959" y="247954"/>
                  </a:lnTo>
                  <a:lnTo>
                    <a:pt x="699071" y="271526"/>
                  </a:lnTo>
                  <a:lnTo>
                    <a:pt x="650862" y="278917"/>
                  </a:lnTo>
                  <a:lnTo>
                    <a:pt x="601954" y="268998"/>
                  </a:lnTo>
                  <a:lnTo>
                    <a:pt x="612482" y="277431"/>
                  </a:lnTo>
                  <a:lnTo>
                    <a:pt x="618490" y="280885"/>
                  </a:lnTo>
                  <a:lnTo>
                    <a:pt x="660438" y="296849"/>
                  </a:lnTo>
                  <a:lnTo>
                    <a:pt x="703719" y="298856"/>
                  </a:lnTo>
                  <a:lnTo>
                    <a:pt x="745172" y="287756"/>
                  </a:lnTo>
                  <a:lnTo>
                    <a:pt x="781646" y="264375"/>
                  </a:lnTo>
                  <a:lnTo>
                    <a:pt x="809993" y="229577"/>
                  </a:lnTo>
                  <a:lnTo>
                    <a:pt x="825957" y="187629"/>
                  </a:lnTo>
                  <a:lnTo>
                    <a:pt x="827963" y="144348"/>
                  </a:lnTo>
                  <a:close/>
                </a:path>
                <a:path w="1499870" h="344804">
                  <a:moveTo>
                    <a:pt x="1022121" y="263207"/>
                  </a:moveTo>
                  <a:lnTo>
                    <a:pt x="906424" y="263207"/>
                  </a:lnTo>
                  <a:lnTo>
                    <a:pt x="906424" y="40957"/>
                  </a:lnTo>
                  <a:lnTo>
                    <a:pt x="860386" y="40957"/>
                  </a:lnTo>
                  <a:lnTo>
                    <a:pt x="860386" y="263207"/>
                  </a:lnTo>
                  <a:lnTo>
                    <a:pt x="860386" y="303847"/>
                  </a:lnTo>
                  <a:lnTo>
                    <a:pt x="1022121" y="303847"/>
                  </a:lnTo>
                  <a:lnTo>
                    <a:pt x="1022121" y="263207"/>
                  </a:lnTo>
                  <a:close/>
                </a:path>
                <a:path w="1499870" h="344804">
                  <a:moveTo>
                    <a:pt x="1282750" y="249148"/>
                  </a:moveTo>
                  <a:lnTo>
                    <a:pt x="1243380" y="229463"/>
                  </a:lnTo>
                  <a:lnTo>
                    <a:pt x="1231684" y="244551"/>
                  </a:lnTo>
                  <a:lnTo>
                    <a:pt x="1216088" y="256654"/>
                  </a:lnTo>
                  <a:lnTo>
                    <a:pt x="1197622" y="264693"/>
                  </a:lnTo>
                  <a:lnTo>
                    <a:pt x="1177251" y="267614"/>
                  </a:lnTo>
                  <a:lnTo>
                    <a:pt x="1141209" y="260489"/>
                  </a:lnTo>
                  <a:lnTo>
                    <a:pt x="1112532" y="240715"/>
                  </a:lnTo>
                  <a:lnTo>
                    <a:pt x="1093609" y="210680"/>
                  </a:lnTo>
                  <a:lnTo>
                    <a:pt x="1086764" y="172783"/>
                  </a:lnTo>
                  <a:lnTo>
                    <a:pt x="1093609" y="134543"/>
                  </a:lnTo>
                  <a:lnTo>
                    <a:pt x="1112532" y="104533"/>
                  </a:lnTo>
                  <a:lnTo>
                    <a:pt x="1141209" y="84937"/>
                  </a:lnTo>
                  <a:lnTo>
                    <a:pt x="1177251" y="77927"/>
                  </a:lnTo>
                  <a:lnTo>
                    <a:pt x="1197622" y="80784"/>
                  </a:lnTo>
                  <a:lnTo>
                    <a:pt x="1216088" y="88747"/>
                  </a:lnTo>
                  <a:lnTo>
                    <a:pt x="1231684" y="100850"/>
                  </a:lnTo>
                  <a:lnTo>
                    <a:pt x="1243380" y="116116"/>
                  </a:lnTo>
                  <a:lnTo>
                    <a:pt x="1282331" y="95656"/>
                  </a:lnTo>
                  <a:lnTo>
                    <a:pt x="1265224" y="73202"/>
                  </a:lnTo>
                  <a:lnTo>
                    <a:pt x="1242364" y="54521"/>
                  </a:lnTo>
                  <a:lnTo>
                    <a:pt x="1213231" y="41744"/>
                  </a:lnTo>
                  <a:lnTo>
                    <a:pt x="1177251" y="37007"/>
                  </a:lnTo>
                  <a:lnTo>
                    <a:pt x="1133170" y="43345"/>
                  </a:lnTo>
                  <a:lnTo>
                    <a:pt x="1095298" y="61455"/>
                  </a:lnTo>
                  <a:lnTo>
                    <a:pt x="1065695" y="89966"/>
                  </a:lnTo>
                  <a:lnTo>
                    <a:pt x="1046429" y="127533"/>
                  </a:lnTo>
                  <a:lnTo>
                    <a:pt x="1039545" y="172783"/>
                  </a:lnTo>
                  <a:lnTo>
                    <a:pt x="1046429" y="217881"/>
                  </a:lnTo>
                  <a:lnTo>
                    <a:pt x="1065695" y="255409"/>
                  </a:lnTo>
                  <a:lnTo>
                    <a:pt x="1095298" y="283984"/>
                  </a:lnTo>
                  <a:lnTo>
                    <a:pt x="1133170" y="302158"/>
                  </a:lnTo>
                  <a:lnTo>
                    <a:pt x="1177251" y="308533"/>
                  </a:lnTo>
                  <a:lnTo>
                    <a:pt x="1213180" y="303682"/>
                  </a:lnTo>
                  <a:lnTo>
                    <a:pt x="1242263" y="290639"/>
                  </a:lnTo>
                  <a:lnTo>
                    <a:pt x="1265212" y="271703"/>
                  </a:lnTo>
                  <a:lnTo>
                    <a:pt x="1282750" y="249148"/>
                  </a:lnTo>
                  <a:close/>
                </a:path>
                <a:path w="1499870" h="344804">
                  <a:moveTo>
                    <a:pt x="1499349" y="40957"/>
                  </a:moveTo>
                  <a:lnTo>
                    <a:pt x="1319466" y="40957"/>
                  </a:lnTo>
                  <a:lnTo>
                    <a:pt x="1319466" y="81597"/>
                  </a:lnTo>
                  <a:lnTo>
                    <a:pt x="1319466" y="150177"/>
                  </a:lnTo>
                  <a:lnTo>
                    <a:pt x="1319466" y="189547"/>
                  </a:lnTo>
                  <a:lnTo>
                    <a:pt x="1319466" y="263207"/>
                  </a:lnTo>
                  <a:lnTo>
                    <a:pt x="1319466" y="303847"/>
                  </a:lnTo>
                  <a:lnTo>
                    <a:pt x="1499349" y="303847"/>
                  </a:lnTo>
                  <a:lnTo>
                    <a:pt x="1499349" y="263207"/>
                  </a:lnTo>
                  <a:lnTo>
                    <a:pt x="1365542" y="263207"/>
                  </a:lnTo>
                  <a:lnTo>
                    <a:pt x="1365542" y="189547"/>
                  </a:lnTo>
                  <a:lnTo>
                    <a:pt x="1496593" y="189547"/>
                  </a:lnTo>
                  <a:lnTo>
                    <a:pt x="1496593" y="150177"/>
                  </a:lnTo>
                  <a:lnTo>
                    <a:pt x="1365542" y="150177"/>
                  </a:lnTo>
                  <a:lnTo>
                    <a:pt x="1365542" y="81597"/>
                  </a:lnTo>
                  <a:lnTo>
                    <a:pt x="1499349" y="81597"/>
                  </a:lnTo>
                  <a:lnTo>
                    <a:pt x="1499349" y="40957"/>
                  </a:lnTo>
                  <a:close/>
                </a:path>
              </a:pathLst>
            </a:custGeom>
            <a:solidFill>
              <a:srgbClr val="FFFFFF"/>
            </a:solidFill>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450004" y="0"/>
            <a:ext cx="11654155" cy="11308715"/>
          </a:xfrm>
          <a:custGeom>
            <a:avLst/>
            <a:gdLst/>
            <a:ahLst/>
            <a:cxnLst/>
            <a:rect l="l" t="t" r="r" b="b"/>
            <a:pathLst>
              <a:path w="11654155" h="11308715">
                <a:moveTo>
                  <a:pt x="11654084" y="0"/>
                </a:moveTo>
                <a:lnTo>
                  <a:pt x="0" y="0"/>
                </a:lnTo>
                <a:lnTo>
                  <a:pt x="0" y="11308556"/>
                </a:lnTo>
                <a:lnTo>
                  <a:pt x="11654084" y="11308556"/>
                </a:lnTo>
                <a:lnTo>
                  <a:pt x="11654084" y="0"/>
                </a:lnTo>
                <a:close/>
              </a:path>
            </a:pathLst>
          </a:custGeom>
          <a:solidFill>
            <a:srgbClr val="E5E5E5"/>
          </a:solidFill>
        </p:spPr>
        <p:txBody>
          <a:bodyPr wrap="square" lIns="0" tIns="0" rIns="0" bIns="0" rtlCol="0"/>
          <a:lstStyle/>
          <a:p>
            <a:endParaRPr/>
          </a:p>
        </p:txBody>
      </p:sp>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0" y="0"/>
            <a:ext cx="8450004" cy="11308556"/>
          </a:xfrm>
          <a:prstGeom prst="rect">
            <a:avLst/>
          </a:prstGeom>
        </p:spPr>
      </p:pic>
      <p:sp>
        <p:nvSpPr>
          <p:cNvPr id="4" name="object 4"/>
          <p:cNvSpPr txBox="1">
            <a:spLocks noGrp="1"/>
          </p:cNvSpPr>
          <p:nvPr>
            <p:ph type="title"/>
          </p:nvPr>
        </p:nvSpPr>
        <p:spPr>
          <a:xfrm>
            <a:off x="9463451" y="1846086"/>
            <a:ext cx="7925434" cy="829944"/>
          </a:xfrm>
          <a:prstGeom prst="rect">
            <a:avLst/>
          </a:prstGeom>
        </p:spPr>
        <p:txBody>
          <a:bodyPr vert="horz" wrap="square" lIns="0" tIns="15875" rIns="0" bIns="0" rtlCol="0">
            <a:spAutoFit/>
          </a:bodyPr>
          <a:lstStyle/>
          <a:p>
            <a:pPr marL="12700">
              <a:lnSpc>
                <a:spcPct val="100000"/>
              </a:lnSpc>
              <a:spcBef>
                <a:spcPts val="125"/>
              </a:spcBef>
            </a:pPr>
            <a:r>
              <a:rPr sz="5250" b="0" spc="-60" dirty="0">
                <a:solidFill>
                  <a:srgbClr val="003150"/>
                </a:solidFill>
                <a:latin typeface="Work Sans"/>
                <a:cs typeface="Work Sans"/>
              </a:rPr>
              <a:t>MGR.</a:t>
            </a:r>
            <a:r>
              <a:rPr sz="5250" b="0" spc="-335" dirty="0">
                <a:solidFill>
                  <a:srgbClr val="003150"/>
                </a:solidFill>
                <a:latin typeface="Work Sans"/>
                <a:cs typeface="Work Sans"/>
              </a:rPr>
              <a:t> </a:t>
            </a:r>
            <a:r>
              <a:rPr sz="5250" b="0" spc="-114" dirty="0">
                <a:solidFill>
                  <a:srgbClr val="003150"/>
                </a:solidFill>
                <a:latin typeface="Work Sans"/>
                <a:cs typeface="Work Sans"/>
              </a:rPr>
              <a:t>RADKA</a:t>
            </a:r>
            <a:r>
              <a:rPr sz="5250" b="0" spc="-595" dirty="0">
                <a:solidFill>
                  <a:srgbClr val="003150"/>
                </a:solidFill>
                <a:latin typeface="Work Sans"/>
                <a:cs typeface="Work Sans"/>
              </a:rPr>
              <a:t> </a:t>
            </a:r>
            <a:r>
              <a:rPr sz="5250" b="0" spc="-165" dirty="0">
                <a:solidFill>
                  <a:srgbClr val="003150"/>
                </a:solidFill>
                <a:latin typeface="Work Sans"/>
                <a:cs typeface="Work Sans"/>
              </a:rPr>
              <a:t>VLADYKOVÁ</a:t>
            </a:r>
            <a:endParaRPr sz="5250" dirty="0">
              <a:latin typeface="Work Sans"/>
              <a:cs typeface="Work Sans"/>
            </a:endParaRPr>
          </a:p>
        </p:txBody>
      </p:sp>
      <p:sp>
        <p:nvSpPr>
          <p:cNvPr id="5" name="object 5"/>
          <p:cNvSpPr txBox="1"/>
          <p:nvPr/>
        </p:nvSpPr>
        <p:spPr>
          <a:xfrm>
            <a:off x="9484393"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latin typeface="Work Sans"/>
                <a:cs typeface="Work Sans"/>
              </a:rPr>
              <a:t>KULATÝ</a:t>
            </a:r>
            <a:r>
              <a:rPr sz="2400" spc="-160" dirty="0">
                <a:latin typeface="Work Sans"/>
                <a:cs typeface="Work Sans"/>
              </a:rPr>
              <a:t> </a:t>
            </a:r>
            <a:r>
              <a:rPr sz="2400" spc="-20" dirty="0">
                <a:latin typeface="Work Sans"/>
                <a:cs typeface="Work Sans"/>
              </a:rPr>
              <a:t>STŮL:</a:t>
            </a:r>
            <a:r>
              <a:rPr sz="2400" spc="-185" dirty="0">
                <a:latin typeface="Work Sans"/>
                <a:cs typeface="Work Sans"/>
              </a:rPr>
              <a:t> </a:t>
            </a:r>
            <a:r>
              <a:rPr sz="2400" b="0" spc="-25" dirty="0">
                <a:latin typeface="Work Sans ExtraLight"/>
                <a:cs typeface="Work Sans ExtraLight"/>
              </a:rPr>
              <a:t>HROZBY</a:t>
            </a:r>
            <a:r>
              <a:rPr sz="2400" b="0" spc="-150" dirty="0">
                <a:latin typeface="Work Sans ExtraLight"/>
                <a:cs typeface="Work Sans ExtraLight"/>
              </a:rPr>
              <a:t> </a:t>
            </a:r>
            <a:r>
              <a:rPr sz="2400" b="0" spc="-30" dirty="0">
                <a:latin typeface="Work Sans ExtraLight"/>
                <a:cs typeface="Work Sans ExtraLight"/>
              </a:rPr>
              <a:t>INSOLVENCÍ</a:t>
            </a:r>
            <a:r>
              <a:rPr sz="2400" b="0" spc="-80" dirty="0">
                <a:latin typeface="Work Sans ExtraLight"/>
                <a:cs typeface="Work Sans ExtraLight"/>
              </a:rPr>
              <a:t> </a:t>
            </a:r>
            <a:r>
              <a:rPr sz="2400" b="0" dirty="0">
                <a:latin typeface="Work Sans ExtraLight"/>
                <a:cs typeface="Work Sans ExtraLight"/>
              </a:rPr>
              <a:t>OBČANŮ</a:t>
            </a:r>
            <a:r>
              <a:rPr sz="2400" b="0" spc="-70" dirty="0">
                <a:latin typeface="Work Sans ExtraLight"/>
                <a:cs typeface="Work Sans ExtraLight"/>
              </a:rPr>
              <a:t> </a:t>
            </a:r>
            <a:r>
              <a:rPr sz="2400" b="0" spc="-35" dirty="0">
                <a:latin typeface="Work Sans ExtraLight"/>
                <a:cs typeface="Work Sans ExtraLight"/>
              </a:rPr>
              <a:t>ČR</a:t>
            </a:r>
            <a:endParaRPr sz="2400">
              <a:latin typeface="Work Sans ExtraLight"/>
              <a:cs typeface="Work Sans ExtraLight"/>
            </a:endParaRPr>
          </a:p>
        </p:txBody>
      </p:sp>
      <p:sp>
        <p:nvSpPr>
          <p:cNvPr id="6" name="object 6"/>
          <p:cNvSpPr/>
          <p:nvPr/>
        </p:nvSpPr>
        <p:spPr>
          <a:xfrm>
            <a:off x="9497093" y="1497336"/>
            <a:ext cx="2042160" cy="31750"/>
          </a:xfrm>
          <a:custGeom>
            <a:avLst/>
            <a:gdLst/>
            <a:ahLst/>
            <a:cxnLst/>
            <a:rect l="l" t="t" r="r" b="b"/>
            <a:pathLst>
              <a:path w="2042159" h="31750">
                <a:moveTo>
                  <a:pt x="2041822" y="0"/>
                </a:moveTo>
                <a:lnTo>
                  <a:pt x="0" y="0"/>
                </a:lnTo>
                <a:lnTo>
                  <a:pt x="0" y="31412"/>
                </a:lnTo>
                <a:lnTo>
                  <a:pt x="2041822" y="31412"/>
                </a:lnTo>
                <a:lnTo>
                  <a:pt x="2041822" y="0"/>
                </a:lnTo>
                <a:close/>
              </a:path>
            </a:pathLst>
          </a:custGeom>
          <a:solidFill>
            <a:srgbClr val="003150"/>
          </a:solidFill>
        </p:spPr>
        <p:txBody>
          <a:bodyPr wrap="square" lIns="0" tIns="0" rIns="0" bIns="0" rtlCol="0"/>
          <a:lstStyle/>
          <a:p>
            <a:endParaRPr/>
          </a:p>
        </p:txBody>
      </p:sp>
      <p:sp>
        <p:nvSpPr>
          <p:cNvPr id="7" name="object 7"/>
          <p:cNvSpPr txBox="1"/>
          <p:nvPr/>
        </p:nvSpPr>
        <p:spPr>
          <a:xfrm>
            <a:off x="9463451" y="3105630"/>
            <a:ext cx="9398635" cy="6066533"/>
          </a:xfrm>
          <a:prstGeom prst="rect">
            <a:avLst/>
          </a:prstGeom>
        </p:spPr>
        <p:txBody>
          <a:bodyPr vert="horz" wrap="square" lIns="0" tIns="12700" rIns="0" bIns="0" rtlCol="0">
            <a:spAutoFit/>
          </a:bodyPr>
          <a:lstStyle/>
          <a:p>
            <a:pPr marL="12700" marR="409575">
              <a:lnSpc>
                <a:spcPct val="108100"/>
              </a:lnSpc>
              <a:spcBef>
                <a:spcPts val="100"/>
              </a:spcBef>
            </a:pPr>
            <a:r>
              <a:rPr sz="3050" b="0" dirty="0">
                <a:solidFill>
                  <a:srgbClr val="003150"/>
                </a:solidFill>
                <a:latin typeface="Work Sans Light"/>
                <a:cs typeface="Work Sans Light"/>
              </a:rPr>
              <a:t>Od</a:t>
            </a:r>
            <a:r>
              <a:rPr sz="3050" b="0" spc="-155" dirty="0">
                <a:solidFill>
                  <a:srgbClr val="003150"/>
                </a:solidFill>
                <a:latin typeface="Work Sans Light"/>
                <a:cs typeface="Work Sans Light"/>
              </a:rPr>
              <a:t> </a:t>
            </a:r>
            <a:r>
              <a:rPr sz="3050" b="0" dirty="0">
                <a:solidFill>
                  <a:srgbClr val="003150"/>
                </a:solidFill>
                <a:latin typeface="Work Sans Light"/>
                <a:cs typeface="Work Sans Light"/>
              </a:rPr>
              <a:t>února</a:t>
            </a:r>
            <a:r>
              <a:rPr sz="3050" b="0" spc="-150" dirty="0">
                <a:solidFill>
                  <a:srgbClr val="003150"/>
                </a:solidFill>
                <a:latin typeface="Work Sans Light"/>
                <a:cs typeface="Work Sans Light"/>
              </a:rPr>
              <a:t> </a:t>
            </a:r>
            <a:r>
              <a:rPr sz="3050" b="0" dirty="0">
                <a:solidFill>
                  <a:srgbClr val="003150"/>
                </a:solidFill>
                <a:latin typeface="Work Sans Light"/>
                <a:cs typeface="Work Sans Light"/>
              </a:rPr>
              <a:t>2019</a:t>
            </a:r>
            <a:r>
              <a:rPr sz="3050" b="0" spc="-155" dirty="0">
                <a:solidFill>
                  <a:srgbClr val="003150"/>
                </a:solidFill>
                <a:latin typeface="Work Sans Light"/>
                <a:cs typeface="Work Sans Light"/>
              </a:rPr>
              <a:t> </a:t>
            </a:r>
            <a:r>
              <a:rPr sz="3050" b="0" spc="-25" dirty="0">
                <a:solidFill>
                  <a:srgbClr val="003150"/>
                </a:solidFill>
                <a:latin typeface="Work Sans Light"/>
                <a:cs typeface="Work Sans Light"/>
              </a:rPr>
              <a:t>pracuje</a:t>
            </a:r>
            <a:r>
              <a:rPr sz="3050" b="0" spc="-150" dirty="0">
                <a:solidFill>
                  <a:srgbClr val="003150"/>
                </a:solidFill>
                <a:latin typeface="Work Sans Light"/>
                <a:cs typeface="Work Sans Light"/>
              </a:rPr>
              <a:t> </a:t>
            </a:r>
            <a:r>
              <a:rPr sz="3050" b="0" dirty="0">
                <a:solidFill>
                  <a:srgbClr val="003150"/>
                </a:solidFill>
                <a:latin typeface="Work Sans Light"/>
                <a:cs typeface="Work Sans Light"/>
              </a:rPr>
              <a:t>ve</a:t>
            </a:r>
            <a:r>
              <a:rPr sz="3050" b="0" spc="-155" dirty="0">
                <a:solidFill>
                  <a:srgbClr val="003150"/>
                </a:solidFill>
                <a:latin typeface="Work Sans Light"/>
                <a:cs typeface="Work Sans Light"/>
              </a:rPr>
              <a:t> </a:t>
            </a:r>
            <a:r>
              <a:rPr sz="3050" b="0" spc="-20" dirty="0">
                <a:solidFill>
                  <a:srgbClr val="003150"/>
                </a:solidFill>
                <a:latin typeface="Work Sans Light"/>
                <a:cs typeface="Work Sans Light"/>
              </a:rPr>
              <a:t>funkci</a:t>
            </a:r>
            <a:r>
              <a:rPr sz="3050" b="0" spc="-150" dirty="0">
                <a:solidFill>
                  <a:srgbClr val="003150"/>
                </a:solidFill>
                <a:latin typeface="Work Sans Light"/>
                <a:cs typeface="Work Sans Light"/>
              </a:rPr>
              <a:t> </a:t>
            </a:r>
            <a:r>
              <a:rPr sz="3050" b="0" spc="-10" dirty="0">
                <a:solidFill>
                  <a:srgbClr val="003150"/>
                </a:solidFill>
                <a:latin typeface="Work Sans Light"/>
                <a:cs typeface="Work Sans Light"/>
              </a:rPr>
              <a:t>výkonné</a:t>
            </a:r>
            <a:r>
              <a:rPr sz="3050" b="0" spc="-150" dirty="0">
                <a:solidFill>
                  <a:srgbClr val="003150"/>
                </a:solidFill>
                <a:latin typeface="Work Sans Light"/>
                <a:cs typeface="Work Sans Light"/>
              </a:rPr>
              <a:t> </a:t>
            </a:r>
            <a:r>
              <a:rPr sz="3050" b="0" spc="-10" dirty="0">
                <a:solidFill>
                  <a:srgbClr val="003150"/>
                </a:solidFill>
                <a:latin typeface="Work Sans Light"/>
                <a:cs typeface="Work Sans Light"/>
              </a:rPr>
              <a:t>ředitelky </a:t>
            </a:r>
            <a:r>
              <a:rPr sz="3050" b="0" dirty="0">
                <a:solidFill>
                  <a:srgbClr val="003150"/>
                </a:solidFill>
                <a:latin typeface="Work Sans Light"/>
                <a:cs typeface="Work Sans Light"/>
              </a:rPr>
              <a:t>Svazu</a:t>
            </a:r>
            <a:r>
              <a:rPr sz="3050" b="0" spc="-105" dirty="0">
                <a:solidFill>
                  <a:srgbClr val="003150"/>
                </a:solidFill>
                <a:latin typeface="Work Sans Light"/>
                <a:cs typeface="Work Sans Light"/>
              </a:rPr>
              <a:t> </a:t>
            </a:r>
            <a:r>
              <a:rPr sz="3050" b="0" dirty="0">
                <a:solidFill>
                  <a:srgbClr val="003150"/>
                </a:solidFill>
                <a:latin typeface="Work Sans Light"/>
                <a:cs typeface="Work Sans Light"/>
              </a:rPr>
              <a:t>měst</a:t>
            </a:r>
            <a:r>
              <a:rPr sz="3050" b="0" spc="-100" dirty="0">
                <a:solidFill>
                  <a:srgbClr val="003150"/>
                </a:solidFill>
                <a:latin typeface="Work Sans Light"/>
                <a:cs typeface="Work Sans Light"/>
              </a:rPr>
              <a:t> </a:t>
            </a:r>
            <a:r>
              <a:rPr sz="3050" b="0" dirty="0">
                <a:solidFill>
                  <a:srgbClr val="003150"/>
                </a:solidFill>
                <a:latin typeface="Work Sans Light"/>
                <a:cs typeface="Work Sans Light"/>
              </a:rPr>
              <a:t>a</a:t>
            </a:r>
            <a:r>
              <a:rPr sz="3050" b="0" spc="-100" dirty="0">
                <a:solidFill>
                  <a:srgbClr val="003150"/>
                </a:solidFill>
                <a:latin typeface="Work Sans Light"/>
                <a:cs typeface="Work Sans Light"/>
              </a:rPr>
              <a:t> </a:t>
            </a:r>
            <a:r>
              <a:rPr sz="3050" b="0" dirty="0">
                <a:solidFill>
                  <a:srgbClr val="003150"/>
                </a:solidFill>
                <a:latin typeface="Work Sans Light"/>
                <a:cs typeface="Work Sans Light"/>
              </a:rPr>
              <a:t>obcí</a:t>
            </a:r>
            <a:r>
              <a:rPr sz="3050" b="0" spc="-105" dirty="0">
                <a:solidFill>
                  <a:srgbClr val="003150"/>
                </a:solidFill>
                <a:latin typeface="Work Sans Light"/>
                <a:cs typeface="Work Sans Light"/>
              </a:rPr>
              <a:t> </a:t>
            </a:r>
            <a:r>
              <a:rPr sz="3050" b="0" dirty="0">
                <a:solidFill>
                  <a:srgbClr val="003150"/>
                </a:solidFill>
                <a:latin typeface="Work Sans Light"/>
                <a:cs typeface="Work Sans Light"/>
              </a:rPr>
              <a:t>České</a:t>
            </a:r>
            <a:r>
              <a:rPr sz="3050" b="0" spc="-100" dirty="0">
                <a:solidFill>
                  <a:srgbClr val="003150"/>
                </a:solidFill>
                <a:latin typeface="Work Sans Light"/>
                <a:cs typeface="Work Sans Light"/>
              </a:rPr>
              <a:t> </a:t>
            </a:r>
            <a:r>
              <a:rPr sz="3050" b="0" spc="-40" dirty="0">
                <a:solidFill>
                  <a:srgbClr val="003150"/>
                </a:solidFill>
                <a:latin typeface="Work Sans Light"/>
                <a:cs typeface="Work Sans Light"/>
              </a:rPr>
              <a:t>republiky.</a:t>
            </a:r>
            <a:r>
              <a:rPr sz="3050" b="0" spc="-100"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105" dirty="0">
                <a:solidFill>
                  <a:srgbClr val="003150"/>
                </a:solidFill>
                <a:latin typeface="Work Sans Light"/>
                <a:cs typeface="Work Sans Light"/>
              </a:rPr>
              <a:t> </a:t>
            </a:r>
            <a:r>
              <a:rPr sz="3050" b="0" spc="-10" dirty="0">
                <a:solidFill>
                  <a:srgbClr val="003150"/>
                </a:solidFill>
                <a:latin typeface="Work Sans Light"/>
                <a:cs typeface="Work Sans Light"/>
              </a:rPr>
              <a:t>letech</a:t>
            </a:r>
            <a:endParaRPr sz="3050" dirty="0">
              <a:latin typeface="Work Sans Light"/>
              <a:cs typeface="Work Sans Light"/>
            </a:endParaRPr>
          </a:p>
          <a:p>
            <a:pPr marL="12700" marR="95885">
              <a:lnSpc>
                <a:spcPct val="108100"/>
              </a:lnSpc>
            </a:pPr>
            <a:r>
              <a:rPr sz="3050" b="0" spc="-70" dirty="0">
                <a:solidFill>
                  <a:srgbClr val="003150"/>
                </a:solidFill>
                <a:latin typeface="Work Sans Light"/>
                <a:cs typeface="Work Sans Light"/>
              </a:rPr>
              <a:t>2014–2018</a:t>
            </a:r>
            <a:r>
              <a:rPr sz="3050" b="0" spc="-135" dirty="0">
                <a:solidFill>
                  <a:srgbClr val="003150"/>
                </a:solidFill>
                <a:latin typeface="Work Sans Light"/>
                <a:cs typeface="Work Sans Light"/>
              </a:rPr>
              <a:t> </a:t>
            </a:r>
            <a:r>
              <a:rPr sz="3050" b="0" spc="-60" dirty="0">
                <a:solidFill>
                  <a:srgbClr val="003150"/>
                </a:solidFill>
                <a:latin typeface="Work Sans Light"/>
                <a:cs typeface="Work Sans Light"/>
              </a:rPr>
              <a:t>pracovala</a:t>
            </a:r>
            <a:r>
              <a:rPr sz="3050" b="0" spc="-135" dirty="0">
                <a:solidFill>
                  <a:srgbClr val="003150"/>
                </a:solidFill>
                <a:latin typeface="Work Sans Light"/>
                <a:cs typeface="Work Sans Light"/>
              </a:rPr>
              <a:t> </a:t>
            </a:r>
            <a:r>
              <a:rPr sz="3050" b="0" spc="-45" dirty="0">
                <a:solidFill>
                  <a:srgbClr val="003150"/>
                </a:solidFill>
                <a:latin typeface="Work Sans Light"/>
                <a:cs typeface="Work Sans Light"/>
              </a:rPr>
              <a:t>jako</a:t>
            </a:r>
            <a:r>
              <a:rPr sz="3050" b="0" spc="-130" dirty="0">
                <a:solidFill>
                  <a:srgbClr val="003150"/>
                </a:solidFill>
                <a:latin typeface="Work Sans Light"/>
                <a:cs typeface="Work Sans Light"/>
              </a:rPr>
              <a:t> </a:t>
            </a:r>
            <a:r>
              <a:rPr sz="3050" b="0" spc="-40" dirty="0">
                <a:solidFill>
                  <a:srgbClr val="003150"/>
                </a:solidFill>
                <a:latin typeface="Work Sans Light"/>
                <a:cs typeface="Work Sans Light"/>
              </a:rPr>
              <a:t>starostka</a:t>
            </a:r>
            <a:r>
              <a:rPr sz="3050" b="0" spc="-135"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135" dirty="0">
                <a:solidFill>
                  <a:srgbClr val="003150"/>
                </a:solidFill>
                <a:latin typeface="Work Sans Light"/>
                <a:cs typeface="Work Sans Light"/>
              </a:rPr>
              <a:t> </a:t>
            </a:r>
            <a:r>
              <a:rPr sz="3050" b="0" spc="-70" dirty="0">
                <a:solidFill>
                  <a:srgbClr val="003150"/>
                </a:solidFill>
                <a:latin typeface="Work Sans Light"/>
                <a:cs typeface="Work Sans Light"/>
              </a:rPr>
              <a:t>desetitisícovém </a:t>
            </a:r>
            <a:r>
              <a:rPr sz="3050" b="0" dirty="0">
                <a:solidFill>
                  <a:srgbClr val="003150"/>
                </a:solidFill>
                <a:latin typeface="Work Sans Light"/>
                <a:cs typeface="Work Sans Light"/>
              </a:rPr>
              <a:t>městě</a:t>
            </a:r>
            <a:r>
              <a:rPr sz="3050" b="0" spc="-130" dirty="0">
                <a:solidFill>
                  <a:srgbClr val="003150"/>
                </a:solidFill>
                <a:latin typeface="Work Sans Light"/>
                <a:cs typeface="Work Sans Light"/>
              </a:rPr>
              <a:t> </a:t>
            </a:r>
            <a:r>
              <a:rPr sz="3050" b="0" spc="-25" dirty="0">
                <a:solidFill>
                  <a:srgbClr val="003150"/>
                </a:solidFill>
                <a:latin typeface="Work Sans Light"/>
                <a:cs typeface="Work Sans Light"/>
              </a:rPr>
              <a:t>Jesenice</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u</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Prahy</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a</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při</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této</a:t>
            </a:r>
            <a:r>
              <a:rPr sz="3050" b="0" spc="-130" dirty="0">
                <a:solidFill>
                  <a:srgbClr val="003150"/>
                </a:solidFill>
                <a:latin typeface="Work Sans Light"/>
                <a:cs typeface="Work Sans Light"/>
              </a:rPr>
              <a:t> </a:t>
            </a:r>
            <a:r>
              <a:rPr sz="3050" b="0" dirty="0">
                <a:solidFill>
                  <a:srgbClr val="003150"/>
                </a:solidFill>
                <a:latin typeface="Work Sans Light"/>
                <a:cs typeface="Work Sans Light"/>
              </a:rPr>
              <a:t>práci</a:t>
            </a:r>
            <a:r>
              <a:rPr sz="3050" b="0" spc="-130" dirty="0">
                <a:solidFill>
                  <a:srgbClr val="003150"/>
                </a:solidFill>
                <a:latin typeface="Work Sans Light"/>
                <a:cs typeface="Work Sans Light"/>
              </a:rPr>
              <a:t> </a:t>
            </a:r>
            <a:r>
              <a:rPr sz="3050" b="0" spc="-10" dirty="0">
                <a:solidFill>
                  <a:srgbClr val="003150"/>
                </a:solidFill>
                <a:latin typeface="Work Sans Light"/>
                <a:cs typeface="Work Sans Light"/>
              </a:rPr>
              <a:t>získala </a:t>
            </a:r>
            <a:r>
              <a:rPr sz="3050" b="0" spc="-25" dirty="0">
                <a:solidFill>
                  <a:srgbClr val="003150"/>
                </a:solidFill>
                <a:latin typeface="Work Sans Light"/>
                <a:cs typeface="Work Sans Light"/>
              </a:rPr>
              <a:t>široké</a:t>
            </a:r>
            <a:r>
              <a:rPr sz="3050" b="0" spc="-200" dirty="0">
                <a:solidFill>
                  <a:srgbClr val="003150"/>
                </a:solidFill>
                <a:latin typeface="Work Sans Light"/>
                <a:cs typeface="Work Sans Light"/>
              </a:rPr>
              <a:t> </a:t>
            </a:r>
            <a:r>
              <a:rPr sz="3050" b="0" spc="-20" dirty="0">
                <a:solidFill>
                  <a:srgbClr val="003150"/>
                </a:solidFill>
                <a:latin typeface="Work Sans Light"/>
                <a:cs typeface="Work Sans Light"/>
              </a:rPr>
              <a:t>zkušenosti</a:t>
            </a:r>
            <a:r>
              <a:rPr sz="3050" b="0" spc="-195" dirty="0">
                <a:solidFill>
                  <a:srgbClr val="003150"/>
                </a:solidFill>
                <a:latin typeface="Work Sans Light"/>
                <a:cs typeface="Work Sans Light"/>
              </a:rPr>
              <a:t> </a:t>
            </a:r>
            <a:r>
              <a:rPr sz="3050" b="0" dirty="0">
                <a:solidFill>
                  <a:srgbClr val="003150"/>
                </a:solidFill>
                <a:latin typeface="Work Sans Light"/>
                <a:cs typeface="Work Sans Light"/>
              </a:rPr>
              <a:t>napříč</a:t>
            </a:r>
            <a:r>
              <a:rPr sz="3050" b="0" spc="-195" dirty="0">
                <a:solidFill>
                  <a:srgbClr val="003150"/>
                </a:solidFill>
                <a:latin typeface="Work Sans Light"/>
                <a:cs typeface="Work Sans Light"/>
              </a:rPr>
              <a:t> </a:t>
            </a:r>
            <a:r>
              <a:rPr sz="3050" b="0" dirty="0">
                <a:solidFill>
                  <a:srgbClr val="003150"/>
                </a:solidFill>
                <a:latin typeface="Work Sans Light"/>
                <a:cs typeface="Work Sans Light"/>
              </a:rPr>
              <a:t>všemi</a:t>
            </a:r>
            <a:r>
              <a:rPr sz="3050" b="0" spc="-195" dirty="0">
                <a:solidFill>
                  <a:srgbClr val="003150"/>
                </a:solidFill>
                <a:latin typeface="Work Sans Light"/>
                <a:cs typeface="Work Sans Light"/>
              </a:rPr>
              <a:t> </a:t>
            </a:r>
            <a:r>
              <a:rPr sz="3050" b="0" dirty="0">
                <a:solidFill>
                  <a:srgbClr val="003150"/>
                </a:solidFill>
                <a:latin typeface="Work Sans Light"/>
                <a:cs typeface="Work Sans Light"/>
              </a:rPr>
              <a:t>oblastmi,</a:t>
            </a:r>
            <a:r>
              <a:rPr sz="3050" b="0" spc="-195" dirty="0">
                <a:solidFill>
                  <a:srgbClr val="003150"/>
                </a:solidFill>
                <a:latin typeface="Work Sans Light"/>
                <a:cs typeface="Work Sans Light"/>
              </a:rPr>
              <a:t> </a:t>
            </a:r>
            <a:r>
              <a:rPr sz="3050" b="0" spc="-10" dirty="0">
                <a:solidFill>
                  <a:srgbClr val="003150"/>
                </a:solidFill>
                <a:latin typeface="Work Sans Light"/>
                <a:cs typeface="Work Sans Light"/>
              </a:rPr>
              <a:t>kterými</a:t>
            </a:r>
            <a:endParaRPr sz="3050" dirty="0">
              <a:latin typeface="Work Sans Light"/>
              <a:cs typeface="Work Sans Light"/>
            </a:endParaRPr>
          </a:p>
          <a:p>
            <a:pPr marL="12700" marR="391795">
              <a:lnSpc>
                <a:spcPct val="108100"/>
              </a:lnSpc>
            </a:pPr>
            <a:r>
              <a:rPr sz="3050" b="0" dirty="0">
                <a:solidFill>
                  <a:srgbClr val="003150"/>
                </a:solidFill>
                <a:latin typeface="Work Sans Light"/>
                <a:cs typeface="Work Sans Light"/>
              </a:rPr>
              <a:t>se</a:t>
            </a:r>
            <a:r>
              <a:rPr sz="3050" b="0" spc="-120" dirty="0">
                <a:solidFill>
                  <a:srgbClr val="003150"/>
                </a:solidFill>
                <a:latin typeface="Work Sans Light"/>
                <a:cs typeface="Work Sans Light"/>
              </a:rPr>
              <a:t> </a:t>
            </a:r>
            <a:r>
              <a:rPr sz="3050" b="0" spc="-30" dirty="0">
                <a:solidFill>
                  <a:srgbClr val="003150"/>
                </a:solidFill>
                <a:latin typeface="Work Sans Light"/>
                <a:cs typeface="Work Sans Light"/>
              </a:rPr>
              <a:t>územní</a:t>
            </a:r>
            <a:r>
              <a:rPr sz="3050" b="0" spc="-114" dirty="0">
                <a:solidFill>
                  <a:srgbClr val="003150"/>
                </a:solidFill>
                <a:latin typeface="Work Sans Light"/>
                <a:cs typeface="Work Sans Light"/>
              </a:rPr>
              <a:t> </a:t>
            </a:r>
            <a:r>
              <a:rPr sz="3050" b="0" spc="-25" dirty="0">
                <a:solidFill>
                  <a:srgbClr val="003150"/>
                </a:solidFill>
                <a:latin typeface="Work Sans Light"/>
                <a:cs typeface="Work Sans Light"/>
              </a:rPr>
              <a:t>samospráva</a:t>
            </a:r>
            <a:r>
              <a:rPr sz="3050" b="0" spc="-114" dirty="0">
                <a:solidFill>
                  <a:srgbClr val="003150"/>
                </a:solidFill>
                <a:latin typeface="Work Sans Light"/>
                <a:cs typeface="Work Sans Light"/>
              </a:rPr>
              <a:t> </a:t>
            </a:r>
            <a:r>
              <a:rPr sz="3050" b="0" dirty="0">
                <a:solidFill>
                  <a:srgbClr val="003150"/>
                </a:solidFill>
                <a:latin typeface="Work Sans Light"/>
                <a:cs typeface="Work Sans Light"/>
              </a:rPr>
              <a:t>zabývá.</a:t>
            </a:r>
            <a:r>
              <a:rPr sz="3050" b="0" spc="-120"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114" dirty="0">
                <a:solidFill>
                  <a:srgbClr val="003150"/>
                </a:solidFill>
                <a:latin typeface="Work Sans Light"/>
                <a:cs typeface="Work Sans Light"/>
              </a:rPr>
              <a:t> </a:t>
            </a:r>
            <a:r>
              <a:rPr sz="3050" b="0" dirty="0">
                <a:solidFill>
                  <a:srgbClr val="003150"/>
                </a:solidFill>
                <a:latin typeface="Work Sans Light"/>
                <a:cs typeface="Work Sans Light"/>
              </a:rPr>
              <a:t>rámci</a:t>
            </a:r>
            <a:r>
              <a:rPr sz="3050" b="0" spc="-120" dirty="0">
                <a:solidFill>
                  <a:srgbClr val="003150"/>
                </a:solidFill>
                <a:latin typeface="Work Sans Light"/>
                <a:cs typeface="Work Sans Light"/>
              </a:rPr>
              <a:t> </a:t>
            </a:r>
            <a:r>
              <a:rPr sz="3050" b="0" spc="-10" dirty="0">
                <a:solidFill>
                  <a:srgbClr val="003150"/>
                </a:solidFill>
                <a:latin typeface="Work Sans Light"/>
                <a:cs typeface="Work Sans Light"/>
              </a:rPr>
              <a:t>funkce </a:t>
            </a:r>
            <a:r>
              <a:rPr sz="3050" b="0" dirty="0">
                <a:solidFill>
                  <a:srgbClr val="003150"/>
                </a:solidFill>
                <a:latin typeface="Work Sans Light"/>
                <a:cs typeface="Work Sans Light"/>
              </a:rPr>
              <a:t>navázala</a:t>
            </a:r>
            <a:r>
              <a:rPr sz="3050" b="0" spc="-145" dirty="0">
                <a:solidFill>
                  <a:srgbClr val="003150"/>
                </a:solidFill>
                <a:latin typeface="Work Sans Light"/>
                <a:cs typeface="Work Sans Light"/>
              </a:rPr>
              <a:t> </a:t>
            </a:r>
            <a:r>
              <a:rPr sz="3050" b="0" dirty="0">
                <a:solidFill>
                  <a:srgbClr val="003150"/>
                </a:solidFill>
                <a:latin typeface="Work Sans Light"/>
                <a:cs typeface="Work Sans Light"/>
              </a:rPr>
              <a:t>řadu</a:t>
            </a:r>
            <a:r>
              <a:rPr sz="3050" b="0" spc="-145" dirty="0">
                <a:solidFill>
                  <a:srgbClr val="003150"/>
                </a:solidFill>
                <a:latin typeface="Work Sans Light"/>
                <a:cs typeface="Work Sans Light"/>
              </a:rPr>
              <a:t> </a:t>
            </a:r>
            <a:r>
              <a:rPr sz="3050" b="0" dirty="0">
                <a:solidFill>
                  <a:srgbClr val="003150"/>
                </a:solidFill>
                <a:latin typeface="Work Sans Light"/>
                <a:cs typeface="Work Sans Light"/>
              </a:rPr>
              <a:t>kontaktů</a:t>
            </a:r>
            <a:r>
              <a:rPr sz="3050" b="0" spc="-145" dirty="0">
                <a:solidFill>
                  <a:srgbClr val="003150"/>
                </a:solidFill>
                <a:latin typeface="Work Sans Light"/>
                <a:cs typeface="Work Sans Light"/>
              </a:rPr>
              <a:t> </a:t>
            </a:r>
            <a:r>
              <a:rPr sz="3050" b="0" dirty="0">
                <a:solidFill>
                  <a:srgbClr val="003150"/>
                </a:solidFill>
                <a:latin typeface="Work Sans Light"/>
                <a:cs typeface="Work Sans Light"/>
              </a:rPr>
              <a:t>s</a:t>
            </a:r>
            <a:r>
              <a:rPr sz="3050" b="0" spc="-145" dirty="0">
                <a:solidFill>
                  <a:srgbClr val="003150"/>
                </a:solidFill>
                <a:latin typeface="Work Sans Light"/>
                <a:cs typeface="Work Sans Light"/>
              </a:rPr>
              <a:t> </a:t>
            </a:r>
            <a:r>
              <a:rPr sz="3050" b="0" spc="-20" dirty="0">
                <a:solidFill>
                  <a:srgbClr val="003150"/>
                </a:solidFill>
                <a:latin typeface="Work Sans Light"/>
                <a:cs typeface="Work Sans Light"/>
              </a:rPr>
              <a:t>pracovníky</a:t>
            </a:r>
            <a:r>
              <a:rPr sz="3050" b="0" spc="-145" dirty="0">
                <a:solidFill>
                  <a:srgbClr val="003150"/>
                </a:solidFill>
                <a:latin typeface="Work Sans Light"/>
                <a:cs typeface="Work Sans Light"/>
              </a:rPr>
              <a:t> </a:t>
            </a:r>
            <a:r>
              <a:rPr sz="3050" b="0" dirty="0">
                <a:solidFill>
                  <a:srgbClr val="003150"/>
                </a:solidFill>
                <a:latin typeface="Work Sans Light"/>
                <a:cs typeface="Work Sans Light"/>
              </a:rPr>
              <a:t>státní</a:t>
            </a:r>
            <a:r>
              <a:rPr sz="3050" b="0" spc="-145" dirty="0">
                <a:solidFill>
                  <a:srgbClr val="003150"/>
                </a:solidFill>
                <a:latin typeface="Work Sans Light"/>
                <a:cs typeface="Work Sans Light"/>
              </a:rPr>
              <a:t> </a:t>
            </a:r>
            <a:r>
              <a:rPr sz="3050" b="0" spc="-40" dirty="0">
                <a:solidFill>
                  <a:srgbClr val="003150"/>
                </a:solidFill>
                <a:latin typeface="Work Sans Light"/>
                <a:cs typeface="Work Sans Light"/>
              </a:rPr>
              <a:t>správy, </a:t>
            </a:r>
            <a:r>
              <a:rPr sz="3050" b="0" dirty="0">
                <a:solidFill>
                  <a:srgbClr val="003150"/>
                </a:solidFill>
                <a:latin typeface="Work Sans Light"/>
                <a:cs typeface="Work Sans Light"/>
              </a:rPr>
              <a:t>politiky</a:t>
            </a:r>
            <a:r>
              <a:rPr sz="3050" b="0" spc="-160" dirty="0">
                <a:solidFill>
                  <a:srgbClr val="003150"/>
                </a:solidFill>
                <a:latin typeface="Work Sans Light"/>
                <a:cs typeface="Work Sans Light"/>
              </a:rPr>
              <a:t> </a:t>
            </a:r>
            <a:r>
              <a:rPr sz="3050" b="0" dirty="0">
                <a:solidFill>
                  <a:srgbClr val="003150"/>
                </a:solidFill>
                <a:latin typeface="Work Sans Light"/>
                <a:cs typeface="Work Sans Light"/>
              </a:rPr>
              <a:t>i</a:t>
            </a:r>
            <a:r>
              <a:rPr sz="3050" b="0" spc="-155" dirty="0">
                <a:solidFill>
                  <a:srgbClr val="003150"/>
                </a:solidFill>
                <a:latin typeface="Work Sans Light"/>
                <a:cs typeface="Work Sans Light"/>
              </a:rPr>
              <a:t> </a:t>
            </a:r>
            <a:r>
              <a:rPr sz="3050" b="0" spc="-30" dirty="0">
                <a:solidFill>
                  <a:srgbClr val="003150"/>
                </a:solidFill>
                <a:latin typeface="Work Sans Light"/>
                <a:cs typeface="Work Sans Light"/>
              </a:rPr>
              <a:t>odborníky.</a:t>
            </a:r>
            <a:r>
              <a:rPr sz="3050" b="0" spc="-160" dirty="0">
                <a:solidFill>
                  <a:srgbClr val="003150"/>
                </a:solidFill>
                <a:latin typeface="Work Sans Light"/>
                <a:cs typeface="Work Sans Light"/>
              </a:rPr>
              <a:t> </a:t>
            </a:r>
            <a:r>
              <a:rPr sz="3050" b="0" spc="-10" dirty="0">
                <a:solidFill>
                  <a:srgbClr val="003150"/>
                </a:solidFill>
                <a:latin typeface="Work Sans Light"/>
                <a:cs typeface="Work Sans Light"/>
              </a:rPr>
              <a:t>Hlavním</a:t>
            </a:r>
            <a:r>
              <a:rPr sz="3050" b="0" spc="-155" dirty="0">
                <a:solidFill>
                  <a:srgbClr val="003150"/>
                </a:solidFill>
                <a:latin typeface="Work Sans Light"/>
                <a:cs typeface="Work Sans Light"/>
              </a:rPr>
              <a:t> </a:t>
            </a:r>
            <a:r>
              <a:rPr sz="3050" b="0" dirty="0">
                <a:solidFill>
                  <a:srgbClr val="003150"/>
                </a:solidFill>
                <a:latin typeface="Work Sans Light"/>
                <a:cs typeface="Work Sans Light"/>
              </a:rPr>
              <a:t>mottem</a:t>
            </a:r>
            <a:r>
              <a:rPr sz="3050" b="0" spc="-160" dirty="0">
                <a:solidFill>
                  <a:srgbClr val="003150"/>
                </a:solidFill>
                <a:latin typeface="Work Sans Light"/>
                <a:cs typeface="Work Sans Light"/>
              </a:rPr>
              <a:t> </a:t>
            </a:r>
            <a:r>
              <a:rPr sz="3050" b="0" dirty="0" err="1">
                <a:solidFill>
                  <a:srgbClr val="003150"/>
                </a:solidFill>
                <a:latin typeface="Work Sans Light"/>
                <a:cs typeface="Work Sans Light"/>
              </a:rPr>
              <a:t>její</a:t>
            </a:r>
            <a:r>
              <a:rPr sz="3050" b="0" spc="-155" dirty="0">
                <a:solidFill>
                  <a:srgbClr val="003150"/>
                </a:solidFill>
                <a:latin typeface="Work Sans Light"/>
                <a:cs typeface="Work Sans Light"/>
              </a:rPr>
              <a:t> </a:t>
            </a:r>
            <a:r>
              <a:rPr sz="3050" b="0" spc="-10" dirty="0" err="1">
                <a:solidFill>
                  <a:srgbClr val="003150"/>
                </a:solidFill>
                <a:latin typeface="Work Sans Light"/>
                <a:cs typeface="Work Sans Light"/>
              </a:rPr>
              <a:t>práce</a:t>
            </a:r>
            <a:r>
              <a:rPr lang="cs-CZ" sz="3050" b="0" spc="-10" dirty="0">
                <a:solidFill>
                  <a:srgbClr val="003150"/>
                </a:solidFill>
                <a:latin typeface="Work Sans Light"/>
                <a:cs typeface="Work Sans Light"/>
              </a:rPr>
              <a:t> </a:t>
            </a:r>
            <a:r>
              <a:rPr sz="3050" b="0" dirty="0">
                <a:solidFill>
                  <a:srgbClr val="003150"/>
                </a:solidFill>
                <a:latin typeface="Work Sans Light"/>
                <a:cs typeface="Work Sans Light"/>
              </a:rPr>
              <a:t>pro</a:t>
            </a:r>
            <a:r>
              <a:rPr sz="3050" b="0" spc="-125" dirty="0">
                <a:solidFill>
                  <a:srgbClr val="003150"/>
                </a:solidFill>
                <a:latin typeface="Work Sans Light"/>
                <a:cs typeface="Work Sans Light"/>
              </a:rPr>
              <a:t> </a:t>
            </a:r>
            <a:r>
              <a:rPr sz="3050" b="0" dirty="0">
                <a:solidFill>
                  <a:srgbClr val="003150"/>
                </a:solidFill>
                <a:latin typeface="Work Sans Light"/>
                <a:cs typeface="Work Sans Light"/>
              </a:rPr>
              <a:t>SMO</a:t>
            </a:r>
            <a:r>
              <a:rPr lang="cs-CZ" sz="3050" b="0" dirty="0">
                <a:solidFill>
                  <a:srgbClr val="003150"/>
                </a:solidFill>
                <a:latin typeface="Work Sans Light"/>
                <a:cs typeface="Work Sans Light"/>
              </a:rPr>
              <a:t> </a:t>
            </a:r>
            <a:r>
              <a:rPr sz="3050" b="0" dirty="0">
                <a:solidFill>
                  <a:srgbClr val="003150"/>
                </a:solidFill>
                <a:latin typeface="Work Sans Light"/>
                <a:cs typeface="Work Sans Light"/>
              </a:rPr>
              <a:t>ČR</a:t>
            </a:r>
            <a:r>
              <a:rPr sz="3050" b="0" spc="-120" dirty="0">
                <a:solidFill>
                  <a:srgbClr val="003150"/>
                </a:solidFill>
                <a:latin typeface="Work Sans Light"/>
                <a:cs typeface="Work Sans Light"/>
              </a:rPr>
              <a:t> </a:t>
            </a:r>
            <a:r>
              <a:rPr sz="3050" b="0" dirty="0">
                <a:solidFill>
                  <a:srgbClr val="003150"/>
                </a:solidFill>
                <a:latin typeface="Work Sans Light"/>
                <a:cs typeface="Work Sans Light"/>
              </a:rPr>
              <a:t>je</a:t>
            </a:r>
            <a:r>
              <a:rPr sz="3050" b="0" spc="-120" dirty="0">
                <a:solidFill>
                  <a:srgbClr val="003150"/>
                </a:solidFill>
                <a:latin typeface="Work Sans Light"/>
                <a:cs typeface="Work Sans Light"/>
              </a:rPr>
              <a:t> </a:t>
            </a:r>
            <a:r>
              <a:rPr sz="3050" b="0" dirty="0">
                <a:solidFill>
                  <a:srgbClr val="003150"/>
                </a:solidFill>
                <a:latin typeface="Work Sans Light"/>
                <a:cs typeface="Work Sans Light"/>
              </a:rPr>
              <a:t>a</a:t>
            </a:r>
            <a:r>
              <a:rPr sz="3050" b="0" spc="-120" dirty="0">
                <a:solidFill>
                  <a:srgbClr val="003150"/>
                </a:solidFill>
                <a:latin typeface="Work Sans Light"/>
                <a:cs typeface="Work Sans Light"/>
              </a:rPr>
              <a:t> </a:t>
            </a:r>
            <a:r>
              <a:rPr sz="3050" b="0" dirty="0">
                <a:solidFill>
                  <a:srgbClr val="003150"/>
                </a:solidFill>
                <a:latin typeface="Work Sans Light"/>
                <a:cs typeface="Work Sans Light"/>
              </a:rPr>
              <a:t>bude</a:t>
            </a:r>
            <a:r>
              <a:rPr sz="3050" b="0" spc="-120" dirty="0">
                <a:solidFill>
                  <a:srgbClr val="003150"/>
                </a:solidFill>
                <a:latin typeface="Work Sans Light"/>
                <a:cs typeface="Work Sans Light"/>
              </a:rPr>
              <a:t> </a:t>
            </a:r>
            <a:r>
              <a:rPr sz="3050" b="0" spc="-20" dirty="0">
                <a:solidFill>
                  <a:srgbClr val="003150"/>
                </a:solidFill>
                <a:latin typeface="Work Sans Light"/>
                <a:cs typeface="Work Sans Light"/>
              </a:rPr>
              <a:t>udržení</a:t>
            </a:r>
            <a:r>
              <a:rPr sz="3050" b="0" spc="-120" dirty="0">
                <a:solidFill>
                  <a:srgbClr val="003150"/>
                </a:solidFill>
                <a:latin typeface="Work Sans Light"/>
                <a:cs typeface="Work Sans Light"/>
              </a:rPr>
              <a:t> </a:t>
            </a:r>
            <a:r>
              <a:rPr sz="3050" b="0" dirty="0">
                <a:solidFill>
                  <a:srgbClr val="003150"/>
                </a:solidFill>
                <a:latin typeface="Work Sans Light"/>
                <a:cs typeface="Work Sans Light"/>
              </a:rPr>
              <a:t>a</a:t>
            </a:r>
            <a:r>
              <a:rPr sz="3050" b="0" spc="-120" dirty="0">
                <a:solidFill>
                  <a:srgbClr val="003150"/>
                </a:solidFill>
                <a:latin typeface="Work Sans Light"/>
                <a:cs typeface="Work Sans Light"/>
              </a:rPr>
              <a:t> </a:t>
            </a:r>
            <a:r>
              <a:rPr sz="3050" b="0" spc="-20" dirty="0">
                <a:solidFill>
                  <a:srgbClr val="003150"/>
                </a:solidFill>
                <a:latin typeface="Work Sans Light"/>
                <a:cs typeface="Work Sans Light"/>
              </a:rPr>
              <a:t>posílení</a:t>
            </a:r>
            <a:r>
              <a:rPr sz="3050" b="0" spc="-120" dirty="0">
                <a:solidFill>
                  <a:srgbClr val="003150"/>
                </a:solidFill>
                <a:latin typeface="Work Sans Light"/>
                <a:cs typeface="Work Sans Light"/>
              </a:rPr>
              <a:t> </a:t>
            </a:r>
            <a:r>
              <a:rPr sz="3050" b="0" spc="-10" dirty="0">
                <a:solidFill>
                  <a:srgbClr val="003150"/>
                </a:solidFill>
                <a:latin typeface="Work Sans Light"/>
                <a:cs typeface="Work Sans Light"/>
              </a:rPr>
              <a:t>jedinečného </a:t>
            </a:r>
            <a:r>
              <a:rPr sz="3050" b="0" spc="-60" dirty="0">
                <a:solidFill>
                  <a:srgbClr val="003150"/>
                </a:solidFill>
                <a:latin typeface="Work Sans Light"/>
                <a:cs typeface="Work Sans Light"/>
              </a:rPr>
              <a:t>postavení</a:t>
            </a:r>
            <a:r>
              <a:rPr sz="3050" b="0" spc="-165" dirty="0">
                <a:solidFill>
                  <a:srgbClr val="003150"/>
                </a:solidFill>
                <a:latin typeface="Work Sans Light"/>
                <a:cs typeface="Work Sans Light"/>
              </a:rPr>
              <a:t> </a:t>
            </a:r>
            <a:r>
              <a:rPr sz="3050" b="0" spc="-10" dirty="0">
                <a:solidFill>
                  <a:srgbClr val="003150"/>
                </a:solidFill>
                <a:latin typeface="Work Sans Light"/>
                <a:cs typeface="Work Sans Light"/>
              </a:rPr>
              <a:t>Svazu</a:t>
            </a:r>
            <a:r>
              <a:rPr sz="3050" b="0" spc="-160" dirty="0">
                <a:solidFill>
                  <a:srgbClr val="003150"/>
                </a:solidFill>
                <a:latin typeface="Work Sans Light"/>
                <a:cs typeface="Work Sans Light"/>
              </a:rPr>
              <a:t> </a:t>
            </a:r>
            <a:r>
              <a:rPr sz="3050" b="0" dirty="0">
                <a:solidFill>
                  <a:srgbClr val="003150"/>
                </a:solidFill>
                <a:latin typeface="Work Sans Light"/>
                <a:cs typeface="Work Sans Light"/>
              </a:rPr>
              <a:t>na</a:t>
            </a:r>
            <a:r>
              <a:rPr sz="3050" b="0" spc="-165" dirty="0">
                <a:solidFill>
                  <a:srgbClr val="003150"/>
                </a:solidFill>
                <a:latin typeface="Work Sans Light"/>
                <a:cs typeface="Work Sans Light"/>
              </a:rPr>
              <a:t> </a:t>
            </a:r>
            <a:r>
              <a:rPr sz="3050" b="0" spc="-20" dirty="0">
                <a:solidFill>
                  <a:srgbClr val="003150"/>
                </a:solidFill>
                <a:latin typeface="Work Sans Light"/>
                <a:cs typeface="Work Sans Light"/>
              </a:rPr>
              <a:t>poli</a:t>
            </a:r>
            <a:r>
              <a:rPr sz="3050" b="0" spc="-160" dirty="0">
                <a:solidFill>
                  <a:srgbClr val="003150"/>
                </a:solidFill>
                <a:latin typeface="Work Sans Light"/>
                <a:cs typeface="Work Sans Light"/>
              </a:rPr>
              <a:t> </a:t>
            </a:r>
            <a:r>
              <a:rPr sz="3050" b="0" spc="-75" dirty="0">
                <a:solidFill>
                  <a:srgbClr val="003150"/>
                </a:solidFill>
                <a:latin typeface="Work Sans Light"/>
                <a:cs typeface="Work Sans Light"/>
              </a:rPr>
              <a:t>veřejné</a:t>
            </a:r>
            <a:r>
              <a:rPr sz="3050" b="0" spc="-160" dirty="0">
                <a:solidFill>
                  <a:srgbClr val="003150"/>
                </a:solidFill>
                <a:latin typeface="Work Sans Light"/>
                <a:cs typeface="Work Sans Light"/>
              </a:rPr>
              <a:t> </a:t>
            </a:r>
            <a:r>
              <a:rPr sz="3050" b="0" spc="-75" dirty="0">
                <a:solidFill>
                  <a:srgbClr val="003150"/>
                </a:solidFill>
                <a:latin typeface="Work Sans Light"/>
                <a:cs typeface="Work Sans Light"/>
              </a:rPr>
              <a:t>správy,</a:t>
            </a:r>
            <a:r>
              <a:rPr sz="3050" b="0" spc="-165" dirty="0">
                <a:solidFill>
                  <a:srgbClr val="003150"/>
                </a:solidFill>
                <a:latin typeface="Work Sans Light"/>
                <a:cs typeface="Work Sans Light"/>
              </a:rPr>
              <a:t> </a:t>
            </a:r>
            <a:r>
              <a:rPr sz="3050" b="0" spc="-45" dirty="0">
                <a:solidFill>
                  <a:srgbClr val="003150"/>
                </a:solidFill>
                <a:latin typeface="Work Sans Light"/>
                <a:cs typeface="Work Sans Light"/>
              </a:rPr>
              <a:t>jako</a:t>
            </a:r>
            <a:r>
              <a:rPr sz="3050" b="0" spc="-160" dirty="0">
                <a:solidFill>
                  <a:srgbClr val="003150"/>
                </a:solidFill>
                <a:latin typeface="Work Sans Light"/>
                <a:cs typeface="Work Sans Light"/>
              </a:rPr>
              <a:t> </a:t>
            </a:r>
            <a:r>
              <a:rPr sz="3050" b="0" spc="-55" dirty="0">
                <a:solidFill>
                  <a:srgbClr val="003150"/>
                </a:solidFill>
                <a:latin typeface="Work Sans Light"/>
                <a:cs typeface="Work Sans Light"/>
              </a:rPr>
              <a:t>apolitické </a:t>
            </a:r>
            <a:r>
              <a:rPr sz="3050" b="0" spc="-20" dirty="0">
                <a:solidFill>
                  <a:srgbClr val="003150"/>
                </a:solidFill>
                <a:latin typeface="Work Sans Light"/>
                <a:cs typeface="Work Sans Light"/>
              </a:rPr>
              <a:t>nevládní</a:t>
            </a:r>
            <a:r>
              <a:rPr sz="3050" b="0" spc="-155" dirty="0">
                <a:solidFill>
                  <a:srgbClr val="003150"/>
                </a:solidFill>
                <a:latin typeface="Work Sans Light"/>
                <a:cs typeface="Work Sans Light"/>
              </a:rPr>
              <a:t> </a:t>
            </a:r>
            <a:r>
              <a:rPr sz="3050" b="0" spc="-30" dirty="0">
                <a:solidFill>
                  <a:srgbClr val="003150"/>
                </a:solidFill>
                <a:latin typeface="Work Sans Light"/>
                <a:cs typeface="Work Sans Light"/>
              </a:rPr>
              <a:t>organizace,</a:t>
            </a:r>
            <a:r>
              <a:rPr sz="3050" b="0" spc="-150" dirty="0">
                <a:solidFill>
                  <a:srgbClr val="003150"/>
                </a:solidFill>
                <a:latin typeface="Work Sans Light"/>
                <a:cs typeface="Work Sans Light"/>
              </a:rPr>
              <a:t> </a:t>
            </a:r>
            <a:r>
              <a:rPr sz="3050" b="0" dirty="0">
                <a:solidFill>
                  <a:srgbClr val="003150"/>
                </a:solidFill>
                <a:latin typeface="Work Sans Light"/>
                <a:cs typeface="Work Sans Light"/>
              </a:rPr>
              <a:t>která</a:t>
            </a:r>
            <a:r>
              <a:rPr sz="3050" b="0" spc="-150" dirty="0">
                <a:solidFill>
                  <a:srgbClr val="003150"/>
                </a:solidFill>
                <a:latin typeface="Work Sans Light"/>
                <a:cs typeface="Work Sans Light"/>
              </a:rPr>
              <a:t> </a:t>
            </a:r>
            <a:r>
              <a:rPr sz="3050" b="0" spc="-10" dirty="0" err="1">
                <a:solidFill>
                  <a:srgbClr val="003150"/>
                </a:solidFill>
                <a:latin typeface="Work Sans Light"/>
                <a:cs typeface="Work Sans Light"/>
              </a:rPr>
              <a:t>zastřešuje</a:t>
            </a:r>
            <a:r>
              <a:rPr sz="3050" b="0" spc="-155" dirty="0">
                <a:solidFill>
                  <a:srgbClr val="003150"/>
                </a:solidFill>
                <a:latin typeface="Work Sans Light"/>
                <a:cs typeface="Work Sans Light"/>
              </a:rPr>
              <a:t> </a:t>
            </a:r>
            <a:r>
              <a:rPr sz="3050" b="0" spc="-10" dirty="0" err="1">
                <a:solidFill>
                  <a:srgbClr val="003150"/>
                </a:solidFill>
                <a:latin typeface="Work Sans Light"/>
                <a:cs typeface="Work Sans Light"/>
              </a:rPr>
              <a:t>většinu</a:t>
            </a:r>
            <a:r>
              <a:rPr lang="cs-CZ" sz="3050" b="0" spc="-10" dirty="0">
                <a:solidFill>
                  <a:srgbClr val="003150"/>
                </a:solidFill>
                <a:latin typeface="Work Sans Light"/>
                <a:cs typeface="Work Sans Light"/>
              </a:rPr>
              <a:t> </a:t>
            </a:r>
            <a:r>
              <a:rPr sz="3050" b="0" dirty="0" err="1">
                <a:solidFill>
                  <a:srgbClr val="003150"/>
                </a:solidFill>
                <a:latin typeface="Work Sans Light"/>
                <a:cs typeface="Work Sans Light"/>
              </a:rPr>
              <a:t>měst</a:t>
            </a:r>
            <a:r>
              <a:rPr sz="3050" b="0" spc="-95" dirty="0">
                <a:solidFill>
                  <a:srgbClr val="003150"/>
                </a:solidFill>
                <a:latin typeface="Work Sans Light"/>
                <a:cs typeface="Work Sans Light"/>
              </a:rPr>
              <a:t> </a:t>
            </a:r>
            <a:r>
              <a:rPr sz="3050" b="0" dirty="0">
                <a:solidFill>
                  <a:srgbClr val="003150"/>
                </a:solidFill>
                <a:latin typeface="Work Sans Light"/>
                <a:cs typeface="Work Sans Light"/>
              </a:rPr>
              <a:t>a</a:t>
            </a:r>
            <a:r>
              <a:rPr sz="3050" b="0" spc="-90" dirty="0">
                <a:solidFill>
                  <a:srgbClr val="003150"/>
                </a:solidFill>
                <a:latin typeface="Work Sans Light"/>
                <a:cs typeface="Work Sans Light"/>
              </a:rPr>
              <a:t> </a:t>
            </a:r>
            <a:r>
              <a:rPr sz="3050" b="0" dirty="0">
                <a:solidFill>
                  <a:srgbClr val="003150"/>
                </a:solidFill>
                <a:latin typeface="Work Sans Light"/>
                <a:cs typeface="Work Sans Light"/>
              </a:rPr>
              <a:t>obcí</a:t>
            </a:r>
            <a:r>
              <a:rPr sz="3050" b="0" spc="-95" dirty="0">
                <a:solidFill>
                  <a:srgbClr val="003150"/>
                </a:solidFill>
                <a:latin typeface="Work Sans Light"/>
                <a:cs typeface="Work Sans Light"/>
              </a:rPr>
              <a:t> </a:t>
            </a:r>
            <a:r>
              <a:rPr sz="3050" b="0" dirty="0">
                <a:solidFill>
                  <a:srgbClr val="003150"/>
                </a:solidFill>
                <a:latin typeface="Work Sans Light"/>
                <a:cs typeface="Work Sans Light"/>
              </a:rPr>
              <a:t>v</a:t>
            </a:r>
            <a:r>
              <a:rPr sz="3050" b="0" spc="-90" dirty="0">
                <a:solidFill>
                  <a:srgbClr val="003150"/>
                </a:solidFill>
                <a:latin typeface="Work Sans Light"/>
                <a:cs typeface="Work Sans Light"/>
              </a:rPr>
              <a:t> </a:t>
            </a:r>
            <a:r>
              <a:rPr sz="3050" b="0" dirty="0">
                <a:solidFill>
                  <a:srgbClr val="003150"/>
                </a:solidFill>
                <a:latin typeface="Work Sans Light"/>
                <a:cs typeface="Work Sans Light"/>
              </a:rPr>
              <a:t>České</a:t>
            </a:r>
            <a:r>
              <a:rPr sz="3050" b="0" spc="-90" dirty="0">
                <a:solidFill>
                  <a:srgbClr val="003150"/>
                </a:solidFill>
                <a:latin typeface="Work Sans Light"/>
                <a:cs typeface="Work Sans Light"/>
              </a:rPr>
              <a:t> </a:t>
            </a:r>
            <a:r>
              <a:rPr sz="3050" b="0" spc="-10" dirty="0">
                <a:solidFill>
                  <a:srgbClr val="003150"/>
                </a:solidFill>
                <a:latin typeface="Work Sans Light"/>
                <a:cs typeface="Work Sans Light"/>
              </a:rPr>
              <a:t>republice.</a:t>
            </a:r>
            <a:endParaRPr sz="3050" dirty="0">
              <a:latin typeface="Work Sans Light"/>
              <a:cs typeface="Work Sans Light"/>
            </a:endParaRPr>
          </a:p>
        </p:txBody>
      </p:sp>
      <p:sp>
        <p:nvSpPr>
          <p:cNvPr id="8" name="object 8"/>
          <p:cNvSpPr/>
          <p:nvPr/>
        </p:nvSpPr>
        <p:spPr>
          <a:xfrm>
            <a:off x="9497093" y="2848080"/>
            <a:ext cx="8376920" cy="0"/>
          </a:xfrm>
          <a:custGeom>
            <a:avLst/>
            <a:gdLst/>
            <a:ahLst/>
            <a:cxnLst/>
            <a:rect l="l" t="t" r="r" b="b"/>
            <a:pathLst>
              <a:path w="8376919">
                <a:moveTo>
                  <a:pt x="0" y="0"/>
                </a:moveTo>
                <a:lnTo>
                  <a:pt x="8376708" y="0"/>
                </a:lnTo>
              </a:path>
            </a:pathLst>
          </a:custGeom>
          <a:ln w="20941">
            <a:solidFill>
              <a:srgbClr val="003150"/>
            </a:solidFill>
          </a:ln>
        </p:spPr>
        <p:txBody>
          <a:bodyPr wrap="square" lIns="0" tIns="0" rIns="0" bIns="0" rtlCol="0"/>
          <a:lstStyle/>
          <a:p>
            <a:endParaRPr/>
          </a:p>
        </p:txBody>
      </p:sp>
      <p:sp>
        <p:nvSpPr>
          <p:cNvPr id="9" name="object 9"/>
          <p:cNvSpPr/>
          <p:nvPr/>
        </p:nvSpPr>
        <p:spPr>
          <a:xfrm>
            <a:off x="16780625" y="9302438"/>
            <a:ext cx="2140585" cy="721995"/>
          </a:xfrm>
          <a:custGeom>
            <a:avLst/>
            <a:gdLst/>
            <a:ahLst/>
            <a:cxnLst/>
            <a:rect l="l" t="t" r="r" b="b"/>
            <a:pathLst>
              <a:path w="2140584" h="721995">
                <a:moveTo>
                  <a:pt x="1393609" y="719645"/>
                </a:moveTo>
                <a:lnTo>
                  <a:pt x="1370622" y="188798"/>
                </a:lnTo>
                <a:lnTo>
                  <a:pt x="1267929" y="188798"/>
                </a:lnTo>
                <a:lnTo>
                  <a:pt x="1227264" y="201333"/>
                </a:lnTo>
                <a:lnTo>
                  <a:pt x="1198702" y="236372"/>
                </a:lnTo>
                <a:lnTo>
                  <a:pt x="1050099" y="559587"/>
                </a:lnTo>
                <a:lnTo>
                  <a:pt x="901611" y="236372"/>
                </a:lnTo>
                <a:lnTo>
                  <a:pt x="889228" y="216281"/>
                </a:lnTo>
                <a:lnTo>
                  <a:pt x="873086" y="201333"/>
                </a:lnTo>
                <a:lnTo>
                  <a:pt x="853897" y="192011"/>
                </a:lnTo>
                <a:lnTo>
                  <a:pt x="832421" y="188798"/>
                </a:lnTo>
                <a:lnTo>
                  <a:pt x="729805" y="188798"/>
                </a:lnTo>
                <a:lnTo>
                  <a:pt x="706742" y="719645"/>
                </a:lnTo>
                <a:lnTo>
                  <a:pt x="846734" y="719645"/>
                </a:lnTo>
                <a:lnTo>
                  <a:pt x="857707" y="464654"/>
                </a:lnTo>
                <a:lnTo>
                  <a:pt x="877697" y="507746"/>
                </a:lnTo>
                <a:lnTo>
                  <a:pt x="877150" y="507746"/>
                </a:lnTo>
                <a:lnTo>
                  <a:pt x="929284" y="620509"/>
                </a:lnTo>
                <a:lnTo>
                  <a:pt x="930249" y="620509"/>
                </a:lnTo>
                <a:lnTo>
                  <a:pt x="976541" y="719645"/>
                </a:lnTo>
                <a:lnTo>
                  <a:pt x="1123835" y="719645"/>
                </a:lnTo>
                <a:lnTo>
                  <a:pt x="1170000" y="620509"/>
                </a:lnTo>
                <a:lnTo>
                  <a:pt x="1170990" y="620509"/>
                </a:lnTo>
                <a:lnTo>
                  <a:pt x="1223098" y="507746"/>
                </a:lnTo>
                <a:lnTo>
                  <a:pt x="1222629" y="507746"/>
                </a:lnTo>
                <a:lnTo>
                  <a:pt x="1242618" y="464654"/>
                </a:lnTo>
                <a:lnTo>
                  <a:pt x="1253642" y="719645"/>
                </a:lnTo>
                <a:lnTo>
                  <a:pt x="1393609" y="719645"/>
                </a:lnTo>
                <a:close/>
              </a:path>
              <a:path w="2140584" h="721995">
                <a:moveTo>
                  <a:pt x="2137333" y="0"/>
                </a:moveTo>
                <a:lnTo>
                  <a:pt x="170764" y="0"/>
                </a:lnTo>
                <a:lnTo>
                  <a:pt x="136842" y="1447"/>
                </a:lnTo>
                <a:lnTo>
                  <a:pt x="68681" y="24574"/>
                </a:lnTo>
                <a:lnTo>
                  <a:pt x="37731" y="54038"/>
                </a:lnTo>
                <a:lnTo>
                  <a:pt x="17830" y="87947"/>
                </a:lnTo>
                <a:lnTo>
                  <a:pt x="1625" y="158927"/>
                </a:lnTo>
                <a:lnTo>
                  <a:pt x="495" y="190309"/>
                </a:lnTo>
                <a:lnTo>
                  <a:pt x="2806" y="229069"/>
                </a:lnTo>
                <a:lnTo>
                  <a:pt x="21170" y="293344"/>
                </a:lnTo>
                <a:lnTo>
                  <a:pt x="42583" y="325501"/>
                </a:lnTo>
                <a:lnTo>
                  <a:pt x="74358" y="351421"/>
                </a:lnTo>
                <a:lnTo>
                  <a:pt x="117297" y="371144"/>
                </a:lnTo>
                <a:lnTo>
                  <a:pt x="126631" y="373951"/>
                </a:lnTo>
                <a:lnTo>
                  <a:pt x="400672" y="460336"/>
                </a:lnTo>
                <a:lnTo>
                  <a:pt x="433057" y="474726"/>
                </a:lnTo>
                <a:lnTo>
                  <a:pt x="450888" y="491528"/>
                </a:lnTo>
                <a:lnTo>
                  <a:pt x="458444" y="509549"/>
                </a:lnTo>
                <a:lnTo>
                  <a:pt x="460019" y="527621"/>
                </a:lnTo>
                <a:lnTo>
                  <a:pt x="459778" y="537070"/>
                </a:lnTo>
                <a:lnTo>
                  <a:pt x="444461" y="579120"/>
                </a:lnTo>
                <a:lnTo>
                  <a:pt x="404939" y="591096"/>
                </a:lnTo>
                <a:lnTo>
                  <a:pt x="79959" y="591096"/>
                </a:lnTo>
                <a:lnTo>
                  <a:pt x="48920" y="597408"/>
                </a:lnTo>
                <a:lnTo>
                  <a:pt x="23507" y="614565"/>
                </a:lnTo>
                <a:lnTo>
                  <a:pt x="6324" y="639965"/>
                </a:lnTo>
                <a:lnTo>
                  <a:pt x="0" y="670979"/>
                </a:lnTo>
                <a:lnTo>
                  <a:pt x="0" y="718883"/>
                </a:lnTo>
                <a:lnTo>
                  <a:pt x="385229" y="718883"/>
                </a:lnTo>
                <a:lnTo>
                  <a:pt x="447890" y="718883"/>
                </a:lnTo>
                <a:lnTo>
                  <a:pt x="516597" y="710615"/>
                </a:lnTo>
                <a:lnTo>
                  <a:pt x="581380" y="664857"/>
                </a:lnTo>
                <a:lnTo>
                  <a:pt x="601268" y="630948"/>
                </a:lnTo>
                <a:lnTo>
                  <a:pt x="617486" y="559955"/>
                </a:lnTo>
                <a:lnTo>
                  <a:pt x="618604" y="528561"/>
                </a:lnTo>
                <a:lnTo>
                  <a:pt x="615492" y="483895"/>
                </a:lnTo>
                <a:lnTo>
                  <a:pt x="606209" y="445160"/>
                </a:lnTo>
                <a:lnTo>
                  <a:pt x="569264" y="385978"/>
                </a:lnTo>
                <a:lnTo>
                  <a:pt x="528701" y="358381"/>
                </a:lnTo>
                <a:lnTo>
                  <a:pt x="465391" y="333603"/>
                </a:lnTo>
                <a:lnTo>
                  <a:pt x="217830" y="258343"/>
                </a:lnTo>
                <a:lnTo>
                  <a:pt x="185801" y="243967"/>
                </a:lnTo>
                <a:lnTo>
                  <a:pt x="168148" y="227228"/>
                </a:lnTo>
                <a:lnTo>
                  <a:pt x="160655" y="209270"/>
                </a:lnTo>
                <a:lnTo>
                  <a:pt x="159092" y="191287"/>
                </a:lnTo>
                <a:lnTo>
                  <a:pt x="159334" y="181825"/>
                </a:lnTo>
                <a:lnTo>
                  <a:pt x="174167" y="140017"/>
                </a:lnTo>
                <a:lnTo>
                  <a:pt x="210807" y="127787"/>
                </a:lnTo>
                <a:lnTo>
                  <a:pt x="2057400" y="127787"/>
                </a:lnTo>
                <a:lnTo>
                  <a:pt x="2088438" y="121488"/>
                </a:lnTo>
                <a:lnTo>
                  <a:pt x="2113864" y="104317"/>
                </a:lnTo>
                <a:lnTo>
                  <a:pt x="2131034" y="78917"/>
                </a:lnTo>
                <a:lnTo>
                  <a:pt x="2137333" y="47904"/>
                </a:lnTo>
                <a:lnTo>
                  <a:pt x="2137333" y="0"/>
                </a:lnTo>
                <a:close/>
              </a:path>
              <a:path w="2140584" h="721995">
                <a:moveTo>
                  <a:pt x="2140254" y="454164"/>
                </a:moveTo>
                <a:lnTo>
                  <a:pt x="2136076" y="406057"/>
                </a:lnTo>
                <a:lnTo>
                  <a:pt x="2124049" y="360794"/>
                </a:lnTo>
                <a:lnTo>
                  <a:pt x="2105063" y="319430"/>
                </a:lnTo>
                <a:lnTo>
                  <a:pt x="2079383" y="281711"/>
                </a:lnTo>
                <a:lnTo>
                  <a:pt x="2048205" y="249428"/>
                </a:lnTo>
                <a:lnTo>
                  <a:pt x="2013204" y="223786"/>
                </a:lnTo>
                <a:lnTo>
                  <a:pt x="2013204" y="454164"/>
                </a:lnTo>
                <a:lnTo>
                  <a:pt x="2006498" y="496684"/>
                </a:lnTo>
                <a:lnTo>
                  <a:pt x="1987816" y="533641"/>
                </a:lnTo>
                <a:lnTo>
                  <a:pt x="1959356" y="562813"/>
                </a:lnTo>
                <a:lnTo>
                  <a:pt x="1923288" y="581939"/>
                </a:lnTo>
                <a:lnTo>
                  <a:pt x="1881784" y="588822"/>
                </a:lnTo>
                <a:lnTo>
                  <a:pt x="1736928" y="588822"/>
                </a:lnTo>
                <a:lnTo>
                  <a:pt x="1695462" y="581939"/>
                </a:lnTo>
                <a:lnTo>
                  <a:pt x="1659407" y="562813"/>
                </a:lnTo>
                <a:lnTo>
                  <a:pt x="1630959" y="533641"/>
                </a:lnTo>
                <a:lnTo>
                  <a:pt x="1612290" y="496684"/>
                </a:lnTo>
                <a:lnTo>
                  <a:pt x="1605584" y="454164"/>
                </a:lnTo>
                <a:lnTo>
                  <a:pt x="1612290" y="411632"/>
                </a:lnTo>
                <a:lnTo>
                  <a:pt x="1630959" y="374650"/>
                </a:lnTo>
                <a:lnTo>
                  <a:pt x="1659407" y="345465"/>
                </a:lnTo>
                <a:lnTo>
                  <a:pt x="1695462" y="326313"/>
                </a:lnTo>
                <a:lnTo>
                  <a:pt x="1736928" y="319430"/>
                </a:lnTo>
                <a:lnTo>
                  <a:pt x="1881784" y="319430"/>
                </a:lnTo>
                <a:lnTo>
                  <a:pt x="1923288" y="326313"/>
                </a:lnTo>
                <a:lnTo>
                  <a:pt x="1959356" y="345465"/>
                </a:lnTo>
                <a:lnTo>
                  <a:pt x="1987816" y="374650"/>
                </a:lnTo>
                <a:lnTo>
                  <a:pt x="2006498" y="411632"/>
                </a:lnTo>
                <a:lnTo>
                  <a:pt x="2013204" y="454164"/>
                </a:lnTo>
                <a:lnTo>
                  <a:pt x="2013204" y="223786"/>
                </a:lnTo>
                <a:lnTo>
                  <a:pt x="2012124" y="222986"/>
                </a:lnTo>
                <a:lnTo>
                  <a:pt x="1971878" y="203161"/>
                </a:lnTo>
                <a:lnTo>
                  <a:pt x="1928177" y="190703"/>
                </a:lnTo>
                <a:lnTo>
                  <a:pt x="1881784" y="186385"/>
                </a:lnTo>
                <a:lnTo>
                  <a:pt x="1736928" y="186385"/>
                </a:lnTo>
                <a:lnTo>
                  <a:pt x="1690547" y="190703"/>
                </a:lnTo>
                <a:lnTo>
                  <a:pt x="1646872" y="203161"/>
                </a:lnTo>
                <a:lnTo>
                  <a:pt x="1606626" y="222999"/>
                </a:lnTo>
                <a:lnTo>
                  <a:pt x="1570558" y="249440"/>
                </a:lnTo>
                <a:lnTo>
                  <a:pt x="1539405" y="281736"/>
                </a:lnTo>
                <a:lnTo>
                  <a:pt x="1513890" y="319112"/>
                </a:lnTo>
                <a:lnTo>
                  <a:pt x="1494751" y="360819"/>
                </a:lnTo>
                <a:lnTo>
                  <a:pt x="1482737" y="406095"/>
                </a:lnTo>
                <a:lnTo>
                  <a:pt x="1478572" y="454215"/>
                </a:lnTo>
                <a:lnTo>
                  <a:pt x="1482750" y="502259"/>
                </a:lnTo>
                <a:lnTo>
                  <a:pt x="1494764" y="547509"/>
                </a:lnTo>
                <a:lnTo>
                  <a:pt x="1513903" y="589191"/>
                </a:lnTo>
                <a:lnTo>
                  <a:pt x="1539417" y="626554"/>
                </a:lnTo>
                <a:lnTo>
                  <a:pt x="1570570" y="658837"/>
                </a:lnTo>
                <a:lnTo>
                  <a:pt x="1606638" y="685266"/>
                </a:lnTo>
                <a:lnTo>
                  <a:pt x="1646872" y="705104"/>
                </a:lnTo>
                <a:lnTo>
                  <a:pt x="1690547" y="717550"/>
                </a:lnTo>
                <a:lnTo>
                  <a:pt x="1736928" y="721868"/>
                </a:lnTo>
                <a:lnTo>
                  <a:pt x="1881784" y="721868"/>
                </a:lnTo>
                <a:lnTo>
                  <a:pt x="1928177" y="717550"/>
                </a:lnTo>
                <a:lnTo>
                  <a:pt x="1971878" y="705091"/>
                </a:lnTo>
                <a:lnTo>
                  <a:pt x="2012124" y="685266"/>
                </a:lnTo>
                <a:lnTo>
                  <a:pt x="2048205" y="658837"/>
                </a:lnTo>
                <a:lnTo>
                  <a:pt x="2079383" y="626554"/>
                </a:lnTo>
                <a:lnTo>
                  <a:pt x="2104910" y="589178"/>
                </a:lnTo>
                <a:lnTo>
                  <a:pt x="2124062" y="547484"/>
                </a:lnTo>
                <a:lnTo>
                  <a:pt x="2136089" y="502221"/>
                </a:lnTo>
                <a:lnTo>
                  <a:pt x="2140254" y="454164"/>
                </a:lnTo>
                <a:close/>
              </a:path>
            </a:pathLst>
          </a:custGeom>
          <a:solidFill>
            <a:srgbClr val="003150"/>
          </a:solidFill>
        </p:spPr>
        <p:txBody>
          <a:bodyPr wrap="square" lIns="0" tIns="0" rIns="0" bIns="0" rtlCol="0"/>
          <a:lstStyle/>
          <a:p>
            <a:endParaRPr/>
          </a:p>
        </p:txBody>
      </p:sp>
      <p:grpSp>
        <p:nvGrpSpPr>
          <p:cNvPr id="10" name="object 10"/>
          <p:cNvGrpSpPr/>
          <p:nvPr/>
        </p:nvGrpSpPr>
        <p:grpSpPr>
          <a:xfrm>
            <a:off x="16781284" y="10114136"/>
            <a:ext cx="2134870" cy="130810"/>
            <a:chOff x="16781284" y="10114136"/>
            <a:chExt cx="2134870" cy="130810"/>
          </a:xfrm>
        </p:grpSpPr>
        <p:pic>
          <p:nvPicPr>
            <p:cNvPr id="11" name="object 11"/>
            <p:cNvPicPr/>
            <p:nvPr/>
          </p:nvPicPr>
          <p:blipFill>
            <a:blip r:embed="rId3" cstate="email">
              <a:extLst>
                <a:ext uri="{28A0092B-C50C-407E-A947-70E740481C1C}">
                  <a14:useLocalDpi xmlns:a14="http://schemas.microsoft.com/office/drawing/2010/main"/>
                </a:ext>
              </a:extLst>
            </a:blip>
            <a:stretch>
              <a:fillRect/>
            </a:stretch>
          </p:blipFill>
          <p:spPr>
            <a:xfrm>
              <a:off x="16781284" y="10114136"/>
              <a:ext cx="1890978" cy="130680"/>
            </a:xfrm>
            <a:prstGeom prst="rect">
              <a:avLst/>
            </a:prstGeom>
          </p:spPr>
        </p:pic>
        <p:sp>
          <p:nvSpPr>
            <p:cNvPr id="12" name="object 12"/>
            <p:cNvSpPr/>
            <p:nvPr/>
          </p:nvSpPr>
          <p:spPr>
            <a:xfrm>
              <a:off x="18686995" y="10147776"/>
              <a:ext cx="66675" cy="90805"/>
            </a:xfrm>
            <a:custGeom>
              <a:avLst/>
              <a:gdLst/>
              <a:ahLst/>
              <a:cxnLst/>
              <a:rect l="l" t="t" r="r" b="b"/>
              <a:pathLst>
                <a:path w="66675" h="90804">
                  <a:moveTo>
                    <a:pt x="40119" y="77470"/>
                  </a:moveTo>
                  <a:lnTo>
                    <a:pt x="13627" y="77470"/>
                  </a:lnTo>
                  <a:lnTo>
                    <a:pt x="13627" y="0"/>
                  </a:lnTo>
                  <a:lnTo>
                    <a:pt x="0" y="0"/>
                  </a:lnTo>
                  <a:lnTo>
                    <a:pt x="0" y="77470"/>
                  </a:lnTo>
                  <a:lnTo>
                    <a:pt x="0" y="90170"/>
                  </a:lnTo>
                  <a:lnTo>
                    <a:pt x="40119" y="90170"/>
                  </a:lnTo>
                  <a:lnTo>
                    <a:pt x="40119" y="77470"/>
                  </a:lnTo>
                  <a:close/>
                </a:path>
                <a:path w="66675" h="90804">
                  <a:moveTo>
                    <a:pt x="66611" y="127"/>
                  </a:moveTo>
                  <a:lnTo>
                    <a:pt x="53009" y="127"/>
                  </a:lnTo>
                  <a:lnTo>
                    <a:pt x="53009" y="90258"/>
                  </a:lnTo>
                  <a:lnTo>
                    <a:pt x="66611" y="90258"/>
                  </a:lnTo>
                  <a:lnTo>
                    <a:pt x="66611" y="127"/>
                  </a:lnTo>
                  <a:close/>
                </a:path>
              </a:pathLst>
            </a:custGeom>
            <a:solidFill>
              <a:srgbClr val="003150"/>
            </a:solidFill>
          </p:spPr>
          <p:txBody>
            <a:bodyPr wrap="square" lIns="0" tIns="0" rIns="0" bIns="0" rtlCol="0"/>
            <a:lstStyle/>
            <a:p>
              <a:endParaRPr/>
            </a:p>
          </p:txBody>
        </p:sp>
        <p:pic>
          <p:nvPicPr>
            <p:cNvPr id="13" name="object 13"/>
            <p:cNvPicPr/>
            <p:nvPr/>
          </p:nvPicPr>
          <p:blipFill>
            <a:blip r:embed="rId4" cstate="email">
              <a:extLst>
                <a:ext uri="{28A0092B-C50C-407E-A947-70E740481C1C}">
                  <a14:useLocalDpi xmlns:a14="http://schemas.microsoft.com/office/drawing/2010/main"/>
                </a:ext>
              </a:extLst>
            </a:blip>
            <a:stretch>
              <a:fillRect/>
            </a:stretch>
          </p:blipFill>
          <p:spPr>
            <a:xfrm>
              <a:off x="18775272" y="10147909"/>
              <a:ext cx="140533" cy="90127"/>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3455670"/>
          </a:xfrm>
          <a:custGeom>
            <a:avLst/>
            <a:gdLst/>
            <a:ahLst/>
            <a:cxnLst/>
            <a:rect l="l" t="t" r="r" b="b"/>
            <a:pathLst>
              <a:path w="15874365" h="3455670">
                <a:moveTo>
                  <a:pt x="0" y="3455392"/>
                </a:moveTo>
                <a:lnTo>
                  <a:pt x="15873862" y="3455392"/>
                </a:lnTo>
                <a:lnTo>
                  <a:pt x="15873862" y="0"/>
                </a:lnTo>
                <a:lnTo>
                  <a:pt x="0" y="0"/>
                </a:lnTo>
                <a:lnTo>
                  <a:pt x="0" y="3455392"/>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34388" y="1880246"/>
            <a:ext cx="9136380" cy="939360"/>
          </a:xfrm>
          <a:prstGeom prst="rect">
            <a:avLst/>
          </a:prstGeom>
        </p:spPr>
        <p:txBody>
          <a:bodyPr vert="horz" wrap="square" lIns="0" tIns="15875" rIns="0" bIns="0" rtlCol="0">
            <a:spAutoFit/>
          </a:bodyPr>
          <a:lstStyle/>
          <a:p>
            <a:pPr marL="12700">
              <a:lnSpc>
                <a:spcPct val="100000"/>
              </a:lnSpc>
              <a:spcBef>
                <a:spcPts val="125"/>
              </a:spcBef>
            </a:pPr>
            <a:r>
              <a:rPr sz="6000" dirty="0"/>
              <a:t>PROGRAM</a:t>
            </a:r>
            <a:r>
              <a:rPr sz="6000" spc="25" dirty="0"/>
              <a:t> </a:t>
            </a:r>
            <a:r>
              <a:rPr sz="6000" spc="-55" dirty="0"/>
              <a:t>DEBATY</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9" name="object 9"/>
          <p:cNvSpPr/>
          <p:nvPr/>
        </p:nvSpPr>
        <p:spPr>
          <a:xfrm>
            <a:off x="15873862" y="0"/>
            <a:ext cx="4230370" cy="3455670"/>
          </a:xfrm>
          <a:custGeom>
            <a:avLst/>
            <a:gdLst/>
            <a:ahLst/>
            <a:cxnLst/>
            <a:rect l="l" t="t" r="r" b="b"/>
            <a:pathLst>
              <a:path w="4230369" h="3455670">
                <a:moveTo>
                  <a:pt x="4230237" y="0"/>
                </a:moveTo>
                <a:lnTo>
                  <a:pt x="0" y="0"/>
                </a:lnTo>
                <a:lnTo>
                  <a:pt x="0" y="3455392"/>
                </a:lnTo>
                <a:lnTo>
                  <a:pt x="4230237" y="3455392"/>
                </a:lnTo>
                <a:lnTo>
                  <a:pt x="4230237" y="0"/>
                </a:lnTo>
                <a:close/>
              </a:path>
            </a:pathLst>
          </a:custGeom>
          <a:solidFill>
            <a:srgbClr val="D8D8D8"/>
          </a:solidFill>
        </p:spPr>
        <p:txBody>
          <a:bodyPr wrap="square" lIns="0" tIns="0" rIns="0" bIns="0" rtlCol="0"/>
          <a:lstStyle/>
          <a:p>
            <a:endParaRPr/>
          </a:p>
        </p:txBody>
      </p:sp>
      <p:grpSp>
        <p:nvGrpSpPr>
          <p:cNvPr id="25" name="Skupina 24">
            <a:extLst>
              <a:ext uri="{FF2B5EF4-FFF2-40B4-BE49-F238E27FC236}">
                <a16:creationId xmlns:a16="http://schemas.microsoft.com/office/drawing/2014/main" id="{817991CE-DCA4-8C06-D294-B059B2021565}"/>
              </a:ext>
            </a:extLst>
          </p:cNvPr>
          <p:cNvGrpSpPr/>
          <p:nvPr/>
        </p:nvGrpSpPr>
        <p:grpSpPr>
          <a:xfrm>
            <a:off x="1078984" y="4044491"/>
            <a:ext cx="15082716" cy="974090"/>
            <a:chOff x="1078984" y="4044491"/>
            <a:chExt cx="15082716" cy="974090"/>
          </a:xfrm>
        </p:grpSpPr>
        <p:sp>
          <p:nvSpPr>
            <p:cNvPr id="7" name="object 7"/>
            <p:cNvSpPr txBox="1"/>
            <p:nvPr/>
          </p:nvSpPr>
          <p:spPr>
            <a:xfrm>
              <a:off x="10759120" y="4044491"/>
              <a:ext cx="5402580" cy="974090"/>
            </a:xfrm>
            <a:prstGeom prst="rect">
              <a:avLst/>
            </a:prstGeom>
          </p:spPr>
          <p:txBody>
            <a:bodyPr vert="horz" wrap="square" lIns="0" tIns="16510" rIns="0" bIns="0" rtlCol="0">
              <a:spAutoFit/>
            </a:bodyPr>
            <a:lstStyle/>
            <a:p>
              <a:pPr marL="12700">
                <a:lnSpc>
                  <a:spcPts val="3715"/>
                </a:lnSpc>
                <a:spcBef>
                  <a:spcPts val="130"/>
                </a:spcBef>
              </a:pPr>
              <a:r>
                <a:rPr sz="3100" b="0" dirty="0">
                  <a:solidFill>
                    <a:srgbClr val="003150"/>
                  </a:solidFill>
                  <a:latin typeface="Work Sans Light"/>
                  <a:cs typeface="Work Sans Light"/>
                </a:rPr>
                <a:t>ZA</a:t>
              </a:r>
              <a:r>
                <a:rPr sz="3100" b="0" spc="-20" dirty="0">
                  <a:solidFill>
                    <a:srgbClr val="003150"/>
                  </a:solidFill>
                  <a:latin typeface="Work Sans Light"/>
                  <a:cs typeface="Work Sans Light"/>
                </a:rPr>
                <a:t> </a:t>
              </a:r>
              <a:r>
                <a:rPr sz="3100" b="0" dirty="0">
                  <a:solidFill>
                    <a:srgbClr val="003150"/>
                  </a:solidFill>
                  <a:latin typeface="Work Sans Light"/>
                  <a:cs typeface="Work Sans Light"/>
                </a:rPr>
                <a:t>ROK</a:t>
              </a:r>
              <a:r>
                <a:rPr sz="3100" b="0" spc="45" dirty="0">
                  <a:solidFill>
                    <a:srgbClr val="003150"/>
                  </a:solidFill>
                  <a:latin typeface="Work Sans Light"/>
                  <a:cs typeface="Work Sans Light"/>
                </a:rPr>
                <a:t> </a:t>
              </a:r>
              <a:r>
                <a:rPr sz="3100" b="0" spc="-20" dirty="0">
                  <a:solidFill>
                    <a:srgbClr val="003150"/>
                  </a:solidFill>
                  <a:latin typeface="Work Sans Light"/>
                  <a:cs typeface="Work Sans Light"/>
                </a:rPr>
                <a:t>2022</a:t>
              </a:r>
              <a:endParaRPr sz="3100" dirty="0">
                <a:latin typeface="Work Sans Light"/>
                <a:cs typeface="Work Sans Light"/>
              </a:endParaRPr>
            </a:p>
            <a:p>
              <a:pPr marL="12700">
                <a:lnSpc>
                  <a:spcPts val="3715"/>
                </a:lnSpc>
              </a:pPr>
              <a:r>
                <a:rPr sz="3100" b="0" dirty="0">
                  <a:solidFill>
                    <a:srgbClr val="003150"/>
                  </a:solidFill>
                  <a:latin typeface="Work Sans Light"/>
                  <a:cs typeface="Work Sans Light"/>
                </a:rPr>
                <a:t>ZA</a:t>
              </a:r>
              <a:r>
                <a:rPr sz="3100" b="0" spc="-5" dirty="0">
                  <a:solidFill>
                    <a:srgbClr val="003150"/>
                  </a:solidFill>
                  <a:latin typeface="Work Sans Light"/>
                  <a:cs typeface="Work Sans Light"/>
                </a:rPr>
                <a:t> </a:t>
              </a:r>
              <a:r>
                <a:rPr sz="3100" b="0" dirty="0">
                  <a:solidFill>
                    <a:srgbClr val="003150"/>
                  </a:solidFill>
                  <a:latin typeface="Work Sans Light"/>
                  <a:cs typeface="Work Sans Light"/>
                </a:rPr>
                <a:t>OBDOBÍ</a:t>
              </a:r>
              <a:r>
                <a:rPr sz="3100" b="0" spc="100" dirty="0">
                  <a:solidFill>
                    <a:srgbClr val="003150"/>
                  </a:solidFill>
                  <a:latin typeface="Work Sans Light"/>
                  <a:cs typeface="Work Sans Light"/>
                </a:rPr>
                <a:t> </a:t>
              </a:r>
              <a:r>
                <a:rPr sz="3100" b="0" dirty="0">
                  <a:solidFill>
                    <a:srgbClr val="003150"/>
                  </a:solidFill>
                  <a:latin typeface="Work Sans Light"/>
                  <a:cs typeface="Work Sans Light"/>
                </a:rPr>
                <a:t>LET</a:t>
              </a:r>
              <a:r>
                <a:rPr sz="3100" b="0" spc="15" dirty="0">
                  <a:solidFill>
                    <a:srgbClr val="003150"/>
                  </a:solidFill>
                  <a:latin typeface="Work Sans Light"/>
                  <a:cs typeface="Work Sans Light"/>
                </a:rPr>
                <a:t> </a:t>
              </a:r>
              <a:r>
                <a:rPr sz="3100" b="0" dirty="0">
                  <a:solidFill>
                    <a:srgbClr val="003150"/>
                  </a:solidFill>
                  <a:latin typeface="Work Sans Light"/>
                  <a:cs typeface="Work Sans Light"/>
                </a:rPr>
                <a:t>2008</a:t>
              </a:r>
              <a:r>
                <a:rPr sz="3100" b="0" spc="100" dirty="0">
                  <a:solidFill>
                    <a:srgbClr val="003150"/>
                  </a:solidFill>
                  <a:latin typeface="Work Sans Light"/>
                  <a:cs typeface="Work Sans Light"/>
                </a:rPr>
                <a:t> </a:t>
              </a:r>
              <a:r>
                <a:rPr sz="3100" b="0" dirty="0">
                  <a:solidFill>
                    <a:srgbClr val="003150"/>
                  </a:solidFill>
                  <a:latin typeface="Work Sans Light"/>
                  <a:cs typeface="Work Sans Light"/>
                </a:rPr>
                <a:t>–</a:t>
              </a:r>
              <a:r>
                <a:rPr sz="3100" b="0" spc="100" dirty="0">
                  <a:solidFill>
                    <a:srgbClr val="003150"/>
                  </a:solidFill>
                  <a:latin typeface="Work Sans Light"/>
                  <a:cs typeface="Work Sans Light"/>
                </a:rPr>
                <a:t> </a:t>
              </a:r>
              <a:r>
                <a:rPr sz="3100" b="0" spc="-20" dirty="0">
                  <a:solidFill>
                    <a:srgbClr val="003150"/>
                  </a:solidFill>
                  <a:latin typeface="Work Sans Light"/>
                  <a:cs typeface="Work Sans Light"/>
                </a:rPr>
                <a:t>2022</a:t>
              </a:r>
              <a:endParaRPr sz="3100" dirty="0">
                <a:latin typeface="Work Sans Light"/>
                <a:cs typeface="Work Sans Light"/>
              </a:endParaRPr>
            </a:p>
          </p:txBody>
        </p:sp>
        <p:sp>
          <p:nvSpPr>
            <p:cNvPr id="8" name="object 8"/>
            <p:cNvSpPr/>
            <p:nvPr/>
          </p:nvSpPr>
          <p:spPr>
            <a:xfrm>
              <a:off x="9979968" y="4289462"/>
              <a:ext cx="449580" cy="495300"/>
            </a:xfrm>
            <a:custGeom>
              <a:avLst/>
              <a:gdLst/>
              <a:ahLst/>
              <a:cxnLst/>
              <a:rect l="l" t="t" r="r" b="b"/>
              <a:pathLst>
                <a:path w="449579" h="495300">
                  <a:moveTo>
                    <a:pt x="449190" y="0"/>
                  </a:moveTo>
                  <a:lnTo>
                    <a:pt x="0" y="231102"/>
                  </a:lnTo>
                  <a:lnTo>
                    <a:pt x="0" y="264117"/>
                  </a:lnTo>
                  <a:lnTo>
                    <a:pt x="449190" y="495220"/>
                  </a:lnTo>
                  <a:lnTo>
                    <a:pt x="449190" y="464205"/>
                  </a:lnTo>
                  <a:lnTo>
                    <a:pt x="24009" y="247112"/>
                  </a:lnTo>
                  <a:lnTo>
                    <a:pt x="449190" y="30020"/>
                  </a:lnTo>
                  <a:lnTo>
                    <a:pt x="449190" y="0"/>
                  </a:lnTo>
                  <a:close/>
                </a:path>
              </a:pathLst>
            </a:custGeom>
            <a:solidFill>
              <a:srgbClr val="003150"/>
            </a:solidFill>
          </p:spPr>
          <p:txBody>
            <a:bodyPr wrap="square" lIns="0" tIns="0" rIns="0" bIns="0" rtlCol="0"/>
            <a:lstStyle/>
            <a:p>
              <a:endParaRPr/>
            </a:p>
          </p:txBody>
        </p:sp>
        <p:sp>
          <p:nvSpPr>
            <p:cNvPr id="10" name="object 10"/>
            <p:cNvSpPr/>
            <p:nvPr/>
          </p:nvSpPr>
          <p:spPr>
            <a:xfrm>
              <a:off x="1078984" y="4330444"/>
              <a:ext cx="469900" cy="469900"/>
            </a:xfrm>
            <a:custGeom>
              <a:avLst/>
              <a:gdLst/>
              <a:ahLst/>
              <a:cxnLst/>
              <a:rect l="l" t="t" r="r" b="b"/>
              <a:pathLst>
                <a:path w="469900" h="469900">
                  <a:moveTo>
                    <a:pt x="234694" y="469378"/>
                  </a:moveTo>
                  <a:lnTo>
                    <a:pt x="281993" y="464610"/>
                  </a:lnTo>
                  <a:lnTo>
                    <a:pt x="326048" y="450935"/>
                  </a:lnTo>
                  <a:lnTo>
                    <a:pt x="365914" y="429296"/>
                  </a:lnTo>
                  <a:lnTo>
                    <a:pt x="400648" y="400638"/>
                  </a:lnTo>
                  <a:lnTo>
                    <a:pt x="429306" y="365904"/>
                  </a:lnTo>
                  <a:lnTo>
                    <a:pt x="450945" y="326038"/>
                  </a:lnTo>
                  <a:lnTo>
                    <a:pt x="464620" y="281983"/>
                  </a:lnTo>
                  <a:lnTo>
                    <a:pt x="469388" y="234683"/>
                  </a:lnTo>
                  <a:lnTo>
                    <a:pt x="464620" y="187388"/>
                  </a:lnTo>
                  <a:lnTo>
                    <a:pt x="450945" y="143335"/>
                  </a:lnTo>
                  <a:lnTo>
                    <a:pt x="429306" y="103471"/>
                  </a:lnTo>
                  <a:lnTo>
                    <a:pt x="400648" y="68738"/>
                  </a:lnTo>
                  <a:lnTo>
                    <a:pt x="365914" y="40081"/>
                  </a:lnTo>
                  <a:lnTo>
                    <a:pt x="326048" y="18443"/>
                  </a:lnTo>
                  <a:lnTo>
                    <a:pt x="281993" y="4768"/>
                  </a:lnTo>
                  <a:lnTo>
                    <a:pt x="234694" y="0"/>
                  </a:lnTo>
                  <a:lnTo>
                    <a:pt x="187395" y="4768"/>
                  </a:lnTo>
                  <a:lnTo>
                    <a:pt x="143340" y="18443"/>
                  </a:lnTo>
                  <a:lnTo>
                    <a:pt x="103474" y="40081"/>
                  </a:lnTo>
                  <a:lnTo>
                    <a:pt x="68740" y="68738"/>
                  </a:lnTo>
                  <a:lnTo>
                    <a:pt x="40081" y="103471"/>
                  </a:lnTo>
                  <a:lnTo>
                    <a:pt x="18443" y="143335"/>
                  </a:lnTo>
                  <a:lnTo>
                    <a:pt x="4768" y="187388"/>
                  </a:lnTo>
                  <a:lnTo>
                    <a:pt x="0" y="234683"/>
                  </a:lnTo>
                  <a:lnTo>
                    <a:pt x="4768" y="281983"/>
                  </a:lnTo>
                  <a:lnTo>
                    <a:pt x="18443" y="326038"/>
                  </a:lnTo>
                  <a:lnTo>
                    <a:pt x="40081" y="365904"/>
                  </a:lnTo>
                  <a:lnTo>
                    <a:pt x="68740" y="400638"/>
                  </a:lnTo>
                  <a:lnTo>
                    <a:pt x="103474" y="429296"/>
                  </a:lnTo>
                  <a:lnTo>
                    <a:pt x="143340" y="450935"/>
                  </a:lnTo>
                  <a:lnTo>
                    <a:pt x="187395" y="464610"/>
                  </a:lnTo>
                  <a:lnTo>
                    <a:pt x="234694" y="469378"/>
                  </a:lnTo>
                  <a:close/>
                </a:path>
              </a:pathLst>
            </a:custGeom>
            <a:ln w="20083">
              <a:solidFill>
                <a:srgbClr val="003150"/>
              </a:solidFill>
            </a:ln>
          </p:spPr>
          <p:txBody>
            <a:bodyPr wrap="square" lIns="0" tIns="0" rIns="0" bIns="0" rtlCol="0"/>
            <a:lstStyle/>
            <a:p>
              <a:endParaRPr/>
            </a:p>
          </p:txBody>
        </p:sp>
        <p:sp>
          <p:nvSpPr>
            <p:cNvPr id="11" name="object 11"/>
            <p:cNvSpPr txBox="1"/>
            <p:nvPr/>
          </p:nvSpPr>
          <p:spPr>
            <a:xfrm>
              <a:off x="1221989" y="4391076"/>
              <a:ext cx="18351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003150"/>
                  </a:solidFill>
                  <a:latin typeface="Work Sans"/>
                  <a:cs typeface="Work Sans"/>
                </a:rPr>
                <a:t>1.</a:t>
              </a:r>
              <a:endParaRPr sz="1900">
                <a:latin typeface="Work Sans"/>
                <a:cs typeface="Work Sans"/>
              </a:endParaRPr>
            </a:p>
          </p:txBody>
        </p:sp>
        <p:sp>
          <p:nvSpPr>
            <p:cNvPr id="12" name="object 12"/>
            <p:cNvSpPr txBox="1"/>
            <p:nvPr/>
          </p:nvSpPr>
          <p:spPr>
            <a:xfrm>
              <a:off x="1788292" y="4110269"/>
              <a:ext cx="1943100" cy="804545"/>
            </a:xfrm>
            <a:prstGeom prst="rect">
              <a:avLst/>
            </a:prstGeom>
          </p:spPr>
          <p:txBody>
            <a:bodyPr vert="horz" wrap="square" lIns="0" tIns="13970" rIns="0" bIns="0" rtlCol="0">
              <a:spAutoFit/>
            </a:bodyPr>
            <a:lstStyle/>
            <a:p>
              <a:pPr marL="12700">
                <a:lnSpc>
                  <a:spcPct val="100000"/>
                </a:lnSpc>
                <a:spcBef>
                  <a:spcPts val="110"/>
                </a:spcBef>
                <a:tabLst>
                  <a:tab pos="1795780" algn="l"/>
                </a:tabLst>
              </a:pPr>
              <a:r>
                <a:rPr sz="4250" b="0" spc="-20" dirty="0">
                  <a:solidFill>
                    <a:srgbClr val="003150"/>
                  </a:solidFill>
                  <a:latin typeface="Work Sans Light"/>
                  <a:cs typeface="Work Sans Light"/>
                </a:rPr>
                <a:t>BLOK</a:t>
              </a:r>
              <a:r>
                <a:rPr sz="4250" b="0" dirty="0">
                  <a:solidFill>
                    <a:srgbClr val="003150"/>
                  </a:solidFill>
                  <a:latin typeface="Work Sans Light"/>
                  <a:cs typeface="Work Sans Light"/>
                </a:rPr>
                <a:t>	</a:t>
              </a:r>
              <a:r>
                <a:rPr sz="5100" b="0" spc="-50" dirty="0">
                  <a:solidFill>
                    <a:srgbClr val="003150"/>
                  </a:solidFill>
                  <a:latin typeface="Work Sans Light"/>
                  <a:cs typeface="Work Sans Light"/>
                </a:rPr>
                <a:t>|</a:t>
              </a:r>
              <a:endParaRPr sz="5100" dirty="0">
                <a:latin typeface="Work Sans Light"/>
                <a:cs typeface="Work Sans Light"/>
              </a:endParaRPr>
            </a:p>
          </p:txBody>
        </p:sp>
        <p:sp>
          <p:nvSpPr>
            <p:cNvPr id="13" name="object 13"/>
            <p:cNvSpPr txBox="1"/>
            <p:nvPr/>
          </p:nvSpPr>
          <p:spPr>
            <a:xfrm>
              <a:off x="4160876" y="4246390"/>
              <a:ext cx="5444490" cy="603885"/>
            </a:xfrm>
            <a:prstGeom prst="rect">
              <a:avLst/>
            </a:prstGeom>
          </p:spPr>
          <p:txBody>
            <a:bodyPr vert="horz" wrap="square" lIns="0" tIns="11430" rIns="0" bIns="0" rtlCol="0">
              <a:spAutoFit/>
            </a:bodyPr>
            <a:lstStyle/>
            <a:p>
              <a:pPr marL="12700">
                <a:lnSpc>
                  <a:spcPct val="100000"/>
                </a:lnSpc>
                <a:spcBef>
                  <a:spcPts val="90"/>
                </a:spcBef>
              </a:pPr>
              <a:r>
                <a:rPr sz="3800" spc="-20" dirty="0">
                  <a:solidFill>
                    <a:srgbClr val="003150"/>
                  </a:solidFill>
                  <a:latin typeface="Work Sans"/>
                  <a:cs typeface="Work Sans"/>
                </a:rPr>
                <a:t>VÝSLEDKY</a:t>
              </a:r>
              <a:r>
                <a:rPr sz="3800" spc="-240" dirty="0">
                  <a:solidFill>
                    <a:srgbClr val="003150"/>
                  </a:solidFill>
                  <a:latin typeface="Work Sans"/>
                  <a:cs typeface="Work Sans"/>
                </a:rPr>
                <a:t> </a:t>
              </a:r>
              <a:r>
                <a:rPr sz="3800" spc="-30" dirty="0">
                  <a:solidFill>
                    <a:srgbClr val="003150"/>
                  </a:solidFill>
                  <a:latin typeface="Work Sans"/>
                  <a:cs typeface="Work Sans"/>
                </a:rPr>
                <a:t>INSOLVENCÍ</a:t>
              </a:r>
              <a:endParaRPr sz="3800" dirty="0">
                <a:latin typeface="Work Sans"/>
                <a:cs typeface="Work Sans"/>
              </a:endParaRPr>
            </a:p>
          </p:txBody>
        </p:sp>
      </p:grpSp>
      <p:grpSp>
        <p:nvGrpSpPr>
          <p:cNvPr id="26" name="Skupina 25">
            <a:extLst>
              <a:ext uri="{FF2B5EF4-FFF2-40B4-BE49-F238E27FC236}">
                <a16:creationId xmlns:a16="http://schemas.microsoft.com/office/drawing/2014/main" id="{CFD7FD1D-A782-1C8B-B279-578B69526D1F}"/>
              </a:ext>
            </a:extLst>
          </p:cNvPr>
          <p:cNvGrpSpPr/>
          <p:nvPr/>
        </p:nvGrpSpPr>
        <p:grpSpPr>
          <a:xfrm>
            <a:off x="1112791" y="5735813"/>
            <a:ext cx="12785844" cy="1127125"/>
            <a:chOff x="1112791" y="5735813"/>
            <a:chExt cx="12785844" cy="1127125"/>
          </a:xfrm>
        </p:grpSpPr>
        <p:sp>
          <p:nvSpPr>
            <p:cNvPr id="6" name="object 6"/>
            <p:cNvSpPr txBox="1"/>
            <p:nvPr/>
          </p:nvSpPr>
          <p:spPr>
            <a:xfrm>
              <a:off x="4133605" y="5735813"/>
              <a:ext cx="9765030" cy="1127125"/>
            </a:xfrm>
            <a:prstGeom prst="rect">
              <a:avLst/>
            </a:prstGeom>
          </p:spPr>
          <p:txBody>
            <a:bodyPr vert="horz" wrap="square" lIns="0" tIns="75565" rIns="0" bIns="0" rtlCol="0">
              <a:spAutoFit/>
            </a:bodyPr>
            <a:lstStyle/>
            <a:p>
              <a:pPr marL="12700" marR="5080">
                <a:lnSpc>
                  <a:spcPts val="4120"/>
                </a:lnSpc>
                <a:spcBef>
                  <a:spcPts val="595"/>
                </a:spcBef>
              </a:pPr>
              <a:r>
                <a:rPr sz="3800" dirty="0">
                  <a:solidFill>
                    <a:srgbClr val="003150"/>
                  </a:solidFill>
                  <a:latin typeface="Work Sans"/>
                  <a:cs typeface="Work Sans"/>
                </a:rPr>
                <a:t>RIZIKA</a:t>
              </a:r>
              <a:r>
                <a:rPr sz="3800" spc="-285" dirty="0">
                  <a:solidFill>
                    <a:srgbClr val="003150"/>
                  </a:solidFill>
                  <a:latin typeface="Work Sans"/>
                  <a:cs typeface="Work Sans"/>
                </a:rPr>
                <a:t> </a:t>
              </a:r>
              <a:r>
                <a:rPr sz="3800" dirty="0">
                  <a:solidFill>
                    <a:srgbClr val="003150"/>
                  </a:solidFill>
                  <a:latin typeface="Work Sans"/>
                  <a:cs typeface="Work Sans"/>
                </a:rPr>
                <a:t>BUDOUCÍCH</a:t>
              </a:r>
              <a:r>
                <a:rPr sz="3800" spc="-150" dirty="0">
                  <a:solidFill>
                    <a:srgbClr val="003150"/>
                  </a:solidFill>
                  <a:latin typeface="Work Sans"/>
                  <a:cs typeface="Work Sans"/>
                </a:rPr>
                <a:t> </a:t>
              </a:r>
              <a:r>
                <a:rPr sz="3800" spc="-10" dirty="0">
                  <a:solidFill>
                    <a:srgbClr val="003150"/>
                  </a:solidFill>
                  <a:latin typeface="Work Sans"/>
                  <a:cs typeface="Work Sans"/>
                </a:rPr>
                <a:t>INSOLVENCÍ </a:t>
              </a:r>
              <a:r>
                <a:rPr sz="3800" spc="-30" dirty="0">
                  <a:solidFill>
                    <a:srgbClr val="003150"/>
                  </a:solidFill>
                  <a:latin typeface="Work Sans"/>
                  <a:cs typeface="Work Sans"/>
                </a:rPr>
                <a:t>POSTOJE</a:t>
              </a:r>
              <a:r>
                <a:rPr sz="3800" spc="-260" dirty="0">
                  <a:solidFill>
                    <a:srgbClr val="003150"/>
                  </a:solidFill>
                  <a:latin typeface="Work Sans"/>
                  <a:cs typeface="Work Sans"/>
                </a:rPr>
                <a:t> </a:t>
              </a:r>
              <a:r>
                <a:rPr sz="3800" dirty="0">
                  <a:solidFill>
                    <a:srgbClr val="003150"/>
                  </a:solidFill>
                  <a:latin typeface="Work Sans"/>
                  <a:cs typeface="Work Sans"/>
                </a:rPr>
                <a:t>AKTÉRŮ</a:t>
              </a:r>
              <a:r>
                <a:rPr sz="3800" spc="-105" dirty="0">
                  <a:solidFill>
                    <a:srgbClr val="003150"/>
                  </a:solidFill>
                  <a:latin typeface="Work Sans"/>
                  <a:cs typeface="Work Sans"/>
                </a:rPr>
                <a:t> </a:t>
              </a:r>
              <a:r>
                <a:rPr sz="3800" dirty="0">
                  <a:solidFill>
                    <a:srgbClr val="003150"/>
                  </a:solidFill>
                  <a:latin typeface="Work Sans"/>
                  <a:cs typeface="Work Sans"/>
                </a:rPr>
                <a:t>K</a:t>
              </a:r>
              <a:r>
                <a:rPr sz="3800" spc="-110" dirty="0">
                  <a:solidFill>
                    <a:srgbClr val="003150"/>
                  </a:solidFill>
                  <a:latin typeface="Work Sans"/>
                  <a:cs typeface="Work Sans"/>
                </a:rPr>
                <a:t> </a:t>
              </a:r>
              <a:r>
                <a:rPr sz="3800" dirty="0">
                  <a:solidFill>
                    <a:srgbClr val="003150"/>
                  </a:solidFill>
                  <a:latin typeface="Work Sans"/>
                  <a:cs typeface="Work Sans"/>
                </a:rPr>
                <a:t>NOVELE</a:t>
              </a:r>
              <a:r>
                <a:rPr sz="3800" spc="-105" dirty="0">
                  <a:solidFill>
                    <a:srgbClr val="003150"/>
                  </a:solidFill>
                  <a:latin typeface="Work Sans"/>
                  <a:cs typeface="Work Sans"/>
                </a:rPr>
                <a:t> </a:t>
              </a:r>
              <a:r>
                <a:rPr sz="3800" spc="-10" dirty="0">
                  <a:solidFill>
                    <a:srgbClr val="003150"/>
                  </a:solidFill>
                  <a:latin typeface="Work Sans"/>
                  <a:cs typeface="Work Sans"/>
                </a:rPr>
                <a:t>ODDLUŽENÍ</a:t>
              </a:r>
              <a:endParaRPr sz="3800" dirty="0">
                <a:latin typeface="Work Sans"/>
                <a:cs typeface="Work Sans"/>
              </a:endParaRPr>
            </a:p>
          </p:txBody>
        </p:sp>
        <p:sp>
          <p:nvSpPr>
            <p:cNvPr id="14" name="object 14"/>
            <p:cNvSpPr/>
            <p:nvPr/>
          </p:nvSpPr>
          <p:spPr>
            <a:xfrm>
              <a:off x="1112791" y="6160210"/>
              <a:ext cx="469900" cy="469900"/>
            </a:xfrm>
            <a:custGeom>
              <a:avLst/>
              <a:gdLst/>
              <a:ahLst/>
              <a:cxnLst/>
              <a:rect l="l" t="t" r="r" b="b"/>
              <a:pathLst>
                <a:path w="469900" h="469900">
                  <a:moveTo>
                    <a:pt x="234694" y="469378"/>
                  </a:moveTo>
                  <a:lnTo>
                    <a:pt x="281993" y="464610"/>
                  </a:lnTo>
                  <a:lnTo>
                    <a:pt x="326048" y="450935"/>
                  </a:lnTo>
                  <a:lnTo>
                    <a:pt x="365914" y="429296"/>
                  </a:lnTo>
                  <a:lnTo>
                    <a:pt x="400648" y="400638"/>
                  </a:lnTo>
                  <a:lnTo>
                    <a:pt x="429306" y="365904"/>
                  </a:lnTo>
                  <a:lnTo>
                    <a:pt x="450945" y="326038"/>
                  </a:lnTo>
                  <a:lnTo>
                    <a:pt x="464620" y="281983"/>
                  </a:lnTo>
                  <a:lnTo>
                    <a:pt x="469388" y="234683"/>
                  </a:lnTo>
                  <a:lnTo>
                    <a:pt x="464620" y="187388"/>
                  </a:lnTo>
                  <a:lnTo>
                    <a:pt x="450945" y="143335"/>
                  </a:lnTo>
                  <a:lnTo>
                    <a:pt x="429306" y="103471"/>
                  </a:lnTo>
                  <a:lnTo>
                    <a:pt x="400648" y="68738"/>
                  </a:lnTo>
                  <a:lnTo>
                    <a:pt x="365914" y="40081"/>
                  </a:lnTo>
                  <a:lnTo>
                    <a:pt x="326048" y="18443"/>
                  </a:lnTo>
                  <a:lnTo>
                    <a:pt x="281993" y="4768"/>
                  </a:lnTo>
                  <a:lnTo>
                    <a:pt x="234694" y="0"/>
                  </a:lnTo>
                  <a:lnTo>
                    <a:pt x="187395" y="4768"/>
                  </a:lnTo>
                  <a:lnTo>
                    <a:pt x="143340" y="18443"/>
                  </a:lnTo>
                  <a:lnTo>
                    <a:pt x="103474" y="40081"/>
                  </a:lnTo>
                  <a:lnTo>
                    <a:pt x="68740" y="68738"/>
                  </a:lnTo>
                  <a:lnTo>
                    <a:pt x="40081" y="103471"/>
                  </a:lnTo>
                  <a:lnTo>
                    <a:pt x="18443" y="143335"/>
                  </a:lnTo>
                  <a:lnTo>
                    <a:pt x="4768" y="187388"/>
                  </a:lnTo>
                  <a:lnTo>
                    <a:pt x="0" y="234683"/>
                  </a:lnTo>
                  <a:lnTo>
                    <a:pt x="4768" y="281983"/>
                  </a:lnTo>
                  <a:lnTo>
                    <a:pt x="18443" y="326038"/>
                  </a:lnTo>
                  <a:lnTo>
                    <a:pt x="40081" y="365904"/>
                  </a:lnTo>
                  <a:lnTo>
                    <a:pt x="68740" y="400638"/>
                  </a:lnTo>
                  <a:lnTo>
                    <a:pt x="103474" y="429296"/>
                  </a:lnTo>
                  <a:lnTo>
                    <a:pt x="143340" y="450935"/>
                  </a:lnTo>
                  <a:lnTo>
                    <a:pt x="187395" y="464610"/>
                  </a:lnTo>
                  <a:lnTo>
                    <a:pt x="234694" y="469378"/>
                  </a:lnTo>
                  <a:close/>
                </a:path>
              </a:pathLst>
            </a:custGeom>
            <a:ln w="20083">
              <a:solidFill>
                <a:srgbClr val="003150"/>
              </a:solidFill>
            </a:ln>
          </p:spPr>
          <p:txBody>
            <a:bodyPr wrap="square" lIns="0" tIns="0" rIns="0" bIns="0" rtlCol="0"/>
            <a:lstStyle/>
            <a:p>
              <a:endParaRPr/>
            </a:p>
          </p:txBody>
        </p:sp>
        <p:sp>
          <p:nvSpPr>
            <p:cNvPr id="15" name="object 15"/>
            <p:cNvSpPr txBox="1"/>
            <p:nvPr/>
          </p:nvSpPr>
          <p:spPr>
            <a:xfrm>
              <a:off x="1232556" y="6220844"/>
              <a:ext cx="229870"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003150"/>
                  </a:solidFill>
                  <a:latin typeface="Work Sans"/>
                  <a:cs typeface="Work Sans"/>
                </a:rPr>
                <a:t>2.</a:t>
              </a:r>
              <a:endParaRPr sz="1900">
                <a:latin typeface="Work Sans"/>
                <a:cs typeface="Work Sans"/>
              </a:endParaRPr>
            </a:p>
          </p:txBody>
        </p:sp>
        <p:sp>
          <p:nvSpPr>
            <p:cNvPr id="16" name="object 16"/>
            <p:cNvSpPr txBox="1"/>
            <p:nvPr/>
          </p:nvSpPr>
          <p:spPr>
            <a:xfrm>
              <a:off x="1822098" y="5940037"/>
              <a:ext cx="1944370" cy="804545"/>
            </a:xfrm>
            <a:prstGeom prst="rect">
              <a:avLst/>
            </a:prstGeom>
          </p:spPr>
          <p:txBody>
            <a:bodyPr vert="horz" wrap="square" lIns="0" tIns="13970" rIns="0" bIns="0" rtlCol="0">
              <a:spAutoFit/>
            </a:bodyPr>
            <a:lstStyle/>
            <a:p>
              <a:pPr marL="12700">
                <a:lnSpc>
                  <a:spcPct val="100000"/>
                </a:lnSpc>
                <a:spcBef>
                  <a:spcPts val="110"/>
                </a:spcBef>
                <a:tabLst>
                  <a:tab pos="1796414" algn="l"/>
                </a:tabLst>
              </a:pPr>
              <a:r>
                <a:rPr sz="4250" b="0" spc="-20" dirty="0">
                  <a:solidFill>
                    <a:srgbClr val="003150"/>
                  </a:solidFill>
                  <a:latin typeface="Work Sans Light"/>
                  <a:cs typeface="Work Sans Light"/>
                </a:rPr>
                <a:t>BLOK</a:t>
              </a:r>
              <a:r>
                <a:rPr sz="4250" b="0" dirty="0">
                  <a:solidFill>
                    <a:srgbClr val="003150"/>
                  </a:solidFill>
                  <a:latin typeface="Work Sans Light"/>
                  <a:cs typeface="Work Sans Light"/>
                </a:rPr>
                <a:t>	</a:t>
              </a:r>
              <a:r>
                <a:rPr sz="5100" b="0" spc="-50" dirty="0">
                  <a:solidFill>
                    <a:srgbClr val="003150"/>
                  </a:solidFill>
                  <a:latin typeface="Work Sans Light"/>
                  <a:cs typeface="Work Sans Light"/>
                </a:rPr>
                <a:t>|</a:t>
              </a:r>
              <a:endParaRPr sz="5100">
                <a:latin typeface="Work Sans Light"/>
                <a:cs typeface="Work Sans Light"/>
              </a:endParaRPr>
            </a:p>
          </p:txBody>
        </p:sp>
      </p:grpSp>
      <p:grpSp>
        <p:nvGrpSpPr>
          <p:cNvPr id="27" name="Skupina 26">
            <a:extLst>
              <a:ext uri="{FF2B5EF4-FFF2-40B4-BE49-F238E27FC236}">
                <a16:creationId xmlns:a16="http://schemas.microsoft.com/office/drawing/2014/main" id="{6C7D3A0A-4011-31B8-F9A1-4F5A02DDF8EC}"/>
              </a:ext>
            </a:extLst>
          </p:cNvPr>
          <p:cNvGrpSpPr/>
          <p:nvPr/>
        </p:nvGrpSpPr>
        <p:grpSpPr>
          <a:xfrm>
            <a:off x="1078984" y="7769805"/>
            <a:ext cx="12183788" cy="804545"/>
            <a:chOff x="1078984" y="7769805"/>
            <a:chExt cx="12183788" cy="804545"/>
          </a:xfrm>
        </p:grpSpPr>
        <p:sp>
          <p:nvSpPr>
            <p:cNvPr id="17" name="object 17"/>
            <p:cNvSpPr/>
            <p:nvPr/>
          </p:nvSpPr>
          <p:spPr>
            <a:xfrm>
              <a:off x="1078984" y="7989977"/>
              <a:ext cx="469900" cy="469900"/>
            </a:xfrm>
            <a:custGeom>
              <a:avLst/>
              <a:gdLst/>
              <a:ahLst/>
              <a:cxnLst/>
              <a:rect l="l" t="t" r="r" b="b"/>
              <a:pathLst>
                <a:path w="469900" h="469900">
                  <a:moveTo>
                    <a:pt x="234694" y="469378"/>
                  </a:moveTo>
                  <a:lnTo>
                    <a:pt x="281993" y="464610"/>
                  </a:lnTo>
                  <a:lnTo>
                    <a:pt x="326048" y="450935"/>
                  </a:lnTo>
                  <a:lnTo>
                    <a:pt x="365914" y="429296"/>
                  </a:lnTo>
                  <a:lnTo>
                    <a:pt x="400648" y="400638"/>
                  </a:lnTo>
                  <a:lnTo>
                    <a:pt x="429306" y="365904"/>
                  </a:lnTo>
                  <a:lnTo>
                    <a:pt x="450945" y="326038"/>
                  </a:lnTo>
                  <a:lnTo>
                    <a:pt x="464620" y="281983"/>
                  </a:lnTo>
                  <a:lnTo>
                    <a:pt x="469388" y="234683"/>
                  </a:lnTo>
                  <a:lnTo>
                    <a:pt x="464620" y="187388"/>
                  </a:lnTo>
                  <a:lnTo>
                    <a:pt x="450945" y="143335"/>
                  </a:lnTo>
                  <a:lnTo>
                    <a:pt x="429306" y="103471"/>
                  </a:lnTo>
                  <a:lnTo>
                    <a:pt x="400648" y="68738"/>
                  </a:lnTo>
                  <a:lnTo>
                    <a:pt x="365914" y="40081"/>
                  </a:lnTo>
                  <a:lnTo>
                    <a:pt x="326048" y="18443"/>
                  </a:lnTo>
                  <a:lnTo>
                    <a:pt x="281993" y="4768"/>
                  </a:lnTo>
                  <a:lnTo>
                    <a:pt x="234694" y="0"/>
                  </a:lnTo>
                  <a:lnTo>
                    <a:pt x="187395" y="4768"/>
                  </a:lnTo>
                  <a:lnTo>
                    <a:pt x="143340" y="18443"/>
                  </a:lnTo>
                  <a:lnTo>
                    <a:pt x="103474" y="40081"/>
                  </a:lnTo>
                  <a:lnTo>
                    <a:pt x="68740" y="68738"/>
                  </a:lnTo>
                  <a:lnTo>
                    <a:pt x="40081" y="103471"/>
                  </a:lnTo>
                  <a:lnTo>
                    <a:pt x="18443" y="143335"/>
                  </a:lnTo>
                  <a:lnTo>
                    <a:pt x="4768" y="187388"/>
                  </a:lnTo>
                  <a:lnTo>
                    <a:pt x="0" y="234683"/>
                  </a:lnTo>
                  <a:lnTo>
                    <a:pt x="4768" y="281983"/>
                  </a:lnTo>
                  <a:lnTo>
                    <a:pt x="18443" y="326038"/>
                  </a:lnTo>
                  <a:lnTo>
                    <a:pt x="40081" y="365904"/>
                  </a:lnTo>
                  <a:lnTo>
                    <a:pt x="68740" y="400638"/>
                  </a:lnTo>
                  <a:lnTo>
                    <a:pt x="103474" y="429296"/>
                  </a:lnTo>
                  <a:lnTo>
                    <a:pt x="143340" y="450935"/>
                  </a:lnTo>
                  <a:lnTo>
                    <a:pt x="187395" y="464610"/>
                  </a:lnTo>
                  <a:lnTo>
                    <a:pt x="234694" y="469378"/>
                  </a:lnTo>
                  <a:close/>
                </a:path>
              </a:pathLst>
            </a:custGeom>
            <a:ln w="20083">
              <a:solidFill>
                <a:srgbClr val="003150"/>
              </a:solidFill>
            </a:ln>
          </p:spPr>
          <p:txBody>
            <a:bodyPr wrap="square" lIns="0" tIns="0" rIns="0" bIns="0" rtlCol="0"/>
            <a:lstStyle/>
            <a:p>
              <a:endParaRPr/>
            </a:p>
          </p:txBody>
        </p:sp>
        <p:sp>
          <p:nvSpPr>
            <p:cNvPr id="18" name="object 18"/>
            <p:cNvSpPr txBox="1"/>
            <p:nvPr/>
          </p:nvSpPr>
          <p:spPr>
            <a:xfrm>
              <a:off x="1198749" y="8050611"/>
              <a:ext cx="229870"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003150"/>
                  </a:solidFill>
                  <a:latin typeface="Work Sans"/>
                  <a:cs typeface="Work Sans"/>
                </a:rPr>
                <a:t>3.</a:t>
              </a:r>
              <a:endParaRPr sz="1900">
                <a:latin typeface="Work Sans"/>
                <a:cs typeface="Work Sans"/>
              </a:endParaRPr>
            </a:p>
          </p:txBody>
        </p:sp>
        <p:sp>
          <p:nvSpPr>
            <p:cNvPr id="19" name="object 19"/>
            <p:cNvSpPr txBox="1"/>
            <p:nvPr/>
          </p:nvSpPr>
          <p:spPr>
            <a:xfrm>
              <a:off x="1788292" y="7769805"/>
              <a:ext cx="1944370" cy="804545"/>
            </a:xfrm>
            <a:prstGeom prst="rect">
              <a:avLst/>
            </a:prstGeom>
          </p:spPr>
          <p:txBody>
            <a:bodyPr vert="horz" wrap="square" lIns="0" tIns="13970" rIns="0" bIns="0" rtlCol="0">
              <a:spAutoFit/>
            </a:bodyPr>
            <a:lstStyle/>
            <a:p>
              <a:pPr marL="12700">
                <a:lnSpc>
                  <a:spcPct val="100000"/>
                </a:lnSpc>
                <a:spcBef>
                  <a:spcPts val="110"/>
                </a:spcBef>
                <a:tabLst>
                  <a:tab pos="1796414" algn="l"/>
                </a:tabLst>
              </a:pPr>
              <a:r>
                <a:rPr sz="4250" b="0" spc="-20" dirty="0">
                  <a:solidFill>
                    <a:srgbClr val="003150"/>
                  </a:solidFill>
                  <a:latin typeface="Work Sans Light"/>
                  <a:cs typeface="Work Sans Light"/>
                </a:rPr>
                <a:t>BLOK</a:t>
              </a:r>
              <a:r>
                <a:rPr sz="4250" b="0" dirty="0">
                  <a:solidFill>
                    <a:srgbClr val="003150"/>
                  </a:solidFill>
                  <a:latin typeface="Work Sans Light"/>
                  <a:cs typeface="Work Sans Light"/>
                </a:rPr>
                <a:t>	</a:t>
              </a:r>
              <a:r>
                <a:rPr sz="5100" b="0" spc="-50" dirty="0">
                  <a:solidFill>
                    <a:srgbClr val="003150"/>
                  </a:solidFill>
                  <a:latin typeface="Work Sans Light"/>
                  <a:cs typeface="Work Sans Light"/>
                </a:rPr>
                <a:t>|</a:t>
              </a:r>
              <a:endParaRPr sz="5100">
                <a:latin typeface="Work Sans Light"/>
                <a:cs typeface="Work Sans Light"/>
              </a:endParaRPr>
            </a:p>
          </p:txBody>
        </p:sp>
        <p:sp>
          <p:nvSpPr>
            <p:cNvPr id="20" name="object 20"/>
            <p:cNvSpPr txBox="1"/>
            <p:nvPr/>
          </p:nvSpPr>
          <p:spPr>
            <a:xfrm>
              <a:off x="4126392" y="7905926"/>
              <a:ext cx="9136380" cy="603885"/>
            </a:xfrm>
            <a:prstGeom prst="rect">
              <a:avLst/>
            </a:prstGeom>
          </p:spPr>
          <p:txBody>
            <a:bodyPr vert="horz" wrap="square" lIns="0" tIns="11430" rIns="0" bIns="0" rtlCol="0">
              <a:spAutoFit/>
            </a:bodyPr>
            <a:lstStyle/>
            <a:p>
              <a:pPr marL="12700">
                <a:lnSpc>
                  <a:spcPct val="100000"/>
                </a:lnSpc>
                <a:spcBef>
                  <a:spcPts val="90"/>
                </a:spcBef>
              </a:pPr>
              <a:r>
                <a:rPr sz="3800" dirty="0">
                  <a:solidFill>
                    <a:srgbClr val="003150"/>
                  </a:solidFill>
                  <a:latin typeface="Work Sans"/>
                  <a:cs typeface="Work Sans"/>
                </a:rPr>
                <a:t>SPOLEČENSKÉ</a:t>
              </a:r>
              <a:r>
                <a:rPr sz="3800" spc="-275" dirty="0">
                  <a:solidFill>
                    <a:srgbClr val="003150"/>
                  </a:solidFill>
                  <a:latin typeface="Work Sans"/>
                  <a:cs typeface="Work Sans"/>
                </a:rPr>
                <a:t> </a:t>
              </a:r>
              <a:r>
                <a:rPr sz="3800" spc="-20" dirty="0">
                  <a:solidFill>
                    <a:srgbClr val="003150"/>
                  </a:solidFill>
                  <a:latin typeface="Work Sans"/>
                  <a:cs typeface="Work Sans"/>
                </a:rPr>
                <a:t>KONTEXTY</a:t>
              </a:r>
              <a:r>
                <a:rPr sz="3800" spc="-305" dirty="0">
                  <a:solidFill>
                    <a:srgbClr val="003150"/>
                  </a:solidFill>
                  <a:latin typeface="Work Sans"/>
                  <a:cs typeface="Work Sans"/>
                </a:rPr>
                <a:t> </a:t>
              </a:r>
              <a:r>
                <a:rPr sz="3800" spc="-10" dirty="0">
                  <a:solidFill>
                    <a:srgbClr val="003150"/>
                  </a:solidFill>
                  <a:latin typeface="Work Sans"/>
                  <a:cs typeface="Work Sans"/>
                </a:rPr>
                <a:t>INSOLVENCÍ</a:t>
              </a:r>
              <a:endParaRPr sz="3800" dirty="0">
                <a:latin typeface="Work Sans"/>
                <a:cs typeface="Work Sans"/>
              </a:endParaRPr>
            </a:p>
          </p:txBody>
        </p:sp>
      </p:grpSp>
      <p:grpSp>
        <p:nvGrpSpPr>
          <p:cNvPr id="28" name="Skupina 27">
            <a:extLst>
              <a:ext uri="{FF2B5EF4-FFF2-40B4-BE49-F238E27FC236}">
                <a16:creationId xmlns:a16="http://schemas.microsoft.com/office/drawing/2014/main" id="{A4782EF9-C259-0332-A5DE-F5C2890E4CE9}"/>
              </a:ext>
            </a:extLst>
          </p:cNvPr>
          <p:cNvGrpSpPr/>
          <p:nvPr/>
        </p:nvGrpSpPr>
        <p:grpSpPr>
          <a:xfrm>
            <a:off x="1078984" y="9599572"/>
            <a:ext cx="13375300" cy="804545"/>
            <a:chOff x="1078984" y="9599572"/>
            <a:chExt cx="13375300" cy="804545"/>
          </a:xfrm>
        </p:grpSpPr>
        <p:sp>
          <p:nvSpPr>
            <p:cNvPr id="21" name="object 21"/>
            <p:cNvSpPr/>
            <p:nvPr/>
          </p:nvSpPr>
          <p:spPr>
            <a:xfrm>
              <a:off x="1078984" y="9819744"/>
              <a:ext cx="469900" cy="469900"/>
            </a:xfrm>
            <a:custGeom>
              <a:avLst/>
              <a:gdLst/>
              <a:ahLst/>
              <a:cxnLst/>
              <a:rect l="l" t="t" r="r" b="b"/>
              <a:pathLst>
                <a:path w="469900" h="469900">
                  <a:moveTo>
                    <a:pt x="234694" y="469378"/>
                  </a:moveTo>
                  <a:lnTo>
                    <a:pt x="281993" y="464610"/>
                  </a:lnTo>
                  <a:lnTo>
                    <a:pt x="326048" y="450935"/>
                  </a:lnTo>
                  <a:lnTo>
                    <a:pt x="365914" y="429296"/>
                  </a:lnTo>
                  <a:lnTo>
                    <a:pt x="400648" y="400638"/>
                  </a:lnTo>
                  <a:lnTo>
                    <a:pt x="429306" y="365904"/>
                  </a:lnTo>
                  <a:lnTo>
                    <a:pt x="450945" y="326038"/>
                  </a:lnTo>
                  <a:lnTo>
                    <a:pt x="464620" y="281983"/>
                  </a:lnTo>
                  <a:lnTo>
                    <a:pt x="469388" y="234683"/>
                  </a:lnTo>
                  <a:lnTo>
                    <a:pt x="464620" y="187388"/>
                  </a:lnTo>
                  <a:lnTo>
                    <a:pt x="450945" y="143335"/>
                  </a:lnTo>
                  <a:lnTo>
                    <a:pt x="429306" y="103471"/>
                  </a:lnTo>
                  <a:lnTo>
                    <a:pt x="400648" y="68738"/>
                  </a:lnTo>
                  <a:lnTo>
                    <a:pt x="365914" y="40081"/>
                  </a:lnTo>
                  <a:lnTo>
                    <a:pt x="326048" y="18443"/>
                  </a:lnTo>
                  <a:lnTo>
                    <a:pt x="281993" y="4768"/>
                  </a:lnTo>
                  <a:lnTo>
                    <a:pt x="234694" y="0"/>
                  </a:lnTo>
                  <a:lnTo>
                    <a:pt x="187395" y="4768"/>
                  </a:lnTo>
                  <a:lnTo>
                    <a:pt x="143340" y="18443"/>
                  </a:lnTo>
                  <a:lnTo>
                    <a:pt x="103474" y="40081"/>
                  </a:lnTo>
                  <a:lnTo>
                    <a:pt x="68740" y="68738"/>
                  </a:lnTo>
                  <a:lnTo>
                    <a:pt x="40081" y="103471"/>
                  </a:lnTo>
                  <a:lnTo>
                    <a:pt x="18443" y="143335"/>
                  </a:lnTo>
                  <a:lnTo>
                    <a:pt x="4768" y="187388"/>
                  </a:lnTo>
                  <a:lnTo>
                    <a:pt x="0" y="234683"/>
                  </a:lnTo>
                  <a:lnTo>
                    <a:pt x="4768" y="281983"/>
                  </a:lnTo>
                  <a:lnTo>
                    <a:pt x="18443" y="326038"/>
                  </a:lnTo>
                  <a:lnTo>
                    <a:pt x="40081" y="365904"/>
                  </a:lnTo>
                  <a:lnTo>
                    <a:pt x="68740" y="400638"/>
                  </a:lnTo>
                  <a:lnTo>
                    <a:pt x="103474" y="429296"/>
                  </a:lnTo>
                  <a:lnTo>
                    <a:pt x="143340" y="450935"/>
                  </a:lnTo>
                  <a:lnTo>
                    <a:pt x="187395" y="464610"/>
                  </a:lnTo>
                  <a:lnTo>
                    <a:pt x="234694" y="469378"/>
                  </a:lnTo>
                  <a:close/>
                </a:path>
              </a:pathLst>
            </a:custGeom>
            <a:ln w="20083">
              <a:solidFill>
                <a:srgbClr val="003150"/>
              </a:solidFill>
            </a:ln>
          </p:spPr>
          <p:txBody>
            <a:bodyPr wrap="square" lIns="0" tIns="0" rIns="0" bIns="0" rtlCol="0"/>
            <a:lstStyle/>
            <a:p>
              <a:endParaRPr/>
            </a:p>
          </p:txBody>
        </p:sp>
        <p:sp>
          <p:nvSpPr>
            <p:cNvPr id="22" name="object 22"/>
            <p:cNvSpPr txBox="1"/>
            <p:nvPr/>
          </p:nvSpPr>
          <p:spPr>
            <a:xfrm>
              <a:off x="1196700" y="9880379"/>
              <a:ext cx="23177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003150"/>
                  </a:solidFill>
                  <a:latin typeface="Work Sans"/>
                  <a:cs typeface="Work Sans"/>
                </a:rPr>
                <a:t>4.</a:t>
              </a:r>
              <a:endParaRPr sz="1900">
                <a:latin typeface="Work Sans"/>
                <a:cs typeface="Work Sans"/>
              </a:endParaRPr>
            </a:p>
          </p:txBody>
        </p:sp>
        <p:sp>
          <p:nvSpPr>
            <p:cNvPr id="23" name="object 23"/>
            <p:cNvSpPr txBox="1"/>
            <p:nvPr/>
          </p:nvSpPr>
          <p:spPr>
            <a:xfrm>
              <a:off x="1788292" y="9599572"/>
              <a:ext cx="1943100" cy="804545"/>
            </a:xfrm>
            <a:prstGeom prst="rect">
              <a:avLst/>
            </a:prstGeom>
          </p:spPr>
          <p:txBody>
            <a:bodyPr vert="horz" wrap="square" lIns="0" tIns="13970" rIns="0" bIns="0" rtlCol="0">
              <a:spAutoFit/>
            </a:bodyPr>
            <a:lstStyle/>
            <a:p>
              <a:pPr marL="12700">
                <a:lnSpc>
                  <a:spcPct val="100000"/>
                </a:lnSpc>
                <a:spcBef>
                  <a:spcPts val="110"/>
                </a:spcBef>
                <a:tabLst>
                  <a:tab pos="1795780" algn="l"/>
                </a:tabLst>
              </a:pPr>
              <a:r>
                <a:rPr sz="4250" b="0" spc="-20" dirty="0">
                  <a:solidFill>
                    <a:srgbClr val="003150"/>
                  </a:solidFill>
                  <a:latin typeface="Work Sans Light"/>
                  <a:cs typeface="Work Sans Light"/>
                </a:rPr>
                <a:t>BLOK</a:t>
              </a:r>
              <a:r>
                <a:rPr sz="4250" b="0" dirty="0">
                  <a:solidFill>
                    <a:srgbClr val="003150"/>
                  </a:solidFill>
                  <a:latin typeface="Work Sans Light"/>
                  <a:cs typeface="Work Sans Light"/>
                </a:rPr>
                <a:t>	</a:t>
              </a:r>
              <a:r>
                <a:rPr sz="5100" b="0" spc="-50" dirty="0">
                  <a:solidFill>
                    <a:srgbClr val="003150"/>
                  </a:solidFill>
                  <a:latin typeface="Work Sans Light"/>
                  <a:cs typeface="Work Sans Light"/>
                </a:rPr>
                <a:t>|</a:t>
              </a:r>
              <a:endParaRPr sz="5100">
                <a:latin typeface="Work Sans Light"/>
                <a:cs typeface="Work Sans Light"/>
              </a:endParaRPr>
            </a:p>
          </p:txBody>
        </p:sp>
        <p:sp>
          <p:nvSpPr>
            <p:cNvPr id="24" name="object 24"/>
            <p:cNvSpPr txBox="1"/>
            <p:nvPr/>
          </p:nvSpPr>
          <p:spPr>
            <a:xfrm>
              <a:off x="4124104" y="9735694"/>
              <a:ext cx="10330180" cy="603885"/>
            </a:xfrm>
            <a:prstGeom prst="rect">
              <a:avLst/>
            </a:prstGeom>
          </p:spPr>
          <p:txBody>
            <a:bodyPr vert="horz" wrap="square" lIns="0" tIns="11430" rIns="0" bIns="0" rtlCol="0">
              <a:spAutoFit/>
            </a:bodyPr>
            <a:lstStyle/>
            <a:p>
              <a:pPr marL="12700">
                <a:lnSpc>
                  <a:spcPct val="100000"/>
                </a:lnSpc>
                <a:spcBef>
                  <a:spcPts val="90"/>
                </a:spcBef>
              </a:pPr>
              <a:r>
                <a:rPr sz="3800" dirty="0">
                  <a:solidFill>
                    <a:srgbClr val="003150"/>
                  </a:solidFill>
                  <a:latin typeface="Work Sans"/>
                  <a:cs typeface="Work Sans"/>
                </a:rPr>
                <a:t>DISKUSE,</a:t>
              </a:r>
              <a:r>
                <a:rPr sz="3800" spc="-150" dirty="0">
                  <a:solidFill>
                    <a:srgbClr val="003150"/>
                  </a:solidFill>
                  <a:latin typeface="Work Sans"/>
                  <a:cs typeface="Work Sans"/>
                </a:rPr>
                <a:t> </a:t>
              </a:r>
              <a:r>
                <a:rPr sz="3800" dirty="0">
                  <a:solidFill>
                    <a:srgbClr val="003150"/>
                  </a:solidFill>
                  <a:latin typeface="Work Sans"/>
                  <a:cs typeface="Work Sans"/>
                </a:rPr>
                <a:t>ODPOVĚDI</a:t>
              </a:r>
              <a:r>
                <a:rPr sz="3800" spc="-125" dirty="0">
                  <a:solidFill>
                    <a:srgbClr val="003150"/>
                  </a:solidFill>
                  <a:latin typeface="Work Sans"/>
                  <a:cs typeface="Work Sans"/>
                </a:rPr>
                <a:t> </a:t>
              </a:r>
              <a:r>
                <a:rPr sz="3800" dirty="0">
                  <a:solidFill>
                    <a:srgbClr val="003150"/>
                  </a:solidFill>
                  <a:latin typeface="Work Sans"/>
                  <a:cs typeface="Work Sans"/>
                </a:rPr>
                <a:t>NA</a:t>
              </a:r>
              <a:r>
                <a:rPr sz="3800" spc="-265" dirty="0">
                  <a:solidFill>
                    <a:srgbClr val="003150"/>
                  </a:solidFill>
                  <a:latin typeface="Work Sans"/>
                  <a:cs typeface="Work Sans"/>
                </a:rPr>
                <a:t> </a:t>
              </a:r>
              <a:r>
                <a:rPr sz="3800" spc="-80" dirty="0">
                  <a:solidFill>
                    <a:srgbClr val="003150"/>
                  </a:solidFill>
                  <a:latin typeface="Work Sans"/>
                  <a:cs typeface="Work Sans"/>
                </a:rPr>
                <a:t>DOTAZY</a:t>
              </a:r>
              <a:r>
                <a:rPr sz="3800" spc="-245" dirty="0">
                  <a:solidFill>
                    <a:srgbClr val="003150"/>
                  </a:solidFill>
                  <a:latin typeface="Work Sans"/>
                  <a:cs typeface="Work Sans"/>
                </a:rPr>
                <a:t> </a:t>
              </a:r>
              <a:r>
                <a:rPr sz="3800" spc="-10" dirty="0">
                  <a:solidFill>
                    <a:srgbClr val="003150"/>
                  </a:solidFill>
                  <a:latin typeface="Work Sans"/>
                  <a:cs typeface="Work Sans"/>
                </a:rPr>
                <a:t>NOVINÁŘŮ</a:t>
              </a:r>
              <a:endParaRPr sz="3800" dirty="0">
                <a:latin typeface="Work Sans"/>
                <a:cs typeface="Work Sa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down)">
                                      <p:cBhvr>
                                        <p:cTn id="15" dur="500"/>
                                        <p:tgtEl>
                                          <p:spTgt spid="2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3455670"/>
          </a:xfrm>
          <a:custGeom>
            <a:avLst/>
            <a:gdLst/>
            <a:ahLst/>
            <a:cxnLst/>
            <a:rect l="l" t="t" r="r" b="b"/>
            <a:pathLst>
              <a:path w="15874365" h="3455670">
                <a:moveTo>
                  <a:pt x="0" y="3455392"/>
                </a:moveTo>
                <a:lnTo>
                  <a:pt x="15873862" y="3455392"/>
                </a:lnTo>
                <a:lnTo>
                  <a:pt x="15873862" y="0"/>
                </a:lnTo>
                <a:lnTo>
                  <a:pt x="0" y="0"/>
                </a:lnTo>
                <a:lnTo>
                  <a:pt x="0" y="3455392"/>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5875" rIns="0" bIns="0" rtlCol="0">
            <a:spAutoFit/>
          </a:bodyPr>
          <a:lstStyle/>
          <a:p>
            <a:pPr marL="33020">
              <a:lnSpc>
                <a:spcPct val="100000"/>
              </a:lnSpc>
              <a:spcBef>
                <a:spcPts val="125"/>
              </a:spcBef>
            </a:pPr>
            <a:r>
              <a:rPr dirty="0"/>
              <a:t>CO</a:t>
            </a:r>
            <a:r>
              <a:rPr spc="-50" dirty="0"/>
              <a:t> </a:t>
            </a:r>
            <a:r>
              <a:rPr dirty="0"/>
              <a:t>SE</a:t>
            </a:r>
            <a:r>
              <a:rPr spc="-45" dirty="0"/>
              <a:t> </a:t>
            </a:r>
            <a:r>
              <a:rPr dirty="0"/>
              <a:t>DOZVÍTE</a:t>
            </a:r>
            <a:r>
              <a:rPr spc="-50" dirty="0"/>
              <a:t> </a:t>
            </a:r>
            <a:r>
              <a:rPr dirty="0"/>
              <a:t>NA</a:t>
            </a:r>
            <a:r>
              <a:rPr spc="-229" dirty="0"/>
              <a:t> </a:t>
            </a:r>
            <a:r>
              <a:rPr spc="-20" dirty="0"/>
              <a:t>KULATÉM</a:t>
            </a:r>
            <a:r>
              <a:rPr spc="-45" dirty="0"/>
              <a:t> </a:t>
            </a:r>
            <a:r>
              <a:rPr spc="-10" dirty="0"/>
              <a:t>STOLU?</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grpSp>
        <p:nvGrpSpPr>
          <p:cNvPr id="6" name="object 6"/>
          <p:cNvGrpSpPr/>
          <p:nvPr/>
        </p:nvGrpSpPr>
        <p:grpSpPr>
          <a:xfrm>
            <a:off x="1044470" y="4748546"/>
            <a:ext cx="14832330" cy="5715"/>
            <a:chOff x="1044470" y="4748546"/>
            <a:chExt cx="14832330" cy="5715"/>
          </a:xfrm>
        </p:grpSpPr>
        <p:sp>
          <p:nvSpPr>
            <p:cNvPr id="7" name="object 7"/>
            <p:cNvSpPr/>
            <p:nvPr/>
          </p:nvSpPr>
          <p:spPr>
            <a:xfrm>
              <a:off x="1062794" y="4751164"/>
              <a:ext cx="14803755" cy="0"/>
            </a:xfrm>
            <a:custGeom>
              <a:avLst/>
              <a:gdLst/>
              <a:ahLst/>
              <a:cxnLst/>
              <a:rect l="l" t="t" r="r" b="b"/>
              <a:pathLst>
                <a:path w="14803755">
                  <a:moveTo>
                    <a:pt x="0" y="0"/>
                  </a:moveTo>
                  <a:lnTo>
                    <a:pt x="14803214" y="0"/>
                  </a:lnTo>
                </a:path>
              </a:pathLst>
            </a:custGeom>
            <a:ln w="5235">
              <a:solidFill>
                <a:srgbClr val="003150"/>
              </a:solidFill>
              <a:prstDash val="dot"/>
            </a:ln>
          </p:spPr>
          <p:txBody>
            <a:bodyPr wrap="square" lIns="0" tIns="0" rIns="0" bIns="0" rtlCol="0"/>
            <a:lstStyle/>
            <a:p>
              <a:endParaRPr/>
            </a:p>
          </p:txBody>
        </p:sp>
        <p:sp>
          <p:nvSpPr>
            <p:cNvPr id="8" name="object 8"/>
            <p:cNvSpPr/>
            <p:nvPr/>
          </p:nvSpPr>
          <p:spPr>
            <a:xfrm>
              <a:off x="1044460" y="4748548"/>
              <a:ext cx="14832330" cy="5715"/>
            </a:xfrm>
            <a:custGeom>
              <a:avLst/>
              <a:gdLst/>
              <a:ahLst/>
              <a:cxnLst/>
              <a:rect l="l" t="t" r="r" b="b"/>
              <a:pathLst>
                <a:path w="14832330" h="5714">
                  <a:moveTo>
                    <a:pt x="5245" y="2616"/>
                  </a:moveTo>
                  <a:lnTo>
                    <a:pt x="4470" y="774"/>
                  </a:lnTo>
                  <a:lnTo>
                    <a:pt x="2616" y="0"/>
                  </a:lnTo>
                  <a:lnTo>
                    <a:pt x="774" y="774"/>
                  </a:lnTo>
                  <a:lnTo>
                    <a:pt x="0" y="2616"/>
                  </a:lnTo>
                  <a:lnTo>
                    <a:pt x="774" y="4470"/>
                  </a:lnTo>
                  <a:lnTo>
                    <a:pt x="2616" y="5245"/>
                  </a:lnTo>
                  <a:lnTo>
                    <a:pt x="4470" y="4470"/>
                  </a:lnTo>
                  <a:lnTo>
                    <a:pt x="5245" y="2616"/>
                  </a:lnTo>
                  <a:close/>
                </a:path>
                <a:path w="14832330" h="5714">
                  <a:moveTo>
                    <a:pt x="14832013" y="2616"/>
                  </a:moveTo>
                  <a:lnTo>
                    <a:pt x="14831251" y="774"/>
                  </a:lnTo>
                  <a:lnTo>
                    <a:pt x="14829397" y="0"/>
                  </a:lnTo>
                  <a:lnTo>
                    <a:pt x="14827542" y="774"/>
                  </a:lnTo>
                  <a:lnTo>
                    <a:pt x="14826780" y="2616"/>
                  </a:lnTo>
                  <a:lnTo>
                    <a:pt x="14827542" y="4470"/>
                  </a:lnTo>
                  <a:lnTo>
                    <a:pt x="14829397" y="5245"/>
                  </a:lnTo>
                  <a:lnTo>
                    <a:pt x="14831251" y="4470"/>
                  </a:lnTo>
                  <a:lnTo>
                    <a:pt x="14832013" y="2616"/>
                  </a:lnTo>
                  <a:close/>
                </a:path>
              </a:pathLst>
            </a:custGeom>
            <a:solidFill>
              <a:srgbClr val="003150"/>
            </a:solidFill>
          </p:spPr>
          <p:txBody>
            <a:bodyPr wrap="square" lIns="0" tIns="0" rIns="0" bIns="0" rtlCol="0"/>
            <a:lstStyle/>
            <a:p>
              <a:endParaRPr/>
            </a:p>
          </p:txBody>
        </p:sp>
      </p:grpSp>
      <p:sp>
        <p:nvSpPr>
          <p:cNvPr id="9" name="object 9"/>
          <p:cNvSpPr/>
          <p:nvPr/>
        </p:nvSpPr>
        <p:spPr>
          <a:xfrm>
            <a:off x="15873862" y="0"/>
            <a:ext cx="4230370" cy="3455670"/>
          </a:xfrm>
          <a:custGeom>
            <a:avLst/>
            <a:gdLst/>
            <a:ahLst/>
            <a:cxnLst/>
            <a:rect l="l" t="t" r="r" b="b"/>
            <a:pathLst>
              <a:path w="4230369" h="3455670">
                <a:moveTo>
                  <a:pt x="4230237" y="0"/>
                </a:moveTo>
                <a:lnTo>
                  <a:pt x="0" y="0"/>
                </a:lnTo>
                <a:lnTo>
                  <a:pt x="0" y="3455392"/>
                </a:lnTo>
                <a:lnTo>
                  <a:pt x="4230237" y="3455392"/>
                </a:lnTo>
                <a:lnTo>
                  <a:pt x="4230237" y="0"/>
                </a:lnTo>
                <a:close/>
              </a:path>
            </a:pathLst>
          </a:custGeom>
          <a:solidFill>
            <a:srgbClr val="D8D8D8"/>
          </a:solidFill>
        </p:spPr>
        <p:txBody>
          <a:bodyPr wrap="square" lIns="0" tIns="0" rIns="0" bIns="0" rtlCol="0"/>
          <a:lstStyle/>
          <a:p>
            <a:endParaRPr/>
          </a:p>
        </p:txBody>
      </p:sp>
      <p:grpSp>
        <p:nvGrpSpPr>
          <p:cNvPr id="30" name="Skupina 29">
            <a:extLst>
              <a:ext uri="{FF2B5EF4-FFF2-40B4-BE49-F238E27FC236}">
                <a16:creationId xmlns:a16="http://schemas.microsoft.com/office/drawing/2014/main" id="{BDDA5455-E36B-30BB-9B23-A723550260F7}"/>
              </a:ext>
            </a:extLst>
          </p:cNvPr>
          <p:cNvGrpSpPr/>
          <p:nvPr/>
        </p:nvGrpSpPr>
        <p:grpSpPr>
          <a:xfrm>
            <a:off x="1076490" y="4031793"/>
            <a:ext cx="7090416" cy="553720"/>
            <a:chOff x="1076490" y="4031793"/>
            <a:chExt cx="7090416" cy="553720"/>
          </a:xfrm>
        </p:grpSpPr>
        <p:grpSp>
          <p:nvGrpSpPr>
            <p:cNvPr id="27" name="Skupina 26">
              <a:extLst>
                <a:ext uri="{FF2B5EF4-FFF2-40B4-BE49-F238E27FC236}">
                  <a16:creationId xmlns:a16="http://schemas.microsoft.com/office/drawing/2014/main" id="{69BA4E63-FD33-DFCF-8FC2-1EEF89884F29}"/>
                </a:ext>
              </a:extLst>
            </p:cNvPr>
            <p:cNvGrpSpPr/>
            <p:nvPr/>
          </p:nvGrpSpPr>
          <p:grpSpPr>
            <a:xfrm>
              <a:off x="1076490" y="4136125"/>
              <a:ext cx="400685" cy="400685"/>
              <a:chOff x="1076490" y="4136125"/>
              <a:chExt cx="400685" cy="400685"/>
            </a:xfrm>
          </p:grpSpPr>
          <p:sp>
            <p:nvSpPr>
              <p:cNvPr id="10" name="object 10"/>
              <p:cNvSpPr/>
              <p:nvPr/>
            </p:nvSpPr>
            <p:spPr>
              <a:xfrm>
                <a:off x="1076490" y="4136125"/>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1" name="object 11"/>
              <p:cNvSpPr txBox="1"/>
              <p:nvPr/>
            </p:nvSpPr>
            <p:spPr>
              <a:xfrm>
                <a:off x="1209798" y="4197332"/>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a:latin typeface="Work Sans Light"/>
                  <a:cs typeface="Work Sans Light"/>
                </a:endParaRPr>
              </a:p>
            </p:txBody>
          </p:sp>
        </p:grpSp>
        <p:sp>
          <p:nvSpPr>
            <p:cNvPr id="12" name="object 12"/>
            <p:cNvSpPr txBox="1"/>
            <p:nvPr/>
          </p:nvSpPr>
          <p:spPr>
            <a:xfrm>
              <a:off x="1725466" y="4031793"/>
              <a:ext cx="6441440" cy="553720"/>
            </a:xfrm>
            <a:prstGeom prst="rect">
              <a:avLst/>
            </a:prstGeom>
          </p:spPr>
          <p:txBody>
            <a:bodyPr vert="horz" wrap="square" lIns="0" tIns="13970" rIns="0" bIns="0" rtlCol="0">
              <a:spAutoFit/>
            </a:bodyPr>
            <a:lstStyle/>
            <a:p>
              <a:pPr marL="12700">
                <a:lnSpc>
                  <a:spcPct val="100000"/>
                </a:lnSpc>
                <a:spcBef>
                  <a:spcPts val="110"/>
                </a:spcBef>
              </a:pPr>
              <a:r>
                <a:rPr sz="3450" b="0" spc="-90" dirty="0">
                  <a:solidFill>
                    <a:srgbClr val="003150"/>
                  </a:solidFill>
                  <a:latin typeface="Work Sans Light"/>
                  <a:cs typeface="Work Sans Light"/>
                </a:rPr>
                <a:t>ÚVODNÍ</a:t>
              </a:r>
              <a:r>
                <a:rPr sz="3450" b="0" spc="-105" dirty="0">
                  <a:solidFill>
                    <a:srgbClr val="003150"/>
                  </a:solidFill>
                  <a:latin typeface="Work Sans Light"/>
                  <a:cs typeface="Work Sans Light"/>
                </a:rPr>
                <a:t> </a:t>
              </a:r>
              <a:r>
                <a:rPr sz="3450" b="0" spc="-130" dirty="0">
                  <a:solidFill>
                    <a:srgbClr val="003150"/>
                  </a:solidFill>
                  <a:latin typeface="Work Sans Light"/>
                  <a:cs typeface="Work Sans Light"/>
                </a:rPr>
                <a:t>SLOVO</a:t>
              </a:r>
              <a:r>
                <a:rPr sz="3450" b="0" spc="-190" dirty="0">
                  <a:solidFill>
                    <a:srgbClr val="003150"/>
                  </a:solidFill>
                  <a:latin typeface="Work Sans Light"/>
                  <a:cs typeface="Work Sans Light"/>
                </a:rPr>
                <a:t> </a:t>
              </a:r>
              <a:r>
                <a:rPr sz="3450" b="0" spc="-150" dirty="0">
                  <a:solidFill>
                    <a:srgbClr val="003150"/>
                  </a:solidFill>
                  <a:latin typeface="Work Sans Light"/>
                  <a:cs typeface="Work Sans Light"/>
                </a:rPr>
                <a:t>JARMILY</a:t>
              </a:r>
              <a:r>
                <a:rPr sz="3450" b="0" spc="-375" dirty="0">
                  <a:solidFill>
                    <a:srgbClr val="003150"/>
                  </a:solidFill>
                  <a:latin typeface="Work Sans Light"/>
                  <a:cs typeface="Work Sans Light"/>
                </a:rPr>
                <a:t> </a:t>
              </a:r>
              <a:r>
                <a:rPr sz="3450" b="0" spc="-45" dirty="0">
                  <a:solidFill>
                    <a:srgbClr val="003150"/>
                  </a:solidFill>
                  <a:latin typeface="Work Sans Light"/>
                  <a:cs typeface="Work Sans Light"/>
                </a:rPr>
                <a:t>VESELÉ</a:t>
              </a:r>
              <a:endParaRPr sz="3450" dirty="0">
                <a:latin typeface="Work Sans Light"/>
                <a:cs typeface="Work Sans Light"/>
              </a:endParaRPr>
            </a:p>
          </p:txBody>
        </p:sp>
      </p:grpSp>
      <p:grpSp>
        <p:nvGrpSpPr>
          <p:cNvPr id="28" name="Skupina 27">
            <a:extLst>
              <a:ext uri="{FF2B5EF4-FFF2-40B4-BE49-F238E27FC236}">
                <a16:creationId xmlns:a16="http://schemas.microsoft.com/office/drawing/2014/main" id="{1F74C5E2-899B-A946-CAE4-7251B5F00839}"/>
              </a:ext>
            </a:extLst>
          </p:cNvPr>
          <p:cNvGrpSpPr/>
          <p:nvPr/>
        </p:nvGrpSpPr>
        <p:grpSpPr>
          <a:xfrm>
            <a:off x="1076490" y="4755741"/>
            <a:ext cx="14094843" cy="2451312"/>
            <a:chOff x="1076490" y="4755741"/>
            <a:chExt cx="14094843" cy="2451312"/>
          </a:xfrm>
        </p:grpSpPr>
        <p:sp>
          <p:nvSpPr>
            <p:cNvPr id="13" name="object 13"/>
            <p:cNvSpPr/>
            <p:nvPr/>
          </p:nvSpPr>
          <p:spPr>
            <a:xfrm>
              <a:off x="1076490" y="492918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4" name="object 14"/>
            <p:cNvSpPr txBox="1"/>
            <p:nvPr/>
          </p:nvSpPr>
          <p:spPr>
            <a:xfrm>
              <a:off x="1190480" y="4990389"/>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a:latin typeface="Work Sans Light"/>
                <a:cs typeface="Work Sans Light"/>
              </a:endParaRPr>
            </a:p>
          </p:txBody>
        </p:sp>
        <p:sp>
          <p:nvSpPr>
            <p:cNvPr id="15" name="object 15"/>
            <p:cNvSpPr txBox="1"/>
            <p:nvPr/>
          </p:nvSpPr>
          <p:spPr>
            <a:xfrm>
              <a:off x="1631228" y="4755741"/>
              <a:ext cx="13540105" cy="2451312"/>
            </a:xfrm>
            <a:prstGeom prst="rect">
              <a:avLst/>
            </a:prstGeom>
          </p:spPr>
          <p:txBody>
            <a:bodyPr vert="horz" wrap="square" lIns="0" tIns="83185" rIns="0" bIns="0" rtlCol="0">
              <a:spAutoFit/>
            </a:bodyPr>
            <a:lstStyle/>
            <a:p>
              <a:pPr marL="106680">
                <a:lnSpc>
                  <a:spcPct val="100000"/>
                </a:lnSpc>
                <a:spcBef>
                  <a:spcPts val="655"/>
                </a:spcBef>
              </a:pPr>
              <a:r>
                <a:rPr sz="3450" b="0" spc="-130" dirty="0">
                  <a:solidFill>
                    <a:srgbClr val="003150"/>
                  </a:solidFill>
                  <a:latin typeface="Work Sans Light"/>
                  <a:cs typeface="Work Sans Light"/>
                </a:rPr>
                <a:t>NÁVRH</a:t>
              </a:r>
              <a:r>
                <a:rPr sz="3450" b="0" spc="-150" dirty="0">
                  <a:solidFill>
                    <a:srgbClr val="003150"/>
                  </a:solidFill>
                  <a:latin typeface="Work Sans Light"/>
                  <a:cs typeface="Work Sans Light"/>
                </a:rPr>
                <a:t> </a:t>
              </a:r>
              <a:r>
                <a:rPr sz="3450" b="0" spc="-105" dirty="0">
                  <a:solidFill>
                    <a:srgbClr val="003150"/>
                  </a:solidFill>
                  <a:latin typeface="Work Sans Light"/>
                  <a:cs typeface="Work Sans Light"/>
                </a:rPr>
                <a:t>N</a:t>
              </a:r>
              <a:r>
                <a:rPr sz="3450" b="0" spc="-160" dirty="0">
                  <a:solidFill>
                    <a:srgbClr val="003150"/>
                  </a:solidFill>
                  <a:latin typeface="Work Sans Light"/>
                  <a:cs typeface="Work Sans Light"/>
                </a:rPr>
                <a:t>O</a:t>
              </a:r>
              <a:r>
                <a:rPr sz="3450" b="0" spc="-105" dirty="0">
                  <a:solidFill>
                    <a:srgbClr val="003150"/>
                  </a:solidFill>
                  <a:latin typeface="Work Sans Light"/>
                  <a:cs typeface="Work Sans Light"/>
                </a:rPr>
                <a:t>VE</a:t>
              </a:r>
              <a:r>
                <a:rPr sz="3450" b="0" spc="-509" dirty="0">
                  <a:solidFill>
                    <a:srgbClr val="003150"/>
                  </a:solidFill>
                  <a:latin typeface="Work Sans Light"/>
                  <a:cs typeface="Work Sans Light"/>
                </a:rPr>
                <a:t>L</a:t>
              </a:r>
              <a:r>
                <a:rPr sz="3450" b="0" dirty="0">
                  <a:solidFill>
                    <a:srgbClr val="003150"/>
                  </a:solidFill>
                  <a:latin typeface="Work Sans Light"/>
                  <a:cs typeface="Work Sans Light"/>
                </a:rPr>
                <a:t>Y</a:t>
              </a:r>
              <a:r>
                <a:rPr sz="3450" b="0" spc="-275" dirty="0">
                  <a:solidFill>
                    <a:srgbClr val="003150"/>
                  </a:solidFill>
                  <a:latin typeface="Work Sans Light"/>
                  <a:cs typeface="Work Sans Light"/>
                </a:rPr>
                <a:t> </a:t>
              </a:r>
              <a:r>
                <a:rPr sz="3450" b="0" spc="-25" dirty="0">
                  <a:solidFill>
                    <a:srgbClr val="003150"/>
                  </a:solidFill>
                  <a:latin typeface="Work Sans Light"/>
                  <a:cs typeface="Work Sans Light"/>
                </a:rPr>
                <a:t>IZ</a:t>
              </a:r>
              <a:endParaRPr sz="3450" dirty="0">
                <a:latin typeface="Work Sans Light"/>
                <a:cs typeface="Work Sans Light"/>
              </a:endParaRPr>
            </a:p>
            <a:p>
              <a:pPr marL="325120" indent="-313055">
                <a:lnSpc>
                  <a:spcPct val="100000"/>
                </a:lnSpc>
                <a:spcBef>
                  <a:spcPts val="560"/>
                </a:spcBef>
                <a:buChar char="•"/>
                <a:tabLst>
                  <a:tab pos="325755" algn="l"/>
                </a:tabLst>
              </a:pPr>
              <a:r>
                <a:rPr sz="3200" b="0" spc="-90" dirty="0">
                  <a:solidFill>
                    <a:srgbClr val="003150"/>
                  </a:solidFill>
                  <a:latin typeface="Work Sans Light"/>
                  <a:cs typeface="Work Sans Light"/>
                </a:rPr>
                <a:t>jedná</a:t>
              </a:r>
              <a:r>
                <a:rPr sz="3200" b="0" spc="-275" dirty="0">
                  <a:solidFill>
                    <a:srgbClr val="003150"/>
                  </a:solidFill>
                  <a:latin typeface="Work Sans Light"/>
                  <a:cs typeface="Work Sans Light"/>
                </a:rPr>
                <a:t> </a:t>
              </a:r>
              <a:r>
                <a:rPr sz="3200" b="0" spc="-50" dirty="0">
                  <a:solidFill>
                    <a:srgbClr val="003150"/>
                  </a:solidFill>
                  <a:latin typeface="Work Sans Light"/>
                  <a:cs typeface="Work Sans Light"/>
                </a:rPr>
                <a:t>se</a:t>
              </a:r>
              <a:r>
                <a:rPr sz="3200" b="0" spc="-180" dirty="0">
                  <a:solidFill>
                    <a:srgbClr val="003150"/>
                  </a:solidFill>
                  <a:latin typeface="Work Sans Light"/>
                  <a:cs typeface="Work Sans Light"/>
                </a:rPr>
                <a:t> </a:t>
              </a:r>
              <a:r>
                <a:rPr sz="3200" b="0" dirty="0">
                  <a:solidFill>
                    <a:srgbClr val="003150"/>
                  </a:solidFill>
                  <a:latin typeface="Work Sans Light"/>
                  <a:cs typeface="Work Sans Light"/>
                </a:rPr>
                <a:t>o</a:t>
              </a:r>
              <a:r>
                <a:rPr sz="3200" b="0" spc="-185" dirty="0">
                  <a:solidFill>
                    <a:srgbClr val="003150"/>
                  </a:solidFill>
                  <a:latin typeface="Work Sans Light"/>
                  <a:cs typeface="Work Sans Light"/>
                </a:rPr>
                <a:t> </a:t>
              </a:r>
              <a:r>
                <a:rPr sz="3200" b="0" spc="-105" dirty="0">
                  <a:solidFill>
                    <a:srgbClr val="003150"/>
                  </a:solidFill>
                  <a:latin typeface="Work Sans Light"/>
                  <a:cs typeface="Work Sans Light"/>
                </a:rPr>
                <a:t>klíčové</a:t>
              </a:r>
              <a:r>
                <a:rPr sz="3200" b="0" spc="-180" dirty="0">
                  <a:solidFill>
                    <a:srgbClr val="003150"/>
                  </a:solidFill>
                  <a:latin typeface="Work Sans Light"/>
                  <a:cs typeface="Work Sans Light"/>
                </a:rPr>
                <a:t> </a:t>
              </a:r>
              <a:r>
                <a:rPr sz="3200" b="0" spc="-110" dirty="0">
                  <a:solidFill>
                    <a:srgbClr val="003150"/>
                  </a:solidFill>
                  <a:latin typeface="Work Sans Light"/>
                  <a:cs typeface="Work Sans Light"/>
                </a:rPr>
                <a:t>změny</a:t>
              </a:r>
              <a:r>
                <a:rPr sz="3200" b="0" spc="-360" dirty="0">
                  <a:solidFill>
                    <a:srgbClr val="003150"/>
                  </a:solidFill>
                  <a:latin typeface="Work Sans Light"/>
                  <a:cs typeface="Work Sans Light"/>
                </a:rPr>
                <a:t> </a:t>
              </a:r>
              <a:r>
                <a:rPr sz="3200" b="0" dirty="0">
                  <a:solidFill>
                    <a:srgbClr val="003150"/>
                  </a:solidFill>
                  <a:latin typeface="Work Sans Light"/>
                  <a:cs typeface="Work Sans Light"/>
                </a:rPr>
                <a:t>v</a:t>
              </a:r>
              <a:r>
                <a:rPr sz="3200" b="0" spc="-275" dirty="0">
                  <a:solidFill>
                    <a:srgbClr val="003150"/>
                  </a:solidFill>
                  <a:latin typeface="Work Sans Light"/>
                  <a:cs typeface="Work Sans Light"/>
                </a:rPr>
                <a:t> </a:t>
              </a:r>
              <a:r>
                <a:rPr sz="3200" b="0" spc="-105" dirty="0">
                  <a:solidFill>
                    <a:srgbClr val="003150"/>
                  </a:solidFill>
                  <a:latin typeface="Work Sans Light"/>
                  <a:cs typeface="Work Sans Light"/>
                </a:rPr>
                <a:t>nastavení</a:t>
              </a:r>
              <a:r>
                <a:rPr sz="3200" b="0" spc="-180" dirty="0">
                  <a:solidFill>
                    <a:srgbClr val="003150"/>
                  </a:solidFill>
                  <a:latin typeface="Work Sans Light"/>
                  <a:cs typeface="Work Sans Light"/>
                </a:rPr>
                <a:t> </a:t>
              </a:r>
              <a:r>
                <a:rPr sz="3200" b="0" spc="-100" dirty="0">
                  <a:solidFill>
                    <a:srgbClr val="003150"/>
                  </a:solidFill>
                  <a:latin typeface="Work Sans Light"/>
                  <a:cs typeface="Work Sans Light"/>
                </a:rPr>
                <a:t>podmínek</a:t>
              </a:r>
              <a:r>
                <a:rPr sz="3200" b="0" spc="-245" dirty="0">
                  <a:solidFill>
                    <a:srgbClr val="003150"/>
                  </a:solidFill>
                  <a:latin typeface="Work Sans Light"/>
                  <a:cs typeface="Work Sans Light"/>
                </a:rPr>
                <a:t> </a:t>
              </a:r>
              <a:r>
                <a:rPr sz="3200" b="0" spc="-110" dirty="0">
                  <a:solidFill>
                    <a:srgbClr val="003150"/>
                  </a:solidFill>
                  <a:latin typeface="Work Sans Light"/>
                  <a:cs typeface="Work Sans Light"/>
                </a:rPr>
                <a:t>pro</a:t>
              </a:r>
              <a:r>
                <a:rPr sz="3200" b="0" spc="-180" dirty="0">
                  <a:solidFill>
                    <a:srgbClr val="003150"/>
                  </a:solidFill>
                  <a:latin typeface="Work Sans Light"/>
                  <a:cs typeface="Work Sans Light"/>
                </a:rPr>
                <a:t> </a:t>
              </a:r>
              <a:r>
                <a:rPr sz="3200" b="0" spc="-95" dirty="0">
                  <a:solidFill>
                    <a:srgbClr val="003150"/>
                  </a:solidFill>
                  <a:latin typeface="Work Sans Light"/>
                  <a:cs typeface="Work Sans Light"/>
                </a:rPr>
                <a:t>odpuštění</a:t>
              </a:r>
              <a:r>
                <a:rPr sz="3200" b="0" spc="-185" dirty="0">
                  <a:solidFill>
                    <a:srgbClr val="003150"/>
                  </a:solidFill>
                  <a:latin typeface="Work Sans Light"/>
                  <a:cs typeface="Work Sans Light"/>
                </a:rPr>
                <a:t> </a:t>
              </a:r>
              <a:r>
                <a:rPr sz="3200" b="0" spc="-45" dirty="0">
                  <a:solidFill>
                    <a:srgbClr val="003150"/>
                  </a:solidFill>
                  <a:latin typeface="Work Sans Light"/>
                  <a:cs typeface="Work Sans Light"/>
                </a:rPr>
                <a:t>dluhů</a:t>
              </a:r>
              <a:endParaRPr sz="3200" dirty="0">
                <a:latin typeface="Work Sans Light"/>
                <a:cs typeface="Work Sans Light"/>
              </a:endParaRPr>
            </a:p>
            <a:p>
              <a:pPr marL="325120" indent="-313055">
                <a:lnSpc>
                  <a:spcPct val="100000"/>
                </a:lnSpc>
                <a:spcBef>
                  <a:spcPts val="1135"/>
                </a:spcBef>
                <a:buChar char="•"/>
                <a:tabLst>
                  <a:tab pos="325755" algn="l"/>
                </a:tabLst>
              </a:pPr>
              <a:r>
                <a:rPr sz="3200" b="0" spc="-110" dirty="0">
                  <a:solidFill>
                    <a:srgbClr val="003150"/>
                  </a:solidFill>
                  <a:latin typeface="Work Sans Light"/>
                  <a:cs typeface="Work Sans Light"/>
                </a:rPr>
                <a:t>představuje</a:t>
              </a:r>
              <a:r>
                <a:rPr sz="3200" b="0" spc="-165" dirty="0">
                  <a:solidFill>
                    <a:srgbClr val="003150"/>
                  </a:solidFill>
                  <a:latin typeface="Work Sans Light"/>
                  <a:cs typeface="Work Sans Light"/>
                </a:rPr>
                <a:t> </a:t>
              </a:r>
              <a:r>
                <a:rPr sz="3200" b="0" spc="-135" dirty="0">
                  <a:solidFill>
                    <a:srgbClr val="003150"/>
                  </a:solidFill>
                  <a:latin typeface="Work Sans Light"/>
                  <a:cs typeface="Work Sans Light"/>
                </a:rPr>
                <a:t>obrovský</a:t>
              </a:r>
              <a:r>
                <a:rPr sz="3200" b="0" spc="-260" dirty="0">
                  <a:solidFill>
                    <a:srgbClr val="003150"/>
                  </a:solidFill>
                  <a:latin typeface="Work Sans Light"/>
                  <a:cs typeface="Work Sans Light"/>
                </a:rPr>
                <a:t> </a:t>
              </a:r>
              <a:r>
                <a:rPr sz="3200" b="0" spc="-120" dirty="0">
                  <a:solidFill>
                    <a:srgbClr val="003150"/>
                  </a:solidFill>
                  <a:latin typeface="Work Sans Light"/>
                  <a:cs typeface="Work Sans Light"/>
                </a:rPr>
                <a:t>problém</a:t>
              </a:r>
              <a:r>
                <a:rPr sz="3200" b="0" spc="-160" dirty="0">
                  <a:solidFill>
                    <a:srgbClr val="003150"/>
                  </a:solidFill>
                  <a:latin typeface="Work Sans Light"/>
                  <a:cs typeface="Work Sans Light"/>
                </a:rPr>
                <a:t> </a:t>
              </a:r>
              <a:r>
                <a:rPr sz="3200" b="0" spc="-110" dirty="0">
                  <a:solidFill>
                    <a:srgbClr val="003150"/>
                  </a:solidFill>
                  <a:latin typeface="Work Sans Light"/>
                  <a:cs typeface="Work Sans Light"/>
                </a:rPr>
                <a:t>pro</a:t>
              </a:r>
              <a:r>
                <a:rPr sz="3200" b="0" spc="-165" dirty="0">
                  <a:solidFill>
                    <a:srgbClr val="003150"/>
                  </a:solidFill>
                  <a:latin typeface="Work Sans Light"/>
                  <a:cs typeface="Work Sans Light"/>
                </a:rPr>
                <a:t> </a:t>
              </a:r>
              <a:r>
                <a:rPr sz="3200" b="0" spc="-100" dirty="0">
                  <a:solidFill>
                    <a:srgbClr val="003150"/>
                  </a:solidFill>
                  <a:latin typeface="Work Sans Light"/>
                  <a:cs typeface="Work Sans Light"/>
                </a:rPr>
                <a:t>zástupce</a:t>
              </a:r>
              <a:r>
                <a:rPr sz="3200" b="0" spc="-165" dirty="0">
                  <a:solidFill>
                    <a:srgbClr val="003150"/>
                  </a:solidFill>
                  <a:latin typeface="Work Sans Light"/>
                  <a:cs typeface="Work Sans Light"/>
                </a:rPr>
                <a:t> </a:t>
              </a:r>
              <a:r>
                <a:rPr sz="3200" b="0" spc="-105" dirty="0">
                  <a:solidFill>
                    <a:srgbClr val="003150"/>
                  </a:solidFill>
                  <a:latin typeface="Work Sans Light"/>
                  <a:cs typeface="Work Sans Light"/>
                </a:rPr>
                <a:t>insolvenčních</a:t>
              </a:r>
              <a:r>
                <a:rPr sz="3200" b="0" spc="-160" dirty="0">
                  <a:solidFill>
                    <a:srgbClr val="003150"/>
                  </a:solidFill>
                  <a:latin typeface="Work Sans Light"/>
                  <a:cs typeface="Work Sans Light"/>
                </a:rPr>
                <a:t> </a:t>
              </a:r>
              <a:r>
                <a:rPr sz="3200" b="0" spc="-10" dirty="0">
                  <a:solidFill>
                    <a:srgbClr val="003150"/>
                  </a:solidFill>
                  <a:latin typeface="Work Sans Light"/>
                  <a:cs typeface="Work Sans Light"/>
                </a:rPr>
                <a:t>profesí</a:t>
              </a:r>
              <a:endParaRPr sz="3200" dirty="0">
                <a:latin typeface="Work Sans Light"/>
                <a:cs typeface="Work Sans Light"/>
              </a:endParaRPr>
            </a:p>
            <a:p>
              <a:pPr marL="325120" indent="-313055">
                <a:lnSpc>
                  <a:spcPct val="100000"/>
                </a:lnSpc>
                <a:spcBef>
                  <a:spcPts val="1140"/>
                </a:spcBef>
                <a:buChar char="•"/>
                <a:tabLst>
                  <a:tab pos="325755" algn="l"/>
                </a:tabLst>
              </a:pPr>
              <a:r>
                <a:rPr sz="3200" b="0" spc="-114" dirty="0">
                  <a:solidFill>
                    <a:srgbClr val="003150"/>
                  </a:solidFill>
                  <a:latin typeface="Work Sans Light"/>
                  <a:cs typeface="Work Sans Light"/>
                </a:rPr>
                <a:t>kontrastuje</a:t>
              </a:r>
              <a:r>
                <a:rPr sz="3200" b="0" spc="-185" dirty="0">
                  <a:solidFill>
                    <a:srgbClr val="003150"/>
                  </a:solidFill>
                  <a:latin typeface="Work Sans Light"/>
                  <a:cs typeface="Work Sans Light"/>
                </a:rPr>
                <a:t> </a:t>
              </a:r>
              <a:r>
                <a:rPr sz="3200" b="0" dirty="0">
                  <a:solidFill>
                    <a:srgbClr val="003150"/>
                  </a:solidFill>
                  <a:latin typeface="Work Sans Light"/>
                  <a:cs typeface="Work Sans Light"/>
                </a:rPr>
                <a:t>s</a:t>
              </a:r>
              <a:r>
                <a:rPr sz="3200" b="0" spc="-185" dirty="0">
                  <a:solidFill>
                    <a:srgbClr val="003150"/>
                  </a:solidFill>
                  <a:latin typeface="Work Sans Light"/>
                  <a:cs typeface="Work Sans Light"/>
                </a:rPr>
                <a:t> </a:t>
              </a:r>
              <a:r>
                <a:rPr sz="3200" b="0" spc="-105" dirty="0">
                  <a:solidFill>
                    <a:srgbClr val="003150"/>
                  </a:solidFill>
                  <a:latin typeface="Work Sans Light"/>
                  <a:cs typeface="Work Sans Light"/>
                </a:rPr>
                <a:t>dosavadní</a:t>
              </a:r>
              <a:r>
                <a:rPr sz="3200" b="0" spc="-185" dirty="0">
                  <a:solidFill>
                    <a:srgbClr val="003150"/>
                  </a:solidFill>
                  <a:latin typeface="Work Sans Light"/>
                  <a:cs typeface="Work Sans Light"/>
                </a:rPr>
                <a:t> </a:t>
              </a:r>
              <a:r>
                <a:rPr sz="3200" b="0" spc="-100" dirty="0">
                  <a:solidFill>
                    <a:srgbClr val="003150"/>
                  </a:solidFill>
                  <a:latin typeface="Work Sans Light"/>
                  <a:cs typeface="Work Sans Light"/>
                </a:rPr>
                <a:t>úspěšnou</a:t>
              </a:r>
              <a:r>
                <a:rPr sz="3200" b="0" spc="-185" dirty="0">
                  <a:solidFill>
                    <a:srgbClr val="003150"/>
                  </a:solidFill>
                  <a:latin typeface="Work Sans Light"/>
                  <a:cs typeface="Work Sans Light"/>
                </a:rPr>
                <a:t> </a:t>
              </a:r>
              <a:r>
                <a:rPr sz="3200" b="0" spc="-20" dirty="0">
                  <a:solidFill>
                    <a:srgbClr val="003150"/>
                  </a:solidFill>
                  <a:latin typeface="Work Sans Light"/>
                  <a:cs typeface="Work Sans Light"/>
                </a:rPr>
                <a:t>procedurou</a:t>
              </a:r>
              <a:endParaRPr sz="3200" dirty="0">
                <a:latin typeface="Work Sans Light"/>
                <a:cs typeface="Work Sans Light"/>
              </a:endParaRPr>
            </a:p>
          </p:txBody>
        </p:sp>
      </p:grpSp>
      <p:grpSp>
        <p:nvGrpSpPr>
          <p:cNvPr id="29" name="Skupina 28">
            <a:extLst>
              <a:ext uri="{FF2B5EF4-FFF2-40B4-BE49-F238E27FC236}">
                <a16:creationId xmlns:a16="http://schemas.microsoft.com/office/drawing/2014/main" id="{27E0209A-37C8-6BC7-3076-F85BD44B3EF5}"/>
              </a:ext>
            </a:extLst>
          </p:cNvPr>
          <p:cNvGrpSpPr/>
          <p:nvPr/>
        </p:nvGrpSpPr>
        <p:grpSpPr>
          <a:xfrm>
            <a:off x="1076490" y="7555017"/>
            <a:ext cx="14570081" cy="553720"/>
            <a:chOff x="1076490" y="7555017"/>
            <a:chExt cx="14570081" cy="553720"/>
          </a:xfrm>
        </p:grpSpPr>
        <p:sp>
          <p:nvSpPr>
            <p:cNvPr id="16" name="object 16"/>
            <p:cNvSpPr/>
            <p:nvPr/>
          </p:nvSpPr>
          <p:spPr>
            <a:xfrm>
              <a:off x="1076490" y="7659353"/>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7" name="object 17"/>
            <p:cNvSpPr txBox="1"/>
            <p:nvPr/>
          </p:nvSpPr>
          <p:spPr>
            <a:xfrm>
              <a:off x="1191422" y="7720558"/>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a:latin typeface="Work Sans Light"/>
                <a:cs typeface="Work Sans Light"/>
              </a:endParaRPr>
            </a:p>
          </p:txBody>
        </p:sp>
        <p:sp>
          <p:nvSpPr>
            <p:cNvPr id="18" name="object 18"/>
            <p:cNvSpPr txBox="1"/>
            <p:nvPr/>
          </p:nvSpPr>
          <p:spPr>
            <a:xfrm>
              <a:off x="1725466" y="7555017"/>
              <a:ext cx="13921105" cy="553720"/>
            </a:xfrm>
            <a:prstGeom prst="rect">
              <a:avLst/>
            </a:prstGeom>
          </p:spPr>
          <p:txBody>
            <a:bodyPr vert="horz" wrap="square" lIns="0" tIns="13970" rIns="0" bIns="0" rtlCol="0">
              <a:spAutoFit/>
            </a:bodyPr>
            <a:lstStyle/>
            <a:p>
              <a:pPr marL="12700">
                <a:lnSpc>
                  <a:spcPct val="100000"/>
                </a:lnSpc>
                <a:spcBef>
                  <a:spcPts val="110"/>
                </a:spcBef>
              </a:pPr>
              <a:r>
                <a:rPr sz="3450" b="0" spc="-75" dirty="0">
                  <a:solidFill>
                    <a:srgbClr val="003150"/>
                  </a:solidFill>
                  <a:latin typeface="Work Sans Light"/>
                  <a:cs typeface="Work Sans Light"/>
                </a:rPr>
                <a:t>SHRNUTÍ</a:t>
              </a:r>
              <a:r>
                <a:rPr sz="3450" b="0" spc="-135" dirty="0">
                  <a:solidFill>
                    <a:srgbClr val="003150"/>
                  </a:solidFill>
                  <a:latin typeface="Work Sans Light"/>
                  <a:cs typeface="Work Sans Light"/>
                </a:rPr>
                <a:t> </a:t>
              </a:r>
              <a:r>
                <a:rPr sz="3450" b="0" spc="-85" dirty="0">
                  <a:solidFill>
                    <a:srgbClr val="003150"/>
                  </a:solidFill>
                  <a:latin typeface="Work Sans Light"/>
                  <a:cs typeface="Work Sans Light"/>
                </a:rPr>
                <a:t>ZÁKLADNÍCH</a:t>
              </a:r>
              <a:r>
                <a:rPr sz="3450" b="0" spc="-240" dirty="0">
                  <a:solidFill>
                    <a:srgbClr val="003150"/>
                  </a:solidFill>
                  <a:latin typeface="Work Sans Light"/>
                  <a:cs typeface="Work Sans Light"/>
                </a:rPr>
                <a:t> </a:t>
              </a:r>
              <a:r>
                <a:rPr sz="3450" b="0" spc="-105" dirty="0">
                  <a:solidFill>
                    <a:srgbClr val="003150"/>
                  </a:solidFill>
                  <a:latin typeface="Work Sans Light"/>
                  <a:cs typeface="Work Sans Light"/>
                </a:rPr>
                <a:t>ARGUMENTŮ</a:t>
              </a:r>
              <a:r>
                <a:rPr sz="3450" b="0" spc="-260" dirty="0">
                  <a:solidFill>
                    <a:srgbClr val="003150"/>
                  </a:solidFill>
                  <a:latin typeface="Work Sans Light"/>
                  <a:cs typeface="Work Sans Light"/>
                </a:rPr>
                <a:t> </a:t>
              </a:r>
              <a:r>
                <a:rPr sz="3450" b="0" spc="-110" dirty="0">
                  <a:solidFill>
                    <a:srgbClr val="003150"/>
                  </a:solidFill>
                  <a:latin typeface="Work Sans Light"/>
                  <a:cs typeface="Work Sans Light"/>
                </a:rPr>
                <a:t>VYSTUPUJÍCÍCH</a:t>
              </a:r>
              <a:r>
                <a:rPr sz="3450" b="0" spc="-135" dirty="0">
                  <a:solidFill>
                    <a:srgbClr val="003150"/>
                  </a:solidFill>
                  <a:latin typeface="Work Sans Light"/>
                  <a:cs typeface="Work Sans Light"/>
                </a:rPr>
                <a:t> </a:t>
              </a:r>
              <a:r>
                <a:rPr sz="3450" b="0" spc="-95" dirty="0">
                  <a:solidFill>
                    <a:srgbClr val="003150"/>
                  </a:solidFill>
                  <a:latin typeface="Work Sans Light"/>
                  <a:cs typeface="Work Sans Light"/>
                </a:rPr>
                <a:t>PROTI</a:t>
              </a:r>
              <a:r>
                <a:rPr sz="3450" b="0" spc="-130" dirty="0">
                  <a:solidFill>
                    <a:srgbClr val="003150"/>
                  </a:solidFill>
                  <a:latin typeface="Work Sans Light"/>
                  <a:cs typeface="Work Sans Light"/>
                </a:rPr>
                <a:t> </a:t>
              </a:r>
              <a:r>
                <a:rPr sz="3450" b="0" spc="-80" dirty="0">
                  <a:solidFill>
                    <a:srgbClr val="003150"/>
                  </a:solidFill>
                  <a:latin typeface="Work Sans Light"/>
                  <a:cs typeface="Work Sans Light"/>
                </a:rPr>
                <a:t>NOVELE</a:t>
              </a:r>
              <a:r>
                <a:rPr sz="3450" b="0" spc="-130" dirty="0">
                  <a:solidFill>
                    <a:srgbClr val="003150"/>
                  </a:solidFill>
                  <a:latin typeface="Work Sans Light"/>
                  <a:cs typeface="Work Sans Light"/>
                </a:rPr>
                <a:t> </a:t>
              </a:r>
              <a:r>
                <a:rPr sz="3450" b="0" spc="-25" dirty="0">
                  <a:solidFill>
                    <a:srgbClr val="003150"/>
                  </a:solidFill>
                  <a:latin typeface="Work Sans Light"/>
                  <a:cs typeface="Work Sans Light"/>
                </a:rPr>
                <a:t>IZ</a:t>
              </a:r>
              <a:endParaRPr sz="3450" dirty="0">
                <a:latin typeface="Work Sans Light"/>
                <a:cs typeface="Work Sans Light"/>
              </a:endParaRPr>
            </a:p>
          </p:txBody>
        </p:sp>
      </p:grpSp>
      <p:sp>
        <p:nvSpPr>
          <p:cNvPr id="19" name="object 19"/>
          <p:cNvSpPr txBox="1"/>
          <p:nvPr/>
        </p:nvSpPr>
        <p:spPr>
          <a:xfrm>
            <a:off x="1034388" y="8332382"/>
            <a:ext cx="14603094" cy="2015489"/>
          </a:xfrm>
          <a:prstGeom prst="rect">
            <a:avLst/>
          </a:prstGeom>
        </p:spPr>
        <p:txBody>
          <a:bodyPr vert="horz" wrap="square" lIns="0" tIns="100965" rIns="0" bIns="0" rtlCol="0">
            <a:spAutoFit/>
          </a:bodyPr>
          <a:lstStyle/>
          <a:p>
            <a:pPr marL="12700">
              <a:lnSpc>
                <a:spcPct val="100000"/>
              </a:lnSpc>
              <a:spcBef>
                <a:spcPts val="795"/>
              </a:spcBef>
            </a:pPr>
            <a:r>
              <a:rPr sz="2850" b="1" spc="-20" dirty="0">
                <a:solidFill>
                  <a:srgbClr val="003150"/>
                </a:solidFill>
                <a:latin typeface="Work Sans"/>
                <a:cs typeface="Work Sans"/>
              </a:rPr>
              <a:t>NESTAVÍME</a:t>
            </a:r>
            <a:r>
              <a:rPr sz="2850" b="1" spc="30" dirty="0">
                <a:solidFill>
                  <a:srgbClr val="003150"/>
                </a:solidFill>
                <a:latin typeface="Work Sans"/>
                <a:cs typeface="Work Sans"/>
              </a:rPr>
              <a:t> </a:t>
            </a:r>
            <a:r>
              <a:rPr sz="2850" b="1" dirty="0">
                <a:solidFill>
                  <a:srgbClr val="003150"/>
                </a:solidFill>
                <a:latin typeface="Work Sans"/>
                <a:cs typeface="Work Sans"/>
              </a:rPr>
              <a:t>SE</a:t>
            </a:r>
            <a:r>
              <a:rPr sz="2850" b="1" spc="30" dirty="0">
                <a:solidFill>
                  <a:srgbClr val="003150"/>
                </a:solidFill>
                <a:latin typeface="Work Sans"/>
                <a:cs typeface="Work Sans"/>
              </a:rPr>
              <a:t> </a:t>
            </a:r>
            <a:r>
              <a:rPr sz="2850" b="1" dirty="0">
                <a:solidFill>
                  <a:srgbClr val="003150"/>
                </a:solidFill>
                <a:latin typeface="Work Sans"/>
                <a:cs typeface="Work Sans"/>
              </a:rPr>
              <a:t>PROTI</a:t>
            </a:r>
            <a:r>
              <a:rPr sz="2850" b="1" spc="35" dirty="0">
                <a:solidFill>
                  <a:srgbClr val="003150"/>
                </a:solidFill>
                <a:latin typeface="Work Sans"/>
                <a:cs typeface="Work Sans"/>
              </a:rPr>
              <a:t> </a:t>
            </a:r>
            <a:r>
              <a:rPr sz="2850" b="1" dirty="0">
                <a:solidFill>
                  <a:srgbClr val="003150"/>
                </a:solidFill>
                <a:latin typeface="Work Sans"/>
                <a:cs typeface="Work Sans"/>
              </a:rPr>
              <a:t>POMOCI</a:t>
            </a:r>
            <a:r>
              <a:rPr sz="2850" b="1" spc="30" dirty="0">
                <a:solidFill>
                  <a:srgbClr val="003150"/>
                </a:solidFill>
                <a:latin typeface="Work Sans"/>
                <a:cs typeface="Work Sans"/>
              </a:rPr>
              <a:t> </a:t>
            </a:r>
            <a:r>
              <a:rPr sz="2850" b="1" dirty="0">
                <a:solidFill>
                  <a:srgbClr val="003150"/>
                </a:solidFill>
                <a:latin typeface="Work Sans"/>
                <a:cs typeface="Work Sans"/>
              </a:rPr>
              <a:t>ZADLUŽENÝM</a:t>
            </a:r>
            <a:r>
              <a:rPr sz="2850" b="1" spc="30" dirty="0">
                <a:solidFill>
                  <a:srgbClr val="003150"/>
                </a:solidFill>
                <a:latin typeface="Work Sans"/>
                <a:cs typeface="Work Sans"/>
              </a:rPr>
              <a:t> </a:t>
            </a:r>
            <a:r>
              <a:rPr sz="2850" b="1" dirty="0">
                <a:solidFill>
                  <a:srgbClr val="003150"/>
                </a:solidFill>
                <a:latin typeface="Work Sans"/>
                <a:cs typeface="Work Sans"/>
              </a:rPr>
              <a:t>LIDEM,</a:t>
            </a:r>
            <a:r>
              <a:rPr sz="2850" b="1" spc="30" dirty="0">
                <a:solidFill>
                  <a:srgbClr val="003150"/>
                </a:solidFill>
                <a:latin typeface="Work Sans"/>
                <a:cs typeface="Work Sans"/>
              </a:rPr>
              <a:t> </a:t>
            </a:r>
            <a:r>
              <a:rPr sz="2850" b="1" dirty="0">
                <a:solidFill>
                  <a:srgbClr val="003150"/>
                </a:solidFill>
                <a:latin typeface="Work Sans"/>
                <a:cs typeface="Work Sans"/>
              </a:rPr>
              <a:t>NAOPAK</a:t>
            </a:r>
            <a:r>
              <a:rPr lang="cs-CZ" sz="2850" b="1" dirty="0">
                <a:solidFill>
                  <a:srgbClr val="003150"/>
                </a:solidFill>
                <a:latin typeface="Work Sans"/>
                <a:cs typeface="Work Sans"/>
              </a:rPr>
              <a:t> SE</a:t>
            </a:r>
            <a:r>
              <a:rPr sz="2850" b="1" spc="35" dirty="0">
                <a:solidFill>
                  <a:srgbClr val="003150"/>
                </a:solidFill>
                <a:latin typeface="Work Sans"/>
                <a:cs typeface="Work Sans"/>
              </a:rPr>
              <a:t> </a:t>
            </a:r>
            <a:r>
              <a:rPr sz="2850" b="1" spc="-10" dirty="0">
                <a:solidFill>
                  <a:srgbClr val="003150"/>
                </a:solidFill>
                <a:latin typeface="Work Sans"/>
                <a:cs typeface="Work Sans"/>
              </a:rPr>
              <a:t>ZASAZUJEME</a:t>
            </a:r>
            <a:endParaRPr sz="2850" dirty="0">
              <a:latin typeface="Work Sans"/>
              <a:cs typeface="Work Sans"/>
            </a:endParaRPr>
          </a:p>
          <a:p>
            <a:pPr marL="12700">
              <a:lnSpc>
                <a:spcPct val="100000"/>
              </a:lnSpc>
              <a:spcBef>
                <a:spcPts val="700"/>
              </a:spcBef>
            </a:pPr>
            <a:r>
              <a:rPr lang="pt-BR" sz="2850" b="1" dirty="0">
                <a:solidFill>
                  <a:srgbClr val="003150"/>
                </a:solidFill>
                <a:latin typeface="Work Sans"/>
                <a:cs typeface="Work Sans"/>
              </a:rPr>
              <a:t>SE</a:t>
            </a:r>
            <a:r>
              <a:rPr lang="pt-BR" sz="2850" b="1" spc="25" dirty="0">
                <a:solidFill>
                  <a:srgbClr val="003150"/>
                </a:solidFill>
                <a:latin typeface="Work Sans"/>
                <a:cs typeface="Work Sans"/>
              </a:rPr>
              <a:t> </a:t>
            </a:r>
            <a:r>
              <a:rPr lang="pt-BR" sz="2850" b="1" dirty="0">
                <a:solidFill>
                  <a:srgbClr val="003150"/>
                </a:solidFill>
                <a:latin typeface="Work Sans"/>
                <a:cs typeface="Work Sans"/>
              </a:rPr>
              <a:t>O</a:t>
            </a:r>
            <a:r>
              <a:rPr lang="pt-BR" sz="2850" b="1" spc="25" dirty="0">
                <a:solidFill>
                  <a:srgbClr val="003150"/>
                </a:solidFill>
                <a:latin typeface="Work Sans"/>
                <a:cs typeface="Work Sans"/>
              </a:rPr>
              <a:t> </a:t>
            </a:r>
            <a:r>
              <a:rPr lang="pt-BR" sz="2850" b="1" dirty="0">
                <a:solidFill>
                  <a:srgbClr val="003150"/>
                </a:solidFill>
                <a:latin typeface="Work Sans"/>
                <a:cs typeface="Work Sans"/>
              </a:rPr>
              <a:t>POMOC</a:t>
            </a:r>
            <a:r>
              <a:rPr lang="pt-BR" sz="2850" b="1" spc="30" dirty="0">
                <a:solidFill>
                  <a:srgbClr val="003150"/>
                </a:solidFill>
                <a:latin typeface="Work Sans"/>
                <a:cs typeface="Work Sans"/>
              </a:rPr>
              <a:t> </a:t>
            </a:r>
            <a:r>
              <a:rPr lang="pt-BR" sz="2850" b="1" dirty="0">
                <a:solidFill>
                  <a:srgbClr val="003150"/>
                </a:solidFill>
                <a:latin typeface="Work Sans"/>
                <a:cs typeface="Work Sans"/>
              </a:rPr>
              <a:t>DOBŘE</a:t>
            </a:r>
            <a:r>
              <a:rPr lang="pt-BR" sz="2850" b="1" spc="25" dirty="0">
                <a:solidFill>
                  <a:srgbClr val="003150"/>
                </a:solidFill>
                <a:latin typeface="Work Sans"/>
                <a:cs typeface="Work Sans"/>
              </a:rPr>
              <a:t> </a:t>
            </a:r>
            <a:r>
              <a:rPr lang="pt-BR" sz="2850" b="1" spc="-20" dirty="0">
                <a:solidFill>
                  <a:srgbClr val="003150"/>
                </a:solidFill>
                <a:latin typeface="Work Sans"/>
                <a:cs typeface="Work Sans"/>
              </a:rPr>
              <a:t>NASTAVENOU,</a:t>
            </a:r>
            <a:r>
              <a:rPr lang="pt-BR" sz="2850" b="1" spc="25" dirty="0">
                <a:solidFill>
                  <a:srgbClr val="003150"/>
                </a:solidFill>
                <a:latin typeface="Work Sans"/>
                <a:cs typeface="Work Sans"/>
              </a:rPr>
              <a:t> </a:t>
            </a:r>
            <a:r>
              <a:rPr lang="pt-BR" sz="2850" b="1" dirty="0">
                <a:solidFill>
                  <a:srgbClr val="003150"/>
                </a:solidFill>
                <a:latin typeface="Work Sans"/>
                <a:cs typeface="Work Sans"/>
              </a:rPr>
              <a:t>FUNKČNÍ</a:t>
            </a:r>
            <a:r>
              <a:rPr lang="pt-BR" sz="2850" b="1" spc="-45" dirty="0">
                <a:solidFill>
                  <a:srgbClr val="003150"/>
                </a:solidFill>
                <a:latin typeface="Work Sans"/>
                <a:cs typeface="Work Sans"/>
              </a:rPr>
              <a:t> </a:t>
            </a:r>
            <a:r>
              <a:rPr lang="pt-BR" sz="2850" b="1" dirty="0">
                <a:solidFill>
                  <a:srgbClr val="003150"/>
                </a:solidFill>
                <a:latin typeface="Work Sans"/>
                <a:cs typeface="Work Sans"/>
              </a:rPr>
              <a:t>A</a:t>
            </a:r>
            <a:r>
              <a:rPr lang="pt-BR" sz="2850" b="1" spc="-40" dirty="0">
                <a:solidFill>
                  <a:srgbClr val="003150"/>
                </a:solidFill>
                <a:latin typeface="Work Sans"/>
                <a:cs typeface="Work Sans"/>
              </a:rPr>
              <a:t> </a:t>
            </a:r>
            <a:r>
              <a:rPr lang="pt-BR" sz="2850" b="1" spc="-10" dirty="0">
                <a:solidFill>
                  <a:srgbClr val="003150"/>
                </a:solidFill>
                <a:latin typeface="Work Sans"/>
                <a:cs typeface="Work Sans"/>
              </a:rPr>
              <a:t>SPRAVEDLIVOU.</a:t>
            </a:r>
          </a:p>
          <a:p>
            <a:pPr marL="12700" marR="103505">
              <a:lnSpc>
                <a:spcPts val="3300"/>
              </a:lnSpc>
              <a:spcBef>
                <a:spcPts val="915"/>
              </a:spcBef>
            </a:pPr>
            <a:r>
              <a:rPr lang="cs-CZ" sz="2850" b="0" spc="-50" dirty="0">
                <a:solidFill>
                  <a:srgbClr val="003150"/>
                </a:solidFill>
                <a:latin typeface="Work Sans Light"/>
                <a:cs typeface="Work Sans Light"/>
              </a:rPr>
              <a:t>Apel</a:t>
            </a:r>
            <a:r>
              <a:rPr lang="cs-CZ" sz="2850" b="0" spc="-215" dirty="0">
                <a:solidFill>
                  <a:srgbClr val="003150"/>
                </a:solidFill>
                <a:latin typeface="Work Sans Light"/>
                <a:cs typeface="Work Sans Light"/>
              </a:rPr>
              <a:t> </a:t>
            </a:r>
            <a:r>
              <a:rPr lang="cs-CZ" sz="2850" b="0" spc="-30" dirty="0">
                <a:solidFill>
                  <a:srgbClr val="003150"/>
                </a:solidFill>
                <a:latin typeface="Work Sans Light"/>
                <a:cs typeface="Work Sans Light"/>
              </a:rPr>
              <a:t>na</a:t>
            </a:r>
            <a:r>
              <a:rPr lang="cs-CZ" sz="2850" b="0" spc="-265" dirty="0">
                <a:solidFill>
                  <a:srgbClr val="003150"/>
                </a:solidFill>
                <a:latin typeface="Work Sans Light"/>
                <a:cs typeface="Work Sans Light"/>
              </a:rPr>
              <a:t> </a:t>
            </a:r>
            <a:r>
              <a:rPr lang="cs-CZ" sz="2850" b="0" spc="-45" dirty="0">
                <a:solidFill>
                  <a:srgbClr val="003150"/>
                </a:solidFill>
                <a:latin typeface="Work Sans Light"/>
                <a:cs typeface="Work Sans Light"/>
              </a:rPr>
              <a:t>vládu</a:t>
            </a:r>
            <a:r>
              <a:rPr lang="cs-CZ" sz="2850" b="0" spc="-120" dirty="0">
                <a:solidFill>
                  <a:srgbClr val="003150"/>
                </a:solidFill>
                <a:latin typeface="Work Sans Light"/>
                <a:cs typeface="Work Sans Light"/>
              </a:rPr>
              <a:t> </a:t>
            </a:r>
            <a:r>
              <a:rPr lang="cs-CZ" sz="2850" b="0" dirty="0">
                <a:solidFill>
                  <a:srgbClr val="003150"/>
                </a:solidFill>
                <a:latin typeface="Work Sans Light"/>
                <a:cs typeface="Work Sans Light"/>
              </a:rPr>
              <a:t>i</a:t>
            </a:r>
            <a:r>
              <a:rPr lang="cs-CZ" sz="2850" b="0" spc="-114" dirty="0">
                <a:solidFill>
                  <a:srgbClr val="003150"/>
                </a:solidFill>
                <a:latin typeface="Work Sans Light"/>
                <a:cs typeface="Work Sans Light"/>
              </a:rPr>
              <a:t> </a:t>
            </a:r>
            <a:r>
              <a:rPr lang="cs-CZ" sz="2850" b="0" spc="-75" dirty="0">
                <a:solidFill>
                  <a:srgbClr val="003150"/>
                </a:solidFill>
                <a:latin typeface="Work Sans Light"/>
                <a:cs typeface="Work Sans Light"/>
              </a:rPr>
              <a:t>zákonodárce</a:t>
            </a:r>
            <a:r>
              <a:rPr lang="cs-CZ" sz="2850" b="0" spc="-120" dirty="0">
                <a:solidFill>
                  <a:srgbClr val="003150"/>
                </a:solidFill>
                <a:latin typeface="Work Sans Light"/>
                <a:cs typeface="Work Sans Light"/>
              </a:rPr>
              <a:t> </a:t>
            </a:r>
            <a:r>
              <a:rPr lang="cs-CZ" sz="2850" b="0" dirty="0">
                <a:solidFill>
                  <a:srgbClr val="003150"/>
                </a:solidFill>
                <a:latin typeface="Work Sans Light"/>
                <a:cs typeface="Work Sans Light"/>
              </a:rPr>
              <a:t>a</a:t>
            </a:r>
            <a:r>
              <a:rPr lang="cs-CZ" sz="2850" b="0" spc="-265" dirty="0">
                <a:solidFill>
                  <a:srgbClr val="003150"/>
                </a:solidFill>
                <a:latin typeface="Work Sans Light"/>
                <a:cs typeface="Work Sans Light"/>
              </a:rPr>
              <a:t> </a:t>
            </a:r>
            <a:r>
              <a:rPr lang="cs-CZ" sz="2850" b="0" spc="-80" dirty="0">
                <a:solidFill>
                  <a:srgbClr val="003150"/>
                </a:solidFill>
                <a:latin typeface="Work Sans Light"/>
                <a:cs typeface="Work Sans Light"/>
              </a:rPr>
              <a:t>varování</a:t>
            </a:r>
            <a:r>
              <a:rPr lang="cs-CZ" sz="2850" b="0" spc="-114" dirty="0">
                <a:solidFill>
                  <a:srgbClr val="003150"/>
                </a:solidFill>
                <a:latin typeface="Work Sans Light"/>
                <a:cs typeface="Work Sans Light"/>
              </a:rPr>
              <a:t> </a:t>
            </a:r>
            <a:r>
              <a:rPr lang="cs-CZ" sz="2850" b="0" spc="-60" dirty="0">
                <a:solidFill>
                  <a:srgbClr val="003150"/>
                </a:solidFill>
                <a:latin typeface="Work Sans Light"/>
                <a:cs typeface="Work Sans Light"/>
              </a:rPr>
              <a:t>před</a:t>
            </a:r>
            <a:r>
              <a:rPr lang="cs-CZ" sz="2850" b="0" spc="-120" dirty="0">
                <a:solidFill>
                  <a:srgbClr val="003150"/>
                </a:solidFill>
                <a:latin typeface="Work Sans Light"/>
                <a:cs typeface="Work Sans Light"/>
              </a:rPr>
              <a:t> </a:t>
            </a:r>
            <a:r>
              <a:rPr lang="cs-CZ" sz="2850" b="0" spc="-80" dirty="0">
                <a:solidFill>
                  <a:srgbClr val="003150"/>
                </a:solidFill>
                <a:latin typeface="Work Sans Light"/>
                <a:cs typeface="Work Sans Light"/>
              </a:rPr>
              <a:t>nevratnými</a:t>
            </a:r>
            <a:r>
              <a:rPr lang="cs-CZ" sz="2850" b="0" spc="-114" dirty="0">
                <a:solidFill>
                  <a:srgbClr val="003150"/>
                </a:solidFill>
                <a:latin typeface="Work Sans Light"/>
                <a:cs typeface="Work Sans Light"/>
              </a:rPr>
              <a:t> </a:t>
            </a:r>
            <a:r>
              <a:rPr lang="cs-CZ" sz="2850" b="0" spc="-70" dirty="0">
                <a:solidFill>
                  <a:srgbClr val="003150"/>
                </a:solidFill>
                <a:latin typeface="Work Sans Light"/>
                <a:cs typeface="Work Sans Light"/>
              </a:rPr>
              <a:t>dopady</a:t>
            </a:r>
            <a:r>
              <a:rPr lang="cs-CZ" sz="2850" b="0" spc="-195" dirty="0">
                <a:solidFill>
                  <a:srgbClr val="003150"/>
                </a:solidFill>
                <a:latin typeface="Work Sans Light"/>
                <a:cs typeface="Work Sans Light"/>
              </a:rPr>
              <a:t> </a:t>
            </a:r>
            <a:r>
              <a:rPr lang="cs-CZ" sz="2850" b="0" spc="-40" dirty="0">
                <a:solidFill>
                  <a:srgbClr val="003150"/>
                </a:solidFill>
                <a:latin typeface="Work Sans Light"/>
                <a:cs typeface="Work Sans Light"/>
              </a:rPr>
              <a:t>účinků</a:t>
            </a:r>
            <a:r>
              <a:rPr lang="cs-CZ" sz="2850" b="0" spc="-114" dirty="0">
                <a:solidFill>
                  <a:srgbClr val="003150"/>
                </a:solidFill>
                <a:latin typeface="Work Sans Light"/>
                <a:cs typeface="Work Sans Light"/>
              </a:rPr>
              <a:t> </a:t>
            </a:r>
            <a:r>
              <a:rPr lang="cs-CZ" sz="2850" b="0" spc="-80" dirty="0">
                <a:solidFill>
                  <a:srgbClr val="003150"/>
                </a:solidFill>
                <a:latin typeface="Work Sans Light"/>
                <a:cs typeface="Work Sans Light"/>
              </a:rPr>
              <a:t>novely</a:t>
            </a:r>
            <a:r>
              <a:rPr lang="cs-CZ" sz="2850" b="0" spc="-195" dirty="0">
                <a:solidFill>
                  <a:srgbClr val="003150"/>
                </a:solidFill>
                <a:latin typeface="Work Sans Light"/>
                <a:cs typeface="Work Sans Light"/>
              </a:rPr>
              <a:t> </a:t>
            </a:r>
            <a:r>
              <a:rPr lang="cs-CZ" sz="2850" b="0" spc="-30" dirty="0">
                <a:solidFill>
                  <a:srgbClr val="003150"/>
                </a:solidFill>
                <a:latin typeface="Work Sans Light"/>
                <a:cs typeface="Work Sans Light"/>
              </a:rPr>
              <a:t>na</a:t>
            </a:r>
            <a:r>
              <a:rPr lang="cs-CZ" sz="2850" b="0" spc="-265" dirty="0">
                <a:solidFill>
                  <a:srgbClr val="003150"/>
                </a:solidFill>
                <a:latin typeface="Work Sans Light"/>
                <a:cs typeface="Work Sans Light"/>
              </a:rPr>
              <a:t> </a:t>
            </a:r>
            <a:r>
              <a:rPr lang="cs-CZ" sz="2850" b="0" spc="-10" dirty="0">
                <a:solidFill>
                  <a:srgbClr val="003150"/>
                </a:solidFill>
                <a:latin typeface="Work Sans Light"/>
                <a:cs typeface="Work Sans Light"/>
              </a:rPr>
              <a:t>věřitele, </a:t>
            </a:r>
            <a:r>
              <a:rPr lang="cs-CZ" sz="2850" b="0" spc="-90" dirty="0">
                <a:solidFill>
                  <a:srgbClr val="003150"/>
                </a:solidFill>
                <a:latin typeface="Work Sans Light"/>
                <a:cs typeface="Work Sans Light"/>
              </a:rPr>
              <a:t>dlužníky,</a:t>
            </a:r>
            <a:r>
              <a:rPr lang="cs-CZ" sz="2850" b="0" spc="-114" dirty="0">
                <a:solidFill>
                  <a:srgbClr val="003150"/>
                </a:solidFill>
                <a:latin typeface="Work Sans Light"/>
                <a:cs typeface="Work Sans Light"/>
              </a:rPr>
              <a:t> </a:t>
            </a:r>
            <a:r>
              <a:rPr lang="cs-CZ" sz="2850" b="0" spc="-75" dirty="0">
                <a:solidFill>
                  <a:srgbClr val="003150"/>
                </a:solidFill>
                <a:latin typeface="Work Sans Light"/>
                <a:cs typeface="Work Sans Light"/>
              </a:rPr>
              <a:t>ekonomiku</a:t>
            </a:r>
            <a:r>
              <a:rPr lang="cs-CZ" sz="2850" b="0" spc="-114" dirty="0">
                <a:solidFill>
                  <a:srgbClr val="003150"/>
                </a:solidFill>
                <a:latin typeface="Work Sans Light"/>
                <a:cs typeface="Work Sans Light"/>
              </a:rPr>
              <a:t> </a:t>
            </a:r>
            <a:r>
              <a:rPr lang="cs-CZ" sz="2850" b="0" spc="-40" dirty="0">
                <a:solidFill>
                  <a:srgbClr val="003150"/>
                </a:solidFill>
                <a:latin typeface="Work Sans Light"/>
                <a:cs typeface="Work Sans Light"/>
              </a:rPr>
              <a:t>země</a:t>
            </a:r>
            <a:r>
              <a:rPr lang="cs-CZ" sz="2850" b="0" spc="-110" dirty="0">
                <a:solidFill>
                  <a:srgbClr val="003150"/>
                </a:solidFill>
                <a:latin typeface="Work Sans Light"/>
                <a:cs typeface="Work Sans Light"/>
              </a:rPr>
              <a:t> </a:t>
            </a:r>
            <a:r>
              <a:rPr lang="cs-CZ" sz="2850" b="0" dirty="0">
                <a:solidFill>
                  <a:srgbClr val="003150"/>
                </a:solidFill>
                <a:latin typeface="Work Sans Light"/>
                <a:cs typeface="Work Sans Light"/>
              </a:rPr>
              <a:t>i</a:t>
            </a:r>
            <a:r>
              <a:rPr lang="cs-CZ" sz="2850" b="0" spc="-114" dirty="0">
                <a:solidFill>
                  <a:srgbClr val="003150"/>
                </a:solidFill>
                <a:latin typeface="Work Sans Light"/>
                <a:cs typeface="Work Sans Light"/>
              </a:rPr>
              <a:t> </a:t>
            </a:r>
            <a:r>
              <a:rPr lang="cs-CZ" sz="2850" b="0" spc="-65" dirty="0">
                <a:solidFill>
                  <a:srgbClr val="003150"/>
                </a:solidFill>
                <a:latin typeface="Work Sans Light"/>
                <a:cs typeface="Work Sans Light"/>
              </a:rPr>
              <a:t>společenskou</a:t>
            </a:r>
            <a:r>
              <a:rPr lang="cs-CZ" sz="2850" b="0" spc="-110" dirty="0">
                <a:solidFill>
                  <a:srgbClr val="003150"/>
                </a:solidFill>
                <a:latin typeface="Work Sans Light"/>
                <a:cs typeface="Work Sans Light"/>
              </a:rPr>
              <a:t> </a:t>
            </a:r>
            <a:r>
              <a:rPr lang="cs-CZ" sz="2850" b="0" spc="-10" dirty="0">
                <a:solidFill>
                  <a:srgbClr val="003150"/>
                </a:solidFill>
                <a:latin typeface="Work Sans Light"/>
                <a:cs typeface="Work Sans Light"/>
              </a:rPr>
              <a:t>atmosféru.</a:t>
            </a:r>
            <a:endParaRPr lang="cs-CZ" sz="2850" dirty="0">
              <a:latin typeface="Work Sans Light"/>
              <a:cs typeface="Work Sans Light"/>
            </a:endParaRPr>
          </a:p>
        </p:txBody>
      </p:sp>
      <p:grpSp>
        <p:nvGrpSpPr>
          <p:cNvPr id="20" name="object 20"/>
          <p:cNvGrpSpPr/>
          <p:nvPr/>
        </p:nvGrpSpPr>
        <p:grpSpPr>
          <a:xfrm>
            <a:off x="1041853" y="7434328"/>
            <a:ext cx="14837410" cy="10795"/>
            <a:chOff x="1041853" y="7434328"/>
            <a:chExt cx="14837410" cy="10795"/>
          </a:xfrm>
        </p:grpSpPr>
        <p:sp>
          <p:nvSpPr>
            <p:cNvPr id="21" name="object 21"/>
            <p:cNvSpPr/>
            <p:nvPr/>
          </p:nvSpPr>
          <p:spPr>
            <a:xfrm>
              <a:off x="1078501" y="7439563"/>
              <a:ext cx="14780260" cy="0"/>
            </a:xfrm>
            <a:custGeom>
              <a:avLst/>
              <a:gdLst/>
              <a:ahLst/>
              <a:cxnLst/>
              <a:rect l="l" t="t" r="r" b="b"/>
              <a:pathLst>
                <a:path w="14780260">
                  <a:moveTo>
                    <a:pt x="0" y="0"/>
                  </a:moveTo>
                  <a:lnTo>
                    <a:pt x="14779654" y="0"/>
                  </a:lnTo>
                </a:path>
              </a:pathLst>
            </a:custGeom>
            <a:ln w="10470">
              <a:solidFill>
                <a:srgbClr val="003150"/>
              </a:solidFill>
              <a:prstDash val="dot"/>
            </a:ln>
          </p:spPr>
          <p:txBody>
            <a:bodyPr wrap="square" lIns="0" tIns="0" rIns="0" bIns="0" rtlCol="0"/>
            <a:lstStyle/>
            <a:p>
              <a:endParaRPr/>
            </a:p>
          </p:txBody>
        </p:sp>
        <p:sp>
          <p:nvSpPr>
            <p:cNvPr id="22" name="object 22"/>
            <p:cNvSpPr/>
            <p:nvPr/>
          </p:nvSpPr>
          <p:spPr>
            <a:xfrm>
              <a:off x="1041844" y="7434331"/>
              <a:ext cx="14837410" cy="10795"/>
            </a:xfrm>
            <a:custGeom>
              <a:avLst/>
              <a:gdLst/>
              <a:ahLst/>
              <a:cxnLst/>
              <a:rect l="l" t="t" r="r" b="b"/>
              <a:pathLst>
                <a:path w="14837410" h="10795">
                  <a:moveTo>
                    <a:pt x="10477" y="5232"/>
                  </a:moveTo>
                  <a:lnTo>
                    <a:pt x="8940" y="1536"/>
                  </a:lnTo>
                  <a:lnTo>
                    <a:pt x="5232" y="0"/>
                  </a:lnTo>
                  <a:lnTo>
                    <a:pt x="1536" y="1536"/>
                  </a:lnTo>
                  <a:lnTo>
                    <a:pt x="0" y="5232"/>
                  </a:lnTo>
                  <a:lnTo>
                    <a:pt x="1536" y="8940"/>
                  </a:lnTo>
                  <a:lnTo>
                    <a:pt x="5232" y="10477"/>
                  </a:lnTo>
                  <a:lnTo>
                    <a:pt x="8940" y="8940"/>
                  </a:lnTo>
                  <a:lnTo>
                    <a:pt x="10477" y="5232"/>
                  </a:lnTo>
                  <a:close/>
                </a:path>
                <a:path w="14837410" h="10795">
                  <a:moveTo>
                    <a:pt x="14837245" y="5232"/>
                  </a:moveTo>
                  <a:lnTo>
                    <a:pt x="14835708" y="1536"/>
                  </a:lnTo>
                  <a:lnTo>
                    <a:pt x="14832013" y="0"/>
                  </a:lnTo>
                  <a:lnTo>
                    <a:pt x="14828304" y="1536"/>
                  </a:lnTo>
                  <a:lnTo>
                    <a:pt x="14826780" y="5232"/>
                  </a:lnTo>
                  <a:lnTo>
                    <a:pt x="14828304" y="8940"/>
                  </a:lnTo>
                  <a:lnTo>
                    <a:pt x="14832013" y="10477"/>
                  </a:lnTo>
                  <a:lnTo>
                    <a:pt x="14835708" y="8940"/>
                  </a:lnTo>
                  <a:lnTo>
                    <a:pt x="14837245" y="5232"/>
                  </a:lnTo>
                  <a:close/>
                </a:path>
              </a:pathLst>
            </a:custGeom>
            <a:solidFill>
              <a:srgbClr val="003150"/>
            </a:solidFill>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500"/>
                                        <p:tgtEl>
                                          <p:spTgt spid="2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0052050" y="5654278"/>
            <a:ext cx="10052050" cy="5654675"/>
          </a:xfrm>
          <a:custGeom>
            <a:avLst/>
            <a:gdLst/>
            <a:ahLst/>
            <a:cxnLst/>
            <a:rect l="l" t="t" r="r" b="b"/>
            <a:pathLst>
              <a:path w="10052050" h="5654675">
                <a:moveTo>
                  <a:pt x="10052039" y="0"/>
                </a:moveTo>
                <a:lnTo>
                  <a:pt x="0" y="0"/>
                </a:lnTo>
                <a:lnTo>
                  <a:pt x="0" y="5654278"/>
                </a:lnTo>
                <a:lnTo>
                  <a:pt x="10052039" y="5654278"/>
                </a:lnTo>
                <a:lnTo>
                  <a:pt x="10052039" y="0"/>
                </a:lnTo>
                <a:close/>
              </a:path>
            </a:pathLst>
          </a:custGeom>
          <a:solidFill>
            <a:srgbClr val="F2F2F2"/>
          </a:solidFill>
        </p:spPr>
        <p:txBody>
          <a:bodyPr wrap="square" lIns="0" tIns="0" rIns="0" bIns="0" rtlCol="0"/>
          <a:lstStyle/>
          <a:p>
            <a:endParaRPr/>
          </a:p>
        </p:txBody>
      </p:sp>
      <p:sp>
        <p:nvSpPr>
          <p:cNvPr id="4" name="object 4"/>
          <p:cNvSpPr/>
          <p:nvPr/>
        </p:nvSpPr>
        <p:spPr>
          <a:xfrm>
            <a:off x="10681129" y="1976198"/>
            <a:ext cx="2358390" cy="8267065"/>
          </a:xfrm>
          <a:custGeom>
            <a:avLst/>
            <a:gdLst/>
            <a:ahLst/>
            <a:cxnLst/>
            <a:rect l="l" t="t" r="r" b="b"/>
            <a:pathLst>
              <a:path w="2358390" h="8267065">
                <a:moveTo>
                  <a:pt x="1936202" y="0"/>
                </a:moveTo>
                <a:lnTo>
                  <a:pt x="421505" y="0"/>
                </a:lnTo>
                <a:lnTo>
                  <a:pt x="421505" y="6173215"/>
                </a:lnTo>
                <a:lnTo>
                  <a:pt x="0" y="5751709"/>
                </a:lnTo>
                <a:lnTo>
                  <a:pt x="0" y="7096150"/>
                </a:lnTo>
                <a:lnTo>
                  <a:pt x="1170854" y="8267004"/>
                </a:lnTo>
                <a:lnTo>
                  <a:pt x="1178916" y="8258910"/>
                </a:lnTo>
                <a:lnTo>
                  <a:pt x="1187000" y="8267004"/>
                </a:lnTo>
                <a:lnTo>
                  <a:pt x="2357823" y="7096150"/>
                </a:lnTo>
                <a:lnTo>
                  <a:pt x="2357823" y="5751709"/>
                </a:lnTo>
                <a:lnTo>
                  <a:pt x="1936202" y="6173330"/>
                </a:lnTo>
                <a:lnTo>
                  <a:pt x="1936202" y="0"/>
                </a:lnTo>
                <a:close/>
              </a:path>
            </a:pathLst>
          </a:custGeom>
          <a:solidFill>
            <a:srgbClr val="D8D8D8"/>
          </a:solidFill>
        </p:spPr>
        <p:txBody>
          <a:bodyPr wrap="square" lIns="0" tIns="0" rIns="0" bIns="0" rtlCol="0"/>
          <a:lstStyle/>
          <a:p>
            <a:endParaRPr/>
          </a:p>
        </p:txBody>
      </p:sp>
      <p:sp>
        <p:nvSpPr>
          <p:cNvPr id="8" name="object 8"/>
          <p:cNvSpPr/>
          <p:nvPr/>
        </p:nvSpPr>
        <p:spPr>
          <a:xfrm>
            <a:off x="0" y="5654277"/>
            <a:ext cx="10052050" cy="5654675"/>
          </a:xfrm>
          <a:custGeom>
            <a:avLst/>
            <a:gdLst/>
            <a:ahLst/>
            <a:cxnLst/>
            <a:rect l="l" t="t" r="r" b="b"/>
            <a:pathLst>
              <a:path w="10052050" h="5654675">
                <a:moveTo>
                  <a:pt x="10052049" y="0"/>
                </a:moveTo>
                <a:lnTo>
                  <a:pt x="0" y="0"/>
                </a:lnTo>
                <a:lnTo>
                  <a:pt x="0" y="5654278"/>
                </a:lnTo>
                <a:lnTo>
                  <a:pt x="10052049" y="5654278"/>
                </a:lnTo>
                <a:lnTo>
                  <a:pt x="10052049" y="0"/>
                </a:lnTo>
                <a:close/>
              </a:path>
            </a:pathLst>
          </a:custGeom>
          <a:solidFill>
            <a:srgbClr val="E5E5E5"/>
          </a:solidFill>
        </p:spPr>
        <p:txBody>
          <a:bodyPr wrap="square" lIns="0" tIns="0" rIns="0" bIns="0" rtlCol="0"/>
          <a:lstStyle/>
          <a:p>
            <a:endParaRPr/>
          </a:p>
        </p:txBody>
      </p:sp>
      <p:sp>
        <p:nvSpPr>
          <p:cNvPr id="9" name="object 9"/>
          <p:cNvSpPr/>
          <p:nvPr/>
        </p:nvSpPr>
        <p:spPr>
          <a:xfrm>
            <a:off x="628255" y="1923844"/>
            <a:ext cx="2358390" cy="8267065"/>
          </a:xfrm>
          <a:custGeom>
            <a:avLst/>
            <a:gdLst/>
            <a:ahLst/>
            <a:cxnLst/>
            <a:rect l="l" t="t" r="r" b="b"/>
            <a:pathLst>
              <a:path w="2358390" h="8267065">
                <a:moveTo>
                  <a:pt x="1936202" y="0"/>
                </a:moveTo>
                <a:lnTo>
                  <a:pt x="421505" y="0"/>
                </a:lnTo>
                <a:lnTo>
                  <a:pt x="421505" y="6173215"/>
                </a:lnTo>
                <a:lnTo>
                  <a:pt x="0" y="5751709"/>
                </a:lnTo>
                <a:lnTo>
                  <a:pt x="0" y="7096150"/>
                </a:lnTo>
                <a:lnTo>
                  <a:pt x="1170854" y="8267004"/>
                </a:lnTo>
                <a:lnTo>
                  <a:pt x="1178916" y="8258910"/>
                </a:lnTo>
                <a:lnTo>
                  <a:pt x="1187000" y="8267004"/>
                </a:lnTo>
                <a:lnTo>
                  <a:pt x="2357823" y="7096150"/>
                </a:lnTo>
                <a:lnTo>
                  <a:pt x="2357823" y="5751709"/>
                </a:lnTo>
                <a:lnTo>
                  <a:pt x="1936202" y="6173330"/>
                </a:lnTo>
                <a:lnTo>
                  <a:pt x="1936202" y="0"/>
                </a:lnTo>
                <a:close/>
              </a:path>
            </a:pathLst>
          </a:custGeom>
          <a:solidFill>
            <a:srgbClr val="D8D8D8"/>
          </a:solidFill>
        </p:spPr>
        <p:txBody>
          <a:bodyPr wrap="square" lIns="0" tIns="0" rIns="0" bIns="0" rtlCol="0"/>
          <a:lstStyle/>
          <a:p>
            <a:endParaRPr/>
          </a:p>
        </p:txBody>
      </p:sp>
      <p:sp>
        <p:nvSpPr>
          <p:cNvPr id="12" name="object 12"/>
          <p:cNvSpPr/>
          <p:nvPr/>
        </p:nvSpPr>
        <p:spPr>
          <a:xfrm>
            <a:off x="0" y="0"/>
            <a:ext cx="10052050" cy="5654675"/>
          </a:xfrm>
          <a:custGeom>
            <a:avLst/>
            <a:gdLst/>
            <a:ahLst/>
            <a:cxnLst/>
            <a:rect l="l" t="t" r="r" b="b"/>
            <a:pathLst>
              <a:path w="10052050" h="5654675">
                <a:moveTo>
                  <a:pt x="10052049" y="0"/>
                </a:moveTo>
                <a:lnTo>
                  <a:pt x="0" y="0"/>
                </a:lnTo>
                <a:lnTo>
                  <a:pt x="0" y="5654278"/>
                </a:lnTo>
                <a:lnTo>
                  <a:pt x="10052049" y="5654278"/>
                </a:lnTo>
                <a:lnTo>
                  <a:pt x="10052049" y="0"/>
                </a:lnTo>
                <a:close/>
              </a:path>
            </a:pathLst>
          </a:custGeom>
          <a:solidFill>
            <a:srgbClr val="003150"/>
          </a:solidFill>
        </p:spPr>
        <p:txBody>
          <a:bodyPr wrap="square" lIns="0" tIns="0" rIns="0" bIns="0" rtlCol="0"/>
          <a:lstStyle/>
          <a:p>
            <a:endParaRPr/>
          </a:p>
        </p:txBody>
      </p:sp>
      <p:sp>
        <p:nvSpPr>
          <p:cNvPr id="13" name="object 13"/>
          <p:cNvSpPr txBox="1"/>
          <p:nvPr/>
        </p:nvSpPr>
        <p:spPr>
          <a:xfrm>
            <a:off x="1013446" y="1845353"/>
            <a:ext cx="7683500" cy="2360930"/>
          </a:xfrm>
          <a:prstGeom prst="rect">
            <a:avLst/>
          </a:prstGeom>
        </p:spPr>
        <p:txBody>
          <a:bodyPr vert="horz" wrap="square" lIns="0" tIns="148590" rIns="0" bIns="0" rtlCol="0">
            <a:spAutoFit/>
          </a:bodyPr>
          <a:lstStyle/>
          <a:p>
            <a:pPr marL="12700" marR="5080">
              <a:lnSpc>
                <a:spcPts val="5360"/>
              </a:lnSpc>
              <a:spcBef>
                <a:spcPts val="1170"/>
              </a:spcBef>
            </a:pPr>
            <a:r>
              <a:rPr sz="5350" dirty="0">
                <a:solidFill>
                  <a:srgbClr val="FFFFFF"/>
                </a:solidFill>
                <a:latin typeface="Work Sans"/>
                <a:cs typeface="Work Sans"/>
              </a:rPr>
              <a:t>VÝSLEDKY</a:t>
            </a:r>
            <a:r>
              <a:rPr sz="5350" spc="-285" dirty="0">
                <a:solidFill>
                  <a:srgbClr val="FFFFFF"/>
                </a:solidFill>
                <a:latin typeface="Work Sans"/>
                <a:cs typeface="Work Sans"/>
              </a:rPr>
              <a:t> </a:t>
            </a:r>
            <a:r>
              <a:rPr sz="5350" dirty="0">
                <a:solidFill>
                  <a:srgbClr val="FFFFFF"/>
                </a:solidFill>
                <a:latin typeface="Work Sans"/>
                <a:cs typeface="Work Sans"/>
              </a:rPr>
              <a:t>INSO</a:t>
            </a:r>
            <a:r>
              <a:rPr sz="5350" spc="-560" dirty="0">
                <a:solidFill>
                  <a:srgbClr val="FFFFFF"/>
                </a:solidFill>
                <a:latin typeface="Work Sans"/>
                <a:cs typeface="Work Sans"/>
              </a:rPr>
              <a:t>L</a:t>
            </a:r>
            <a:r>
              <a:rPr sz="5350" dirty="0">
                <a:solidFill>
                  <a:srgbClr val="FFFFFF"/>
                </a:solidFill>
                <a:latin typeface="Work Sans"/>
                <a:cs typeface="Work Sans"/>
              </a:rPr>
              <a:t>VENCÍ</a:t>
            </a:r>
            <a:r>
              <a:rPr sz="5350" spc="-60" dirty="0">
                <a:solidFill>
                  <a:srgbClr val="FFFFFF"/>
                </a:solidFill>
                <a:latin typeface="Work Sans"/>
                <a:cs typeface="Work Sans"/>
              </a:rPr>
              <a:t> </a:t>
            </a:r>
            <a:r>
              <a:rPr sz="5350" dirty="0">
                <a:solidFill>
                  <a:srgbClr val="FFFFFF"/>
                </a:solidFill>
                <a:latin typeface="Work Sans"/>
                <a:cs typeface="Work Sans"/>
              </a:rPr>
              <a:t>ZA</a:t>
            </a:r>
            <a:r>
              <a:rPr sz="5350" spc="-180" dirty="0">
                <a:solidFill>
                  <a:srgbClr val="FFFFFF"/>
                </a:solidFill>
                <a:latin typeface="Work Sans"/>
                <a:cs typeface="Work Sans"/>
              </a:rPr>
              <a:t> </a:t>
            </a:r>
            <a:r>
              <a:rPr sz="5350" dirty="0">
                <a:solidFill>
                  <a:srgbClr val="FFFFFF"/>
                </a:solidFill>
                <a:latin typeface="Work Sans"/>
                <a:cs typeface="Work Sans"/>
              </a:rPr>
              <a:t>ROK</a:t>
            </a:r>
            <a:r>
              <a:rPr sz="5350" spc="-30" dirty="0">
                <a:solidFill>
                  <a:srgbClr val="FFFFFF"/>
                </a:solidFill>
                <a:latin typeface="Work Sans"/>
                <a:cs typeface="Work Sans"/>
              </a:rPr>
              <a:t> </a:t>
            </a:r>
            <a:r>
              <a:rPr sz="5350" spc="-10" dirty="0">
                <a:solidFill>
                  <a:srgbClr val="FFFFFF"/>
                </a:solidFill>
                <a:latin typeface="Work Sans"/>
                <a:cs typeface="Work Sans"/>
              </a:rPr>
              <a:t>2022:</a:t>
            </a:r>
            <a:endParaRPr sz="5350" dirty="0">
              <a:latin typeface="Work Sans"/>
              <a:cs typeface="Work Sans"/>
            </a:endParaRPr>
          </a:p>
          <a:p>
            <a:pPr marL="12700">
              <a:lnSpc>
                <a:spcPct val="100000"/>
              </a:lnSpc>
              <a:spcBef>
                <a:spcPts val="175"/>
              </a:spcBef>
            </a:pPr>
            <a:r>
              <a:rPr sz="5350" b="1" dirty="0">
                <a:solidFill>
                  <a:srgbClr val="FFFFFF"/>
                </a:solidFill>
                <a:latin typeface="Work Sans"/>
                <a:cs typeface="Work Sans"/>
              </a:rPr>
              <a:t>KLID</a:t>
            </a:r>
            <a:r>
              <a:rPr sz="5350" b="1" spc="55" dirty="0">
                <a:solidFill>
                  <a:srgbClr val="FFFFFF"/>
                </a:solidFill>
                <a:latin typeface="Work Sans"/>
                <a:cs typeface="Work Sans"/>
              </a:rPr>
              <a:t> </a:t>
            </a:r>
            <a:r>
              <a:rPr sz="5350" b="1" dirty="0">
                <a:solidFill>
                  <a:srgbClr val="FFFFFF"/>
                </a:solidFill>
                <a:latin typeface="Work Sans"/>
                <a:cs typeface="Work Sans"/>
              </a:rPr>
              <a:t>PŘED</a:t>
            </a:r>
            <a:r>
              <a:rPr sz="5350" b="1" spc="55" dirty="0">
                <a:solidFill>
                  <a:srgbClr val="FFFFFF"/>
                </a:solidFill>
                <a:latin typeface="Work Sans"/>
                <a:cs typeface="Work Sans"/>
              </a:rPr>
              <a:t> </a:t>
            </a:r>
            <a:r>
              <a:rPr sz="5350" b="1" spc="-10" dirty="0">
                <a:solidFill>
                  <a:srgbClr val="FFFFFF"/>
                </a:solidFill>
                <a:latin typeface="Work Sans"/>
                <a:cs typeface="Work Sans"/>
              </a:rPr>
              <a:t>BOUŘÍ</a:t>
            </a:r>
            <a:endParaRPr sz="5350" dirty="0">
              <a:latin typeface="Work Sans"/>
              <a:cs typeface="Work Sans"/>
            </a:endParaRPr>
          </a:p>
        </p:txBody>
      </p:sp>
      <p:sp>
        <p:nvSpPr>
          <p:cNvPr id="14" name="object 1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16" name="object 1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17" name="object 17"/>
          <p:cNvSpPr/>
          <p:nvPr/>
        </p:nvSpPr>
        <p:spPr>
          <a:xfrm>
            <a:off x="10052049" y="0"/>
            <a:ext cx="10052050" cy="5654675"/>
          </a:xfrm>
          <a:custGeom>
            <a:avLst/>
            <a:gdLst/>
            <a:ahLst/>
            <a:cxnLst/>
            <a:rect l="l" t="t" r="r" b="b"/>
            <a:pathLst>
              <a:path w="10052050" h="5654675">
                <a:moveTo>
                  <a:pt x="10052039" y="0"/>
                </a:moveTo>
                <a:lnTo>
                  <a:pt x="0" y="0"/>
                </a:lnTo>
                <a:lnTo>
                  <a:pt x="0" y="5654278"/>
                </a:lnTo>
                <a:lnTo>
                  <a:pt x="10052039" y="5654278"/>
                </a:lnTo>
                <a:lnTo>
                  <a:pt x="10052039" y="0"/>
                </a:lnTo>
                <a:close/>
              </a:path>
            </a:pathLst>
          </a:custGeom>
          <a:solidFill>
            <a:srgbClr val="E5E5E5"/>
          </a:solidFill>
        </p:spPr>
        <p:txBody>
          <a:bodyPr wrap="square" lIns="0" tIns="0" rIns="0" bIns="0" rtlCol="0"/>
          <a:lstStyle/>
          <a:p>
            <a:endParaRPr/>
          </a:p>
        </p:txBody>
      </p:sp>
      <p:grpSp>
        <p:nvGrpSpPr>
          <p:cNvPr id="35" name="Skupina 34">
            <a:extLst>
              <a:ext uri="{FF2B5EF4-FFF2-40B4-BE49-F238E27FC236}">
                <a16:creationId xmlns:a16="http://schemas.microsoft.com/office/drawing/2014/main" id="{B9B07EEB-351C-89DB-D48A-5BB1CFE68F44}"/>
              </a:ext>
            </a:extLst>
          </p:cNvPr>
          <p:cNvGrpSpPr/>
          <p:nvPr/>
        </p:nvGrpSpPr>
        <p:grpSpPr>
          <a:xfrm>
            <a:off x="1156925" y="6343019"/>
            <a:ext cx="7001465" cy="3334177"/>
            <a:chOff x="1156925" y="6343019"/>
            <a:chExt cx="7001465" cy="3334177"/>
          </a:xfrm>
        </p:grpSpPr>
        <p:sp>
          <p:nvSpPr>
            <p:cNvPr id="10" name="object 10"/>
            <p:cNvSpPr/>
            <p:nvPr/>
          </p:nvSpPr>
          <p:spPr>
            <a:xfrm>
              <a:off x="1156925" y="8157680"/>
              <a:ext cx="1300480" cy="1300480"/>
            </a:xfrm>
            <a:custGeom>
              <a:avLst/>
              <a:gdLst/>
              <a:ahLst/>
              <a:cxnLst/>
              <a:rect l="l" t="t" r="r" b="b"/>
              <a:pathLst>
                <a:path w="1300480" h="1300479">
                  <a:moveTo>
                    <a:pt x="650241" y="1300483"/>
                  </a:moveTo>
                  <a:lnTo>
                    <a:pt x="698770" y="1298700"/>
                  </a:lnTo>
                  <a:lnTo>
                    <a:pt x="746330" y="1293433"/>
                  </a:lnTo>
                  <a:lnTo>
                    <a:pt x="792795" y="1284809"/>
                  </a:lnTo>
                  <a:lnTo>
                    <a:pt x="838040" y="1272953"/>
                  </a:lnTo>
                  <a:lnTo>
                    <a:pt x="881940" y="1257991"/>
                  </a:lnTo>
                  <a:lnTo>
                    <a:pt x="924368" y="1240049"/>
                  </a:lnTo>
                  <a:lnTo>
                    <a:pt x="965198" y="1219252"/>
                  </a:lnTo>
                  <a:lnTo>
                    <a:pt x="1004306" y="1195726"/>
                  </a:lnTo>
                  <a:lnTo>
                    <a:pt x="1041564" y="1169597"/>
                  </a:lnTo>
                  <a:lnTo>
                    <a:pt x="1076848" y="1140990"/>
                  </a:lnTo>
                  <a:lnTo>
                    <a:pt x="1110032" y="1110032"/>
                  </a:lnTo>
                  <a:lnTo>
                    <a:pt x="1140990" y="1076848"/>
                  </a:lnTo>
                  <a:lnTo>
                    <a:pt x="1169597" y="1041564"/>
                  </a:lnTo>
                  <a:lnTo>
                    <a:pt x="1195726" y="1004306"/>
                  </a:lnTo>
                  <a:lnTo>
                    <a:pt x="1219252" y="965198"/>
                  </a:lnTo>
                  <a:lnTo>
                    <a:pt x="1240049" y="924368"/>
                  </a:lnTo>
                  <a:lnTo>
                    <a:pt x="1257991" y="881940"/>
                  </a:lnTo>
                  <a:lnTo>
                    <a:pt x="1272953" y="838040"/>
                  </a:lnTo>
                  <a:lnTo>
                    <a:pt x="1284809" y="792795"/>
                  </a:lnTo>
                  <a:lnTo>
                    <a:pt x="1293433" y="746330"/>
                  </a:lnTo>
                  <a:lnTo>
                    <a:pt x="1298700" y="698770"/>
                  </a:lnTo>
                  <a:lnTo>
                    <a:pt x="1300483" y="650241"/>
                  </a:lnTo>
                  <a:lnTo>
                    <a:pt x="1298700" y="601714"/>
                  </a:lnTo>
                  <a:lnTo>
                    <a:pt x="1293433" y="554156"/>
                  </a:lnTo>
                  <a:lnTo>
                    <a:pt x="1284809" y="507691"/>
                  </a:lnTo>
                  <a:lnTo>
                    <a:pt x="1272953" y="462446"/>
                  </a:lnTo>
                  <a:lnTo>
                    <a:pt x="1257991" y="418547"/>
                  </a:lnTo>
                  <a:lnTo>
                    <a:pt x="1240049" y="376120"/>
                  </a:lnTo>
                  <a:lnTo>
                    <a:pt x="1219252" y="335289"/>
                  </a:lnTo>
                  <a:lnTo>
                    <a:pt x="1195726" y="296182"/>
                  </a:lnTo>
                  <a:lnTo>
                    <a:pt x="1169597" y="258923"/>
                  </a:lnTo>
                  <a:lnTo>
                    <a:pt x="1140990" y="223639"/>
                  </a:lnTo>
                  <a:lnTo>
                    <a:pt x="1110032" y="190454"/>
                  </a:lnTo>
                  <a:lnTo>
                    <a:pt x="1076848" y="159496"/>
                  </a:lnTo>
                  <a:lnTo>
                    <a:pt x="1041564" y="130889"/>
                  </a:lnTo>
                  <a:lnTo>
                    <a:pt x="1004306" y="104760"/>
                  </a:lnTo>
                  <a:lnTo>
                    <a:pt x="965198" y="81234"/>
                  </a:lnTo>
                  <a:lnTo>
                    <a:pt x="924368" y="60436"/>
                  </a:lnTo>
                  <a:lnTo>
                    <a:pt x="881940" y="42493"/>
                  </a:lnTo>
                  <a:lnTo>
                    <a:pt x="838040" y="27531"/>
                  </a:lnTo>
                  <a:lnTo>
                    <a:pt x="792795" y="15675"/>
                  </a:lnTo>
                  <a:lnTo>
                    <a:pt x="746330" y="7050"/>
                  </a:lnTo>
                  <a:lnTo>
                    <a:pt x="698770" y="1783"/>
                  </a:lnTo>
                  <a:lnTo>
                    <a:pt x="650241" y="0"/>
                  </a:lnTo>
                  <a:lnTo>
                    <a:pt x="601713" y="1783"/>
                  </a:lnTo>
                  <a:lnTo>
                    <a:pt x="554153" y="7050"/>
                  </a:lnTo>
                  <a:lnTo>
                    <a:pt x="507688" y="15675"/>
                  </a:lnTo>
                  <a:lnTo>
                    <a:pt x="462443" y="27531"/>
                  </a:lnTo>
                  <a:lnTo>
                    <a:pt x="418543" y="42493"/>
                  </a:lnTo>
                  <a:lnTo>
                    <a:pt x="376115" y="60436"/>
                  </a:lnTo>
                  <a:lnTo>
                    <a:pt x="335285" y="81234"/>
                  </a:lnTo>
                  <a:lnTo>
                    <a:pt x="296177" y="104760"/>
                  </a:lnTo>
                  <a:lnTo>
                    <a:pt x="258919" y="130889"/>
                  </a:lnTo>
                  <a:lnTo>
                    <a:pt x="223634" y="159496"/>
                  </a:lnTo>
                  <a:lnTo>
                    <a:pt x="190451" y="190454"/>
                  </a:lnTo>
                  <a:lnTo>
                    <a:pt x="159492" y="223639"/>
                  </a:lnTo>
                  <a:lnTo>
                    <a:pt x="130886" y="258923"/>
                  </a:lnTo>
                  <a:lnTo>
                    <a:pt x="104757" y="296182"/>
                  </a:lnTo>
                  <a:lnTo>
                    <a:pt x="81231" y="335289"/>
                  </a:lnTo>
                  <a:lnTo>
                    <a:pt x="60434" y="376120"/>
                  </a:lnTo>
                  <a:lnTo>
                    <a:pt x="42492" y="418547"/>
                  </a:lnTo>
                  <a:lnTo>
                    <a:pt x="27530" y="462446"/>
                  </a:lnTo>
                  <a:lnTo>
                    <a:pt x="15674" y="507691"/>
                  </a:lnTo>
                  <a:lnTo>
                    <a:pt x="7050" y="554156"/>
                  </a:lnTo>
                  <a:lnTo>
                    <a:pt x="1783" y="601714"/>
                  </a:lnTo>
                  <a:lnTo>
                    <a:pt x="0" y="650241"/>
                  </a:lnTo>
                  <a:lnTo>
                    <a:pt x="1783" y="698770"/>
                  </a:lnTo>
                  <a:lnTo>
                    <a:pt x="7050" y="746330"/>
                  </a:lnTo>
                  <a:lnTo>
                    <a:pt x="15674" y="792795"/>
                  </a:lnTo>
                  <a:lnTo>
                    <a:pt x="27530" y="838040"/>
                  </a:lnTo>
                  <a:lnTo>
                    <a:pt x="42492" y="881940"/>
                  </a:lnTo>
                  <a:lnTo>
                    <a:pt x="60434" y="924368"/>
                  </a:lnTo>
                  <a:lnTo>
                    <a:pt x="81231" y="965198"/>
                  </a:lnTo>
                  <a:lnTo>
                    <a:pt x="104757" y="1004306"/>
                  </a:lnTo>
                  <a:lnTo>
                    <a:pt x="130886" y="1041564"/>
                  </a:lnTo>
                  <a:lnTo>
                    <a:pt x="159492" y="1076848"/>
                  </a:lnTo>
                  <a:lnTo>
                    <a:pt x="190451" y="1110032"/>
                  </a:lnTo>
                  <a:lnTo>
                    <a:pt x="223634" y="1140990"/>
                  </a:lnTo>
                  <a:lnTo>
                    <a:pt x="258919" y="1169597"/>
                  </a:lnTo>
                  <a:lnTo>
                    <a:pt x="296177" y="1195726"/>
                  </a:lnTo>
                  <a:lnTo>
                    <a:pt x="335285" y="1219252"/>
                  </a:lnTo>
                  <a:lnTo>
                    <a:pt x="376115" y="1240049"/>
                  </a:lnTo>
                  <a:lnTo>
                    <a:pt x="418543" y="1257991"/>
                  </a:lnTo>
                  <a:lnTo>
                    <a:pt x="462443" y="1272953"/>
                  </a:lnTo>
                  <a:lnTo>
                    <a:pt x="507688" y="1284809"/>
                  </a:lnTo>
                  <a:lnTo>
                    <a:pt x="554153" y="1293433"/>
                  </a:lnTo>
                  <a:lnTo>
                    <a:pt x="601713" y="1298700"/>
                  </a:lnTo>
                  <a:lnTo>
                    <a:pt x="650241" y="1300483"/>
                  </a:lnTo>
                  <a:close/>
                </a:path>
              </a:pathLst>
            </a:custGeom>
            <a:ln w="28271">
              <a:solidFill>
                <a:srgbClr val="003150"/>
              </a:solidFill>
            </a:ln>
          </p:spPr>
          <p:txBody>
            <a:bodyPr wrap="square" lIns="0" tIns="0" rIns="0" bIns="0" rtlCol="0"/>
            <a:lstStyle/>
            <a:p>
              <a:endParaRPr/>
            </a:p>
          </p:txBody>
        </p:sp>
        <p:sp>
          <p:nvSpPr>
            <p:cNvPr id="11" name="object 11"/>
            <p:cNvSpPr txBox="1"/>
            <p:nvPr/>
          </p:nvSpPr>
          <p:spPr>
            <a:xfrm>
              <a:off x="1223366" y="8501342"/>
              <a:ext cx="1165860" cy="549910"/>
            </a:xfrm>
            <a:prstGeom prst="rect">
              <a:avLst/>
            </a:prstGeom>
          </p:spPr>
          <p:txBody>
            <a:bodyPr vert="horz" wrap="square" lIns="0" tIns="11430" rIns="0" bIns="0" rtlCol="0">
              <a:spAutoFit/>
            </a:bodyPr>
            <a:lstStyle/>
            <a:p>
              <a:pPr marL="12700">
                <a:lnSpc>
                  <a:spcPct val="100000"/>
                </a:lnSpc>
                <a:spcBef>
                  <a:spcPts val="90"/>
                </a:spcBef>
              </a:pPr>
              <a:r>
                <a:rPr sz="3450" b="1" spc="-185" dirty="0">
                  <a:solidFill>
                    <a:srgbClr val="003150"/>
                  </a:solidFill>
                  <a:latin typeface="Work Sans"/>
                  <a:cs typeface="Work Sans"/>
                </a:rPr>
                <a:t>-</a:t>
              </a:r>
              <a:r>
                <a:rPr lang="cs-CZ" sz="3450" b="1" spc="-25" dirty="0">
                  <a:solidFill>
                    <a:srgbClr val="003150"/>
                  </a:solidFill>
                  <a:latin typeface="Work Sans"/>
                  <a:cs typeface="Work Sans"/>
                </a:rPr>
                <a:t>14</a:t>
              </a:r>
              <a:r>
                <a:rPr sz="3450" b="1" spc="-25" dirty="0">
                  <a:solidFill>
                    <a:srgbClr val="003150"/>
                  </a:solidFill>
                  <a:latin typeface="Work Sans"/>
                  <a:cs typeface="Work Sans"/>
                </a:rPr>
                <a:t>%</a:t>
              </a:r>
              <a:endParaRPr sz="3450" dirty="0">
                <a:latin typeface="Work Sans"/>
                <a:cs typeface="Work Sans"/>
              </a:endParaRPr>
            </a:p>
          </p:txBody>
        </p:sp>
        <p:sp>
          <p:nvSpPr>
            <p:cNvPr id="18" name="object 18"/>
            <p:cNvSpPr txBox="1"/>
            <p:nvPr/>
          </p:nvSpPr>
          <p:spPr>
            <a:xfrm>
              <a:off x="4086445" y="6343019"/>
              <a:ext cx="3044825" cy="1106170"/>
            </a:xfrm>
            <a:prstGeom prst="rect">
              <a:avLst/>
            </a:prstGeom>
          </p:spPr>
          <p:txBody>
            <a:bodyPr vert="horz" wrap="square" lIns="0" tIns="12065" rIns="0" bIns="0" rtlCol="0">
              <a:spAutoFit/>
            </a:bodyPr>
            <a:lstStyle/>
            <a:p>
              <a:pPr marL="12700">
                <a:lnSpc>
                  <a:spcPts val="4255"/>
                </a:lnSpc>
                <a:spcBef>
                  <a:spcPts val="95"/>
                </a:spcBef>
              </a:pPr>
              <a:r>
                <a:rPr sz="3550" b="1" spc="-40" dirty="0">
                  <a:solidFill>
                    <a:srgbClr val="003150"/>
                  </a:solidFill>
                  <a:latin typeface="Work Sans SemiBold"/>
                  <a:cs typeface="Work Sans SemiBold"/>
                </a:rPr>
                <a:t>INSOLVENČNÍ</a:t>
              </a:r>
              <a:endParaRPr sz="3550" dirty="0">
                <a:latin typeface="Work Sans SemiBold"/>
                <a:cs typeface="Work Sans SemiBold"/>
              </a:endParaRPr>
            </a:p>
            <a:p>
              <a:pPr marL="12700">
                <a:lnSpc>
                  <a:spcPts val="4255"/>
                </a:lnSpc>
              </a:pPr>
              <a:r>
                <a:rPr sz="3550" b="1" spc="-10" dirty="0">
                  <a:solidFill>
                    <a:srgbClr val="003150"/>
                  </a:solidFill>
                  <a:latin typeface="Work Sans SemiBold"/>
                  <a:cs typeface="Work Sans SemiBold"/>
                </a:rPr>
                <a:t>NÁVRHY</a:t>
              </a:r>
              <a:endParaRPr sz="3550" dirty="0">
                <a:latin typeface="Work Sans SemiBold"/>
                <a:cs typeface="Work Sans SemiBold"/>
              </a:endParaRPr>
            </a:p>
          </p:txBody>
        </p:sp>
        <p:sp>
          <p:nvSpPr>
            <p:cNvPr id="23" name="object 23"/>
            <p:cNvSpPr txBox="1"/>
            <p:nvPr/>
          </p:nvSpPr>
          <p:spPr>
            <a:xfrm>
              <a:off x="4061939" y="7761928"/>
              <a:ext cx="3459479" cy="1915268"/>
            </a:xfrm>
            <a:prstGeom prst="rect">
              <a:avLst/>
            </a:prstGeom>
          </p:spPr>
          <p:txBody>
            <a:bodyPr vert="horz" wrap="square" lIns="0" tIns="329565" rIns="0" bIns="0" rtlCol="0">
              <a:spAutoFit/>
            </a:bodyPr>
            <a:lstStyle/>
            <a:p>
              <a:pPr marL="431165" indent="-419100">
                <a:lnSpc>
                  <a:spcPct val="100000"/>
                </a:lnSpc>
                <a:spcBef>
                  <a:spcPts val="2595"/>
                </a:spcBef>
                <a:buChar char="•"/>
                <a:tabLst>
                  <a:tab pos="431165" algn="l"/>
                  <a:tab pos="431800" algn="l"/>
                </a:tabLst>
              </a:pPr>
              <a:r>
                <a:rPr sz="3050" b="0" dirty="0">
                  <a:solidFill>
                    <a:srgbClr val="003150"/>
                  </a:solidFill>
                  <a:latin typeface="Work Sans Light"/>
                  <a:cs typeface="Work Sans Light"/>
                </a:rPr>
                <a:t>202</a:t>
              </a:r>
              <a:r>
                <a:rPr lang="cs-CZ" sz="3050" b="0" dirty="0">
                  <a:solidFill>
                    <a:srgbClr val="003150"/>
                  </a:solidFill>
                  <a:latin typeface="Work Sans Light"/>
                  <a:cs typeface="Work Sans Light"/>
                </a:rPr>
                <a:t>1</a:t>
              </a:r>
              <a:r>
                <a:rPr sz="3050" b="0" spc="-60" dirty="0">
                  <a:solidFill>
                    <a:srgbClr val="003150"/>
                  </a:solidFill>
                  <a:latin typeface="Work Sans Light"/>
                  <a:cs typeface="Work Sans Light"/>
                </a:rPr>
                <a:t> </a:t>
              </a:r>
              <a:r>
                <a:rPr sz="3050" b="0" dirty="0">
                  <a:solidFill>
                    <a:srgbClr val="003150"/>
                  </a:solidFill>
                  <a:latin typeface="Work Sans Light"/>
                  <a:cs typeface="Work Sans Light"/>
                </a:rPr>
                <a:t>-</a:t>
              </a:r>
              <a:r>
                <a:rPr sz="3050" b="0" spc="-55" dirty="0">
                  <a:solidFill>
                    <a:srgbClr val="003150"/>
                  </a:solidFill>
                  <a:latin typeface="Work Sans Light"/>
                  <a:cs typeface="Work Sans Light"/>
                </a:rPr>
                <a:t> </a:t>
              </a:r>
              <a:r>
                <a:rPr sz="6150" b="1" spc="-15" baseline="-5420" dirty="0">
                  <a:solidFill>
                    <a:srgbClr val="003150"/>
                  </a:solidFill>
                  <a:latin typeface="Work Sans"/>
                  <a:cs typeface="Work Sans"/>
                </a:rPr>
                <a:t>24</a:t>
              </a:r>
              <a:r>
                <a:rPr sz="6150" spc="-15" baseline="-5420" dirty="0">
                  <a:solidFill>
                    <a:srgbClr val="003150"/>
                  </a:solidFill>
                  <a:latin typeface="Work Sans"/>
                  <a:cs typeface="Work Sans"/>
                </a:rPr>
                <a:t>.</a:t>
              </a:r>
              <a:r>
                <a:rPr sz="6150" b="1" spc="-15" baseline="-5420" dirty="0">
                  <a:solidFill>
                    <a:srgbClr val="003150"/>
                  </a:solidFill>
                  <a:latin typeface="Work Sans"/>
                  <a:cs typeface="Work Sans"/>
                </a:rPr>
                <a:t>919</a:t>
              </a:r>
              <a:endParaRPr sz="6150" baseline="-5420" dirty="0">
                <a:latin typeface="Work Sans"/>
                <a:cs typeface="Work Sans"/>
              </a:endParaRPr>
            </a:p>
            <a:p>
              <a:pPr marL="431165" indent="-419100">
                <a:lnSpc>
                  <a:spcPct val="100000"/>
                </a:lnSpc>
                <a:spcBef>
                  <a:spcPts val="2500"/>
                </a:spcBef>
                <a:buChar char="•"/>
                <a:tabLst>
                  <a:tab pos="431165" algn="l"/>
                  <a:tab pos="431800" algn="l"/>
                </a:tabLst>
              </a:pPr>
              <a:r>
                <a:rPr sz="3050" b="0" dirty="0">
                  <a:solidFill>
                    <a:srgbClr val="003150"/>
                  </a:solidFill>
                  <a:latin typeface="Work Sans Light"/>
                  <a:cs typeface="Work Sans Light"/>
                </a:rPr>
                <a:t>2022</a:t>
              </a:r>
              <a:r>
                <a:rPr sz="3050" b="0" spc="-70" dirty="0">
                  <a:solidFill>
                    <a:srgbClr val="003150"/>
                  </a:solidFill>
                  <a:latin typeface="Work Sans Light"/>
                  <a:cs typeface="Work Sans Light"/>
                </a:rPr>
                <a:t> </a:t>
              </a:r>
              <a:r>
                <a:rPr sz="3050" b="0" dirty="0">
                  <a:solidFill>
                    <a:srgbClr val="003150"/>
                  </a:solidFill>
                  <a:latin typeface="Work Sans Light"/>
                  <a:cs typeface="Work Sans Light"/>
                </a:rPr>
                <a:t>-</a:t>
              </a:r>
              <a:r>
                <a:rPr sz="3050" b="0" spc="-55" dirty="0">
                  <a:solidFill>
                    <a:srgbClr val="003150"/>
                  </a:solidFill>
                  <a:latin typeface="Work Sans Light"/>
                  <a:cs typeface="Work Sans Light"/>
                </a:rPr>
                <a:t> </a:t>
              </a:r>
              <a:r>
                <a:rPr sz="6150" b="1" spc="-67" baseline="-5420" dirty="0">
                  <a:solidFill>
                    <a:srgbClr val="003150"/>
                  </a:solidFill>
                  <a:latin typeface="Work Sans"/>
                  <a:cs typeface="Work Sans"/>
                </a:rPr>
                <a:t>2</a:t>
              </a:r>
              <a:r>
                <a:rPr lang="cs-CZ" sz="6150" b="1" spc="-67" baseline="-5420" dirty="0">
                  <a:solidFill>
                    <a:srgbClr val="003150"/>
                  </a:solidFill>
                  <a:latin typeface="Work Sans"/>
                  <a:cs typeface="Work Sans"/>
                </a:rPr>
                <a:t>1</a:t>
              </a:r>
              <a:r>
                <a:rPr sz="6150" spc="-67" baseline="-5420" dirty="0">
                  <a:solidFill>
                    <a:srgbClr val="003150"/>
                  </a:solidFill>
                  <a:latin typeface="Work Sans"/>
                  <a:cs typeface="Work Sans"/>
                </a:rPr>
                <a:t>.</a:t>
              </a:r>
              <a:r>
                <a:rPr lang="cs-CZ" sz="6150" b="1" spc="-67" baseline="-5420" dirty="0">
                  <a:solidFill>
                    <a:srgbClr val="003150"/>
                  </a:solidFill>
                  <a:latin typeface="Work Sans"/>
                  <a:cs typeface="Work Sans"/>
                </a:rPr>
                <a:t>375</a:t>
              </a:r>
              <a:endParaRPr sz="6150" baseline="-5420" dirty="0">
                <a:latin typeface="Work Sans"/>
                <a:cs typeface="Work Sans"/>
              </a:endParaRPr>
            </a:p>
          </p:txBody>
        </p:sp>
        <p:sp>
          <p:nvSpPr>
            <p:cNvPr id="26" name="object 26"/>
            <p:cNvSpPr/>
            <p:nvPr/>
          </p:nvSpPr>
          <p:spPr>
            <a:xfrm>
              <a:off x="3969930" y="7728474"/>
              <a:ext cx="4188460" cy="0"/>
            </a:xfrm>
            <a:custGeom>
              <a:avLst/>
              <a:gdLst/>
              <a:ahLst/>
              <a:cxnLst/>
              <a:rect l="l" t="t" r="r" b="b"/>
              <a:pathLst>
                <a:path w="4188459">
                  <a:moveTo>
                    <a:pt x="0" y="0"/>
                  </a:moveTo>
                  <a:lnTo>
                    <a:pt x="4188354" y="0"/>
                  </a:lnTo>
                </a:path>
              </a:pathLst>
            </a:custGeom>
            <a:ln w="20941">
              <a:solidFill>
                <a:srgbClr val="003150"/>
              </a:solidFill>
            </a:ln>
          </p:spPr>
          <p:txBody>
            <a:bodyPr wrap="square" lIns="0" tIns="0" rIns="0" bIns="0" rtlCol="0"/>
            <a:lstStyle/>
            <a:p>
              <a:endParaRPr/>
            </a:p>
          </p:txBody>
        </p:sp>
      </p:grpSp>
      <p:grpSp>
        <p:nvGrpSpPr>
          <p:cNvPr id="38" name="Skupina 37">
            <a:extLst>
              <a:ext uri="{FF2B5EF4-FFF2-40B4-BE49-F238E27FC236}">
                <a16:creationId xmlns:a16="http://schemas.microsoft.com/office/drawing/2014/main" id="{3D7CC2AA-276B-24C8-0243-908785389934}"/>
              </a:ext>
            </a:extLst>
          </p:cNvPr>
          <p:cNvGrpSpPr/>
          <p:nvPr/>
        </p:nvGrpSpPr>
        <p:grpSpPr>
          <a:xfrm>
            <a:off x="11209801" y="6343019"/>
            <a:ext cx="7030587" cy="3334177"/>
            <a:chOff x="11209801" y="6343019"/>
            <a:chExt cx="7030587" cy="3334177"/>
          </a:xfrm>
        </p:grpSpPr>
        <p:sp>
          <p:nvSpPr>
            <p:cNvPr id="5" name="object 5"/>
            <p:cNvSpPr/>
            <p:nvPr/>
          </p:nvSpPr>
          <p:spPr>
            <a:xfrm>
              <a:off x="11209801" y="8210035"/>
              <a:ext cx="1300480" cy="1300480"/>
            </a:xfrm>
            <a:custGeom>
              <a:avLst/>
              <a:gdLst/>
              <a:ahLst/>
              <a:cxnLst/>
              <a:rect l="l" t="t" r="r" b="b"/>
              <a:pathLst>
                <a:path w="1300479" h="1300479">
                  <a:moveTo>
                    <a:pt x="650241" y="1300483"/>
                  </a:moveTo>
                  <a:lnTo>
                    <a:pt x="698770" y="1298700"/>
                  </a:lnTo>
                  <a:lnTo>
                    <a:pt x="746330" y="1293433"/>
                  </a:lnTo>
                  <a:lnTo>
                    <a:pt x="792795" y="1284809"/>
                  </a:lnTo>
                  <a:lnTo>
                    <a:pt x="838040" y="1272953"/>
                  </a:lnTo>
                  <a:lnTo>
                    <a:pt x="881940" y="1257991"/>
                  </a:lnTo>
                  <a:lnTo>
                    <a:pt x="924368" y="1240049"/>
                  </a:lnTo>
                  <a:lnTo>
                    <a:pt x="965198" y="1219252"/>
                  </a:lnTo>
                  <a:lnTo>
                    <a:pt x="1004306" y="1195726"/>
                  </a:lnTo>
                  <a:lnTo>
                    <a:pt x="1041564" y="1169597"/>
                  </a:lnTo>
                  <a:lnTo>
                    <a:pt x="1076848" y="1140990"/>
                  </a:lnTo>
                  <a:lnTo>
                    <a:pt x="1110032" y="1110032"/>
                  </a:lnTo>
                  <a:lnTo>
                    <a:pt x="1140990" y="1076848"/>
                  </a:lnTo>
                  <a:lnTo>
                    <a:pt x="1169597" y="1041564"/>
                  </a:lnTo>
                  <a:lnTo>
                    <a:pt x="1195726" y="1004306"/>
                  </a:lnTo>
                  <a:lnTo>
                    <a:pt x="1219252" y="965198"/>
                  </a:lnTo>
                  <a:lnTo>
                    <a:pt x="1240049" y="924368"/>
                  </a:lnTo>
                  <a:lnTo>
                    <a:pt x="1257991" y="881940"/>
                  </a:lnTo>
                  <a:lnTo>
                    <a:pt x="1272953" y="838040"/>
                  </a:lnTo>
                  <a:lnTo>
                    <a:pt x="1284809" y="792795"/>
                  </a:lnTo>
                  <a:lnTo>
                    <a:pt x="1293433" y="746330"/>
                  </a:lnTo>
                  <a:lnTo>
                    <a:pt x="1298700" y="698770"/>
                  </a:lnTo>
                  <a:lnTo>
                    <a:pt x="1300483" y="650241"/>
                  </a:lnTo>
                  <a:lnTo>
                    <a:pt x="1298700" y="601714"/>
                  </a:lnTo>
                  <a:lnTo>
                    <a:pt x="1293433" y="554156"/>
                  </a:lnTo>
                  <a:lnTo>
                    <a:pt x="1284809" y="507691"/>
                  </a:lnTo>
                  <a:lnTo>
                    <a:pt x="1272953" y="462446"/>
                  </a:lnTo>
                  <a:lnTo>
                    <a:pt x="1257991" y="418547"/>
                  </a:lnTo>
                  <a:lnTo>
                    <a:pt x="1240049" y="376120"/>
                  </a:lnTo>
                  <a:lnTo>
                    <a:pt x="1219252" y="335289"/>
                  </a:lnTo>
                  <a:lnTo>
                    <a:pt x="1195726" y="296182"/>
                  </a:lnTo>
                  <a:lnTo>
                    <a:pt x="1169597" y="258923"/>
                  </a:lnTo>
                  <a:lnTo>
                    <a:pt x="1140990" y="223639"/>
                  </a:lnTo>
                  <a:lnTo>
                    <a:pt x="1110032" y="190454"/>
                  </a:lnTo>
                  <a:lnTo>
                    <a:pt x="1076848" y="159496"/>
                  </a:lnTo>
                  <a:lnTo>
                    <a:pt x="1041564" y="130889"/>
                  </a:lnTo>
                  <a:lnTo>
                    <a:pt x="1004306" y="104760"/>
                  </a:lnTo>
                  <a:lnTo>
                    <a:pt x="965198" y="81234"/>
                  </a:lnTo>
                  <a:lnTo>
                    <a:pt x="924368" y="60436"/>
                  </a:lnTo>
                  <a:lnTo>
                    <a:pt x="881940" y="42493"/>
                  </a:lnTo>
                  <a:lnTo>
                    <a:pt x="838040" y="27531"/>
                  </a:lnTo>
                  <a:lnTo>
                    <a:pt x="792795" y="15675"/>
                  </a:lnTo>
                  <a:lnTo>
                    <a:pt x="746330" y="7050"/>
                  </a:lnTo>
                  <a:lnTo>
                    <a:pt x="698770" y="1783"/>
                  </a:lnTo>
                  <a:lnTo>
                    <a:pt x="650241" y="0"/>
                  </a:lnTo>
                  <a:lnTo>
                    <a:pt x="601713" y="1783"/>
                  </a:lnTo>
                  <a:lnTo>
                    <a:pt x="554153" y="7050"/>
                  </a:lnTo>
                  <a:lnTo>
                    <a:pt x="507688" y="15675"/>
                  </a:lnTo>
                  <a:lnTo>
                    <a:pt x="462443" y="27531"/>
                  </a:lnTo>
                  <a:lnTo>
                    <a:pt x="418543" y="42493"/>
                  </a:lnTo>
                  <a:lnTo>
                    <a:pt x="376115" y="60436"/>
                  </a:lnTo>
                  <a:lnTo>
                    <a:pt x="335285" y="81234"/>
                  </a:lnTo>
                  <a:lnTo>
                    <a:pt x="296177" y="104760"/>
                  </a:lnTo>
                  <a:lnTo>
                    <a:pt x="258919" y="130889"/>
                  </a:lnTo>
                  <a:lnTo>
                    <a:pt x="223634" y="159496"/>
                  </a:lnTo>
                  <a:lnTo>
                    <a:pt x="190451" y="190454"/>
                  </a:lnTo>
                  <a:lnTo>
                    <a:pt x="159492" y="223639"/>
                  </a:lnTo>
                  <a:lnTo>
                    <a:pt x="130886" y="258923"/>
                  </a:lnTo>
                  <a:lnTo>
                    <a:pt x="104757" y="296182"/>
                  </a:lnTo>
                  <a:lnTo>
                    <a:pt x="81231" y="335289"/>
                  </a:lnTo>
                  <a:lnTo>
                    <a:pt x="60434" y="376120"/>
                  </a:lnTo>
                  <a:lnTo>
                    <a:pt x="42492" y="418547"/>
                  </a:lnTo>
                  <a:lnTo>
                    <a:pt x="27530" y="462446"/>
                  </a:lnTo>
                  <a:lnTo>
                    <a:pt x="15674" y="507691"/>
                  </a:lnTo>
                  <a:lnTo>
                    <a:pt x="7050" y="554156"/>
                  </a:lnTo>
                  <a:lnTo>
                    <a:pt x="1783" y="601714"/>
                  </a:lnTo>
                  <a:lnTo>
                    <a:pt x="0" y="650241"/>
                  </a:lnTo>
                  <a:lnTo>
                    <a:pt x="1783" y="698770"/>
                  </a:lnTo>
                  <a:lnTo>
                    <a:pt x="7050" y="746330"/>
                  </a:lnTo>
                  <a:lnTo>
                    <a:pt x="15674" y="792795"/>
                  </a:lnTo>
                  <a:lnTo>
                    <a:pt x="27530" y="838040"/>
                  </a:lnTo>
                  <a:lnTo>
                    <a:pt x="42492" y="881940"/>
                  </a:lnTo>
                  <a:lnTo>
                    <a:pt x="60434" y="924368"/>
                  </a:lnTo>
                  <a:lnTo>
                    <a:pt x="81231" y="965198"/>
                  </a:lnTo>
                  <a:lnTo>
                    <a:pt x="104757" y="1004306"/>
                  </a:lnTo>
                  <a:lnTo>
                    <a:pt x="130886" y="1041564"/>
                  </a:lnTo>
                  <a:lnTo>
                    <a:pt x="159492" y="1076848"/>
                  </a:lnTo>
                  <a:lnTo>
                    <a:pt x="190451" y="1110032"/>
                  </a:lnTo>
                  <a:lnTo>
                    <a:pt x="223634" y="1140990"/>
                  </a:lnTo>
                  <a:lnTo>
                    <a:pt x="258919" y="1169597"/>
                  </a:lnTo>
                  <a:lnTo>
                    <a:pt x="296177" y="1195726"/>
                  </a:lnTo>
                  <a:lnTo>
                    <a:pt x="335285" y="1219252"/>
                  </a:lnTo>
                  <a:lnTo>
                    <a:pt x="376115" y="1240049"/>
                  </a:lnTo>
                  <a:lnTo>
                    <a:pt x="418543" y="1257991"/>
                  </a:lnTo>
                  <a:lnTo>
                    <a:pt x="462443" y="1272953"/>
                  </a:lnTo>
                  <a:lnTo>
                    <a:pt x="507688" y="1284809"/>
                  </a:lnTo>
                  <a:lnTo>
                    <a:pt x="554153" y="1293433"/>
                  </a:lnTo>
                  <a:lnTo>
                    <a:pt x="601713" y="1298700"/>
                  </a:lnTo>
                  <a:lnTo>
                    <a:pt x="650241" y="1300483"/>
                  </a:lnTo>
                  <a:close/>
                </a:path>
              </a:pathLst>
            </a:custGeom>
            <a:ln w="28271">
              <a:solidFill>
                <a:srgbClr val="003150"/>
              </a:solidFill>
            </a:ln>
          </p:spPr>
          <p:txBody>
            <a:bodyPr wrap="square" lIns="0" tIns="0" rIns="0" bIns="0" rtlCol="0"/>
            <a:lstStyle/>
            <a:p>
              <a:endParaRPr/>
            </a:p>
          </p:txBody>
        </p:sp>
        <p:grpSp>
          <p:nvGrpSpPr>
            <p:cNvPr id="37" name="Skupina 36">
              <a:extLst>
                <a:ext uri="{FF2B5EF4-FFF2-40B4-BE49-F238E27FC236}">
                  <a16:creationId xmlns:a16="http://schemas.microsoft.com/office/drawing/2014/main" id="{D2E988CE-3F64-191D-203D-BDC0F213F7D3}"/>
                </a:ext>
              </a:extLst>
            </p:cNvPr>
            <p:cNvGrpSpPr/>
            <p:nvPr/>
          </p:nvGrpSpPr>
          <p:grpSpPr>
            <a:xfrm>
              <a:off x="11271212" y="6343019"/>
              <a:ext cx="6969176" cy="3334177"/>
              <a:chOff x="11271212" y="6343019"/>
              <a:chExt cx="6969176" cy="3334177"/>
            </a:xfrm>
          </p:grpSpPr>
          <p:sp>
            <p:nvSpPr>
              <p:cNvPr id="6" name="object 6"/>
              <p:cNvSpPr txBox="1"/>
              <p:nvPr/>
            </p:nvSpPr>
            <p:spPr>
              <a:xfrm>
                <a:off x="11271212" y="8553696"/>
                <a:ext cx="1176020" cy="549910"/>
              </a:xfrm>
              <a:prstGeom prst="rect">
                <a:avLst/>
              </a:prstGeom>
            </p:spPr>
            <p:txBody>
              <a:bodyPr vert="horz" wrap="square" lIns="0" tIns="11430" rIns="0" bIns="0" rtlCol="0">
                <a:spAutoFit/>
              </a:bodyPr>
              <a:lstStyle/>
              <a:p>
                <a:pPr marL="12700">
                  <a:lnSpc>
                    <a:spcPct val="100000"/>
                  </a:lnSpc>
                  <a:spcBef>
                    <a:spcPts val="90"/>
                  </a:spcBef>
                </a:pPr>
                <a:r>
                  <a:rPr sz="3450" b="1" spc="-185" dirty="0">
                    <a:solidFill>
                      <a:srgbClr val="003150"/>
                    </a:solidFill>
                    <a:latin typeface="Work Sans"/>
                    <a:cs typeface="Work Sans"/>
                  </a:rPr>
                  <a:t>-</a:t>
                </a:r>
                <a:r>
                  <a:rPr lang="cs-CZ" sz="3450" b="1" spc="-25" dirty="0">
                    <a:solidFill>
                      <a:srgbClr val="003150"/>
                    </a:solidFill>
                    <a:latin typeface="Work Sans"/>
                    <a:cs typeface="Work Sans"/>
                  </a:rPr>
                  <a:t>16</a:t>
                </a:r>
                <a:r>
                  <a:rPr sz="3450" b="1" spc="-25" dirty="0">
                    <a:solidFill>
                      <a:srgbClr val="003150"/>
                    </a:solidFill>
                    <a:latin typeface="Work Sans"/>
                    <a:cs typeface="Work Sans"/>
                  </a:rPr>
                  <a:t>%</a:t>
                </a:r>
                <a:endParaRPr sz="3450" dirty="0">
                  <a:latin typeface="Work Sans"/>
                  <a:cs typeface="Work Sans"/>
                </a:endParaRPr>
              </a:p>
            </p:txBody>
          </p:sp>
          <p:sp>
            <p:nvSpPr>
              <p:cNvPr id="19" name="object 19"/>
              <p:cNvSpPr txBox="1"/>
              <p:nvPr/>
            </p:nvSpPr>
            <p:spPr>
              <a:xfrm>
                <a:off x="14148965" y="6343019"/>
                <a:ext cx="2634615" cy="1106170"/>
              </a:xfrm>
              <a:prstGeom prst="rect">
                <a:avLst/>
              </a:prstGeom>
            </p:spPr>
            <p:txBody>
              <a:bodyPr vert="horz" wrap="square" lIns="0" tIns="12065" rIns="0" bIns="0" rtlCol="0">
                <a:spAutoFit/>
              </a:bodyPr>
              <a:lstStyle/>
              <a:p>
                <a:pPr marL="12700">
                  <a:lnSpc>
                    <a:spcPts val="4255"/>
                  </a:lnSpc>
                  <a:spcBef>
                    <a:spcPts val="95"/>
                  </a:spcBef>
                </a:pPr>
                <a:r>
                  <a:rPr sz="3550" b="1" spc="-10" dirty="0">
                    <a:solidFill>
                      <a:srgbClr val="003150"/>
                    </a:solidFill>
                    <a:latin typeface="Work Sans SemiBold"/>
                    <a:cs typeface="Work Sans SemiBold"/>
                  </a:rPr>
                  <a:t>POVOLENÁ</a:t>
                </a:r>
                <a:endParaRPr sz="3550" dirty="0">
                  <a:latin typeface="Work Sans SemiBold"/>
                  <a:cs typeface="Work Sans SemiBold"/>
                </a:endParaRPr>
              </a:p>
              <a:p>
                <a:pPr marL="12700">
                  <a:lnSpc>
                    <a:spcPts val="4255"/>
                  </a:lnSpc>
                </a:pPr>
                <a:r>
                  <a:rPr sz="3550" b="1" spc="-10" dirty="0">
                    <a:solidFill>
                      <a:srgbClr val="003150"/>
                    </a:solidFill>
                    <a:latin typeface="Work Sans SemiBold"/>
                    <a:cs typeface="Work Sans SemiBold"/>
                  </a:rPr>
                  <a:t>ODDLUŽENÍ</a:t>
                </a:r>
                <a:endParaRPr sz="3550" dirty="0">
                  <a:latin typeface="Work Sans SemiBold"/>
                  <a:cs typeface="Work Sans SemiBold"/>
                </a:endParaRPr>
              </a:p>
            </p:txBody>
          </p:sp>
          <p:sp>
            <p:nvSpPr>
              <p:cNvPr id="22" name="object 22"/>
              <p:cNvSpPr txBox="1"/>
              <p:nvPr/>
            </p:nvSpPr>
            <p:spPr>
              <a:xfrm>
                <a:off x="14143936" y="7761928"/>
                <a:ext cx="3435985" cy="1915268"/>
              </a:xfrm>
              <a:prstGeom prst="rect">
                <a:avLst/>
              </a:prstGeom>
            </p:spPr>
            <p:txBody>
              <a:bodyPr vert="horz" wrap="square" lIns="0" tIns="329565" rIns="0" bIns="0" rtlCol="0">
                <a:spAutoFit/>
              </a:bodyPr>
              <a:lstStyle/>
              <a:p>
                <a:pPr marL="431165" indent="-419100">
                  <a:lnSpc>
                    <a:spcPct val="100000"/>
                  </a:lnSpc>
                  <a:spcBef>
                    <a:spcPts val="2595"/>
                  </a:spcBef>
                  <a:buChar char="•"/>
                  <a:tabLst>
                    <a:tab pos="431165" algn="l"/>
                    <a:tab pos="431800" algn="l"/>
                  </a:tabLst>
                </a:pPr>
                <a:r>
                  <a:rPr sz="3050" b="0" dirty="0">
                    <a:solidFill>
                      <a:srgbClr val="003150"/>
                    </a:solidFill>
                    <a:latin typeface="Work Sans Light"/>
                    <a:cs typeface="Work Sans Light"/>
                  </a:rPr>
                  <a:t>202</a:t>
                </a:r>
                <a:r>
                  <a:rPr lang="cs-CZ" sz="3050" b="0" dirty="0">
                    <a:solidFill>
                      <a:srgbClr val="003150"/>
                    </a:solidFill>
                    <a:latin typeface="Work Sans Light"/>
                    <a:cs typeface="Work Sans Light"/>
                  </a:rPr>
                  <a:t>1</a:t>
                </a:r>
                <a:r>
                  <a:rPr sz="3050" b="0" spc="-70" dirty="0">
                    <a:solidFill>
                      <a:srgbClr val="003150"/>
                    </a:solidFill>
                    <a:latin typeface="Work Sans Light"/>
                    <a:cs typeface="Work Sans Light"/>
                  </a:rPr>
                  <a:t> </a:t>
                </a:r>
                <a:r>
                  <a:rPr sz="3050" b="0" dirty="0">
                    <a:solidFill>
                      <a:srgbClr val="003150"/>
                    </a:solidFill>
                    <a:latin typeface="Work Sans Light"/>
                    <a:cs typeface="Work Sans Light"/>
                  </a:rPr>
                  <a:t>-</a:t>
                </a:r>
                <a:r>
                  <a:rPr sz="3050" b="0" spc="-55" dirty="0">
                    <a:solidFill>
                      <a:srgbClr val="003150"/>
                    </a:solidFill>
                    <a:latin typeface="Work Sans Light"/>
                    <a:cs typeface="Work Sans Light"/>
                  </a:rPr>
                  <a:t> </a:t>
                </a:r>
                <a:r>
                  <a:rPr sz="6150" b="1" spc="-104" baseline="-5420" dirty="0">
                    <a:solidFill>
                      <a:srgbClr val="003150"/>
                    </a:solidFill>
                    <a:latin typeface="Work Sans"/>
                    <a:cs typeface="Work Sans"/>
                  </a:rPr>
                  <a:t>23</a:t>
                </a:r>
                <a:r>
                  <a:rPr sz="6150" spc="-104" baseline="-5420" dirty="0">
                    <a:solidFill>
                      <a:srgbClr val="003150"/>
                    </a:solidFill>
                    <a:latin typeface="Work Sans"/>
                    <a:cs typeface="Work Sans"/>
                  </a:rPr>
                  <a:t>.</a:t>
                </a:r>
                <a:r>
                  <a:rPr sz="6150" b="1" spc="-104" baseline="-5420" dirty="0">
                    <a:solidFill>
                      <a:srgbClr val="003150"/>
                    </a:solidFill>
                    <a:latin typeface="Work Sans"/>
                    <a:cs typeface="Work Sans"/>
                  </a:rPr>
                  <a:t>447</a:t>
                </a:r>
                <a:endParaRPr sz="6150" baseline="-5420" dirty="0">
                  <a:latin typeface="Work Sans"/>
                  <a:cs typeface="Work Sans"/>
                </a:endParaRPr>
              </a:p>
              <a:p>
                <a:pPr marL="431165" indent="-419100">
                  <a:lnSpc>
                    <a:spcPct val="100000"/>
                  </a:lnSpc>
                  <a:spcBef>
                    <a:spcPts val="2500"/>
                  </a:spcBef>
                  <a:buChar char="•"/>
                  <a:tabLst>
                    <a:tab pos="431165" algn="l"/>
                    <a:tab pos="431800" algn="l"/>
                  </a:tabLst>
                </a:pPr>
                <a:r>
                  <a:rPr sz="3050" b="0" dirty="0">
                    <a:solidFill>
                      <a:srgbClr val="003150"/>
                    </a:solidFill>
                    <a:latin typeface="Work Sans Light"/>
                    <a:cs typeface="Work Sans Light"/>
                  </a:rPr>
                  <a:t>2022</a:t>
                </a:r>
                <a:r>
                  <a:rPr sz="3050" b="0" spc="-70" dirty="0">
                    <a:solidFill>
                      <a:srgbClr val="003150"/>
                    </a:solidFill>
                    <a:latin typeface="Work Sans Light"/>
                    <a:cs typeface="Work Sans Light"/>
                  </a:rPr>
                  <a:t> </a:t>
                </a:r>
                <a:r>
                  <a:rPr sz="3050" b="0" dirty="0">
                    <a:solidFill>
                      <a:srgbClr val="003150"/>
                    </a:solidFill>
                    <a:latin typeface="Work Sans Light"/>
                    <a:cs typeface="Work Sans Light"/>
                  </a:rPr>
                  <a:t>-</a:t>
                </a:r>
                <a:r>
                  <a:rPr sz="3050" b="0" spc="-55" dirty="0">
                    <a:solidFill>
                      <a:srgbClr val="003150"/>
                    </a:solidFill>
                    <a:latin typeface="Work Sans Light"/>
                    <a:cs typeface="Work Sans Light"/>
                  </a:rPr>
                  <a:t> </a:t>
                </a:r>
                <a:r>
                  <a:rPr sz="6150" b="1" spc="-15" baseline="-5420" dirty="0">
                    <a:solidFill>
                      <a:srgbClr val="003150"/>
                    </a:solidFill>
                    <a:latin typeface="Work Sans"/>
                    <a:cs typeface="Work Sans"/>
                  </a:rPr>
                  <a:t>19</a:t>
                </a:r>
                <a:r>
                  <a:rPr sz="6150" spc="-15" baseline="-5420" dirty="0">
                    <a:solidFill>
                      <a:srgbClr val="003150"/>
                    </a:solidFill>
                    <a:latin typeface="Work Sans"/>
                    <a:cs typeface="Work Sans"/>
                  </a:rPr>
                  <a:t>.</a:t>
                </a:r>
                <a:r>
                  <a:rPr lang="cs-CZ" sz="6150" b="1" spc="-15" baseline="-5420" dirty="0">
                    <a:solidFill>
                      <a:srgbClr val="003150"/>
                    </a:solidFill>
                    <a:latin typeface="Work Sans"/>
                    <a:cs typeface="Work Sans"/>
                  </a:rPr>
                  <a:t>650</a:t>
                </a:r>
                <a:endParaRPr sz="6150" baseline="-5420" dirty="0">
                  <a:latin typeface="Work Sans"/>
                  <a:cs typeface="Work Sans"/>
                </a:endParaRPr>
              </a:p>
            </p:txBody>
          </p:sp>
          <p:sp>
            <p:nvSpPr>
              <p:cNvPr id="27" name="object 27"/>
              <p:cNvSpPr/>
              <p:nvPr/>
            </p:nvSpPr>
            <p:spPr>
              <a:xfrm>
                <a:off x="14051928" y="7728474"/>
                <a:ext cx="4188460" cy="0"/>
              </a:xfrm>
              <a:custGeom>
                <a:avLst/>
                <a:gdLst/>
                <a:ahLst/>
                <a:cxnLst/>
                <a:rect l="l" t="t" r="r" b="b"/>
                <a:pathLst>
                  <a:path w="4188459">
                    <a:moveTo>
                      <a:pt x="0" y="0"/>
                    </a:moveTo>
                    <a:lnTo>
                      <a:pt x="4188354" y="0"/>
                    </a:lnTo>
                  </a:path>
                </a:pathLst>
              </a:custGeom>
              <a:ln w="20941">
                <a:solidFill>
                  <a:srgbClr val="003150"/>
                </a:solidFill>
              </a:ln>
            </p:spPr>
            <p:txBody>
              <a:bodyPr wrap="square" lIns="0" tIns="0" rIns="0" bIns="0" rtlCol="0"/>
              <a:lstStyle/>
              <a:p>
                <a:endParaRPr/>
              </a:p>
            </p:txBody>
          </p:sp>
        </p:grpSp>
      </p:grpSp>
      <p:sp>
        <p:nvSpPr>
          <p:cNvPr id="28" name="object 28"/>
          <p:cNvSpPr/>
          <p:nvPr/>
        </p:nvSpPr>
        <p:spPr>
          <a:xfrm>
            <a:off x="17078013" y="0"/>
            <a:ext cx="2358390" cy="4585970"/>
          </a:xfrm>
          <a:custGeom>
            <a:avLst/>
            <a:gdLst/>
            <a:ahLst/>
            <a:cxnLst/>
            <a:rect l="l" t="t" r="r" b="b"/>
            <a:pathLst>
              <a:path w="2358390" h="4585970">
                <a:moveTo>
                  <a:pt x="1936202" y="0"/>
                </a:moveTo>
                <a:lnTo>
                  <a:pt x="421505" y="0"/>
                </a:lnTo>
                <a:lnTo>
                  <a:pt x="421505" y="2492164"/>
                </a:lnTo>
                <a:lnTo>
                  <a:pt x="0" y="2070648"/>
                </a:lnTo>
                <a:lnTo>
                  <a:pt x="0" y="3415100"/>
                </a:lnTo>
                <a:lnTo>
                  <a:pt x="1170854" y="4585944"/>
                </a:lnTo>
                <a:lnTo>
                  <a:pt x="1178916" y="4577860"/>
                </a:lnTo>
                <a:lnTo>
                  <a:pt x="1187000" y="4585944"/>
                </a:lnTo>
                <a:lnTo>
                  <a:pt x="2357833" y="3415100"/>
                </a:lnTo>
                <a:lnTo>
                  <a:pt x="2357833" y="2070648"/>
                </a:lnTo>
                <a:lnTo>
                  <a:pt x="1936202" y="2492280"/>
                </a:lnTo>
                <a:lnTo>
                  <a:pt x="1936202" y="0"/>
                </a:lnTo>
                <a:close/>
              </a:path>
            </a:pathLst>
          </a:custGeom>
          <a:solidFill>
            <a:srgbClr val="D8D8D8"/>
          </a:solidFill>
        </p:spPr>
        <p:txBody>
          <a:bodyPr wrap="square" lIns="0" tIns="0" rIns="0" bIns="0" rtlCol="0"/>
          <a:lstStyle/>
          <a:p>
            <a:endParaRPr/>
          </a:p>
        </p:txBody>
      </p:sp>
      <p:grpSp>
        <p:nvGrpSpPr>
          <p:cNvPr id="36" name="Skupina 35">
            <a:extLst>
              <a:ext uri="{FF2B5EF4-FFF2-40B4-BE49-F238E27FC236}">
                <a16:creationId xmlns:a16="http://schemas.microsoft.com/office/drawing/2014/main" id="{D069EB78-336E-C3DC-5FCD-DA298677E33C}"/>
              </a:ext>
            </a:extLst>
          </p:cNvPr>
          <p:cNvGrpSpPr/>
          <p:nvPr/>
        </p:nvGrpSpPr>
        <p:grpSpPr>
          <a:xfrm>
            <a:off x="11078196" y="952326"/>
            <a:ext cx="7828970" cy="3306868"/>
            <a:chOff x="11078196" y="952326"/>
            <a:chExt cx="7828970" cy="3306868"/>
          </a:xfrm>
        </p:grpSpPr>
        <p:sp>
          <p:nvSpPr>
            <p:cNvPr id="20" name="object 20"/>
            <p:cNvSpPr txBox="1"/>
            <p:nvPr/>
          </p:nvSpPr>
          <p:spPr>
            <a:xfrm>
              <a:off x="11130695" y="952326"/>
              <a:ext cx="4008754" cy="1036955"/>
            </a:xfrm>
            <a:prstGeom prst="rect">
              <a:avLst/>
            </a:prstGeom>
          </p:spPr>
          <p:txBody>
            <a:bodyPr vert="horz" wrap="square" lIns="0" tIns="85725" rIns="0" bIns="0" rtlCol="0">
              <a:spAutoFit/>
            </a:bodyPr>
            <a:lstStyle/>
            <a:p>
              <a:pPr marL="12700" marR="5080">
                <a:lnSpc>
                  <a:spcPts val="3710"/>
                </a:lnSpc>
                <a:spcBef>
                  <a:spcPts val="675"/>
                </a:spcBef>
              </a:pPr>
              <a:r>
                <a:rPr sz="3550" b="1" spc="-10" dirty="0">
                  <a:solidFill>
                    <a:srgbClr val="003150"/>
                  </a:solidFill>
                  <a:latin typeface="Work Sans SemiBold"/>
                  <a:cs typeface="Work Sans SemiBold"/>
                </a:rPr>
                <a:t>PROHLÁŠENÉ </a:t>
              </a:r>
              <a:r>
                <a:rPr sz="3550" b="1" spc="-30" dirty="0">
                  <a:solidFill>
                    <a:srgbClr val="003150"/>
                  </a:solidFill>
                  <a:latin typeface="Work Sans SemiBold"/>
                  <a:cs typeface="Work Sans SemiBold"/>
                </a:rPr>
                <a:t>KONKURZY</a:t>
              </a:r>
              <a:r>
                <a:rPr sz="3550" b="1" spc="-215" dirty="0">
                  <a:solidFill>
                    <a:srgbClr val="003150"/>
                  </a:solidFill>
                  <a:latin typeface="Work Sans SemiBold"/>
                  <a:cs typeface="Work Sans SemiBold"/>
                </a:rPr>
                <a:t> </a:t>
              </a:r>
              <a:r>
                <a:rPr sz="3550" b="1" spc="-10" dirty="0">
                  <a:solidFill>
                    <a:srgbClr val="003150"/>
                  </a:solidFill>
                  <a:latin typeface="Work Sans SemiBold"/>
                  <a:cs typeface="Work Sans SemiBold"/>
                </a:rPr>
                <a:t>FIREM</a:t>
              </a:r>
              <a:endParaRPr sz="3550" dirty="0">
                <a:latin typeface="Work Sans SemiBold"/>
                <a:cs typeface="Work Sans SemiBold"/>
              </a:endParaRPr>
            </a:p>
          </p:txBody>
        </p:sp>
        <p:sp>
          <p:nvSpPr>
            <p:cNvPr id="21" name="object 21"/>
            <p:cNvSpPr txBox="1"/>
            <p:nvPr/>
          </p:nvSpPr>
          <p:spPr>
            <a:xfrm>
              <a:off x="11170205" y="2348480"/>
              <a:ext cx="2691130" cy="1910714"/>
            </a:xfrm>
            <a:prstGeom prst="rect">
              <a:avLst/>
            </a:prstGeom>
          </p:spPr>
          <p:txBody>
            <a:bodyPr vert="horz" wrap="square" lIns="0" tIns="329565" rIns="0" bIns="0" rtlCol="0">
              <a:spAutoFit/>
            </a:bodyPr>
            <a:lstStyle/>
            <a:p>
              <a:pPr marL="431165" indent="-419100">
                <a:lnSpc>
                  <a:spcPct val="100000"/>
                </a:lnSpc>
                <a:spcBef>
                  <a:spcPts val="2595"/>
                </a:spcBef>
                <a:buChar char="•"/>
                <a:tabLst>
                  <a:tab pos="431165" algn="l"/>
                  <a:tab pos="431800" algn="l"/>
                </a:tabLst>
              </a:pPr>
              <a:r>
                <a:rPr sz="3050" b="0" dirty="0">
                  <a:solidFill>
                    <a:srgbClr val="003150"/>
                  </a:solidFill>
                  <a:latin typeface="Work Sans Light"/>
                  <a:cs typeface="Work Sans Light"/>
                </a:rPr>
                <a:t>202</a:t>
              </a:r>
              <a:r>
                <a:rPr lang="cs-CZ" sz="3050" b="0" dirty="0">
                  <a:solidFill>
                    <a:srgbClr val="003150"/>
                  </a:solidFill>
                  <a:latin typeface="Work Sans Light"/>
                  <a:cs typeface="Work Sans Light"/>
                </a:rPr>
                <a:t>1</a:t>
              </a:r>
              <a:r>
                <a:rPr sz="3050" b="0" spc="-60" dirty="0">
                  <a:solidFill>
                    <a:srgbClr val="003150"/>
                  </a:solidFill>
                  <a:latin typeface="Work Sans Light"/>
                  <a:cs typeface="Work Sans Light"/>
                </a:rPr>
                <a:t> </a:t>
              </a:r>
              <a:r>
                <a:rPr sz="3050" b="0" dirty="0">
                  <a:solidFill>
                    <a:srgbClr val="003150"/>
                  </a:solidFill>
                  <a:latin typeface="Work Sans Light"/>
                  <a:cs typeface="Work Sans Light"/>
                </a:rPr>
                <a:t>-</a:t>
              </a:r>
              <a:r>
                <a:rPr sz="3050" b="0" spc="-55" dirty="0">
                  <a:solidFill>
                    <a:srgbClr val="003150"/>
                  </a:solidFill>
                  <a:latin typeface="Work Sans Light"/>
                  <a:cs typeface="Work Sans Light"/>
                </a:rPr>
                <a:t> </a:t>
              </a:r>
              <a:r>
                <a:rPr sz="6150" b="1" spc="-37" baseline="-5420" dirty="0">
                  <a:solidFill>
                    <a:srgbClr val="003150"/>
                  </a:solidFill>
                  <a:latin typeface="Work Sans"/>
                  <a:cs typeface="Work Sans"/>
                </a:rPr>
                <a:t>727</a:t>
              </a:r>
              <a:endParaRPr sz="6150" baseline="-5420" dirty="0">
                <a:latin typeface="Work Sans"/>
                <a:cs typeface="Work Sans"/>
              </a:endParaRPr>
            </a:p>
            <a:p>
              <a:pPr marL="431165" indent="-419100">
                <a:lnSpc>
                  <a:spcPct val="100000"/>
                </a:lnSpc>
                <a:spcBef>
                  <a:spcPts val="2500"/>
                </a:spcBef>
                <a:buChar char="•"/>
                <a:tabLst>
                  <a:tab pos="431165" algn="l"/>
                  <a:tab pos="431800" algn="l"/>
                </a:tabLst>
              </a:pPr>
              <a:r>
                <a:rPr sz="3050" b="0" dirty="0">
                  <a:solidFill>
                    <a:srgbClr val="003150"/>
                  </a:solidFill>
                  <a:latin typeface="Work Sans Light"/>
                  <a:cs typeface="Work Sans Light"/>
                </a:rPr>
                <a:t>2022</a:t>
              </a:r>
              <a:r>
                <a:rPr sz="3050" b="0" spc="-60" dirty="0">
                  <a:solidFill>
                    <a:srgbClr val="003150"/>
                  </a:solidFill>
                  <a:latin typeface="Work Sans Light"/>
                  <a:cs typeface="Work Sans Light"/>
                </a:rPr>
                <a:t> </a:t>
              </a:r>
              <a:r>
                <a:rPr sz="3050" b="0" dirty="0">
                  <a:solidFill>
                    <a:srgbClr val="003150"/>
                  </a:solidFill>
                  <a:latin typeface="Work Sans Light"/>
                  <a:cs typeface="Work Sans Light"/>
                </a:rPr>
                <a:t>-</a:t>
              </a:r>
              <a:r>
                <a:rPr sz="3050" b="0" spc="-55" dirty="0">
                  <a:solidFill>
                    <a:srgbClr val="003150"/>
                  </a:solidFill>
                  <a:latin typeface="Work Sans Light"/>
                  <a:cs typeface="Work Sans Light"/>
                </a:rPr>
                <a:t> </a:t>
              </a:r>
              <a:r>
                <a:rPr sz="6150" b="1" spc="-37" baseline="-5420" dirty="0">
                  <a:solidFill>
                    <a:srgbClr val="003150"/>
                  </a:solidFill>
                  <a:latin typeface="Work Sans"/>
                  <a:cs typeface="Work Sans"/>
                </a:rPr>
                <a:t>69</a:t>
              </a:r>
              <a:r>
                <a:rPr lang="cs-CZ" sz="6150" b="1" spc="-37" baseline="-5420" dirty="0">
                  <a:solidFill>
                    <a:srgbClr val="003150"/>
                  </a:solidFill>
                  <a:latin typeface="Work Sans"/>
                  <a:cs typeface="Work Sans"/>
                </a:rPr>
                <a:t>6</a:t>
              </a:r>
              <a:endParaRPr sz="6150" baseline="-5420" dirty="0">
                <a:latin typeface="Work Sans"/>
                <a:cs typeface="Work Sans"/>
              </a:endParaRPr>
            </a:p>
          </p:txBody>
        </p:sp>
        <p:sp>
          <p:nvSpPr>
            <p:cNvPr id="25" name="object 25"/>
            <p:cNvSpPr/>
            <p:nvPr/>
          </p:nvSpPr>
          <p:spPr>
            <a:xfrm>
              <a:off x="11078196" y="2325262"/>
              <a:ext cx="4188460" cy="0"/>
            </a:xfrm>
            <a:custGeom>
              <a:avLst/>
              <a:gdLst/>
              <a:ahLst/>
              <a:cxnLst/>
              <a:rect l="l" t="t" r="r" b="b"/>
              <a:pathLst>
                <a:path w="4188459">
                  <a:moveTo>
                    <a:pt x="0" y="0"/>
                  </a:moveTo>
                  <a:lnTo>
                    <a:pt x="4188354" y="0"/>
                  </a:lnTo>
                </a:path>
              </a:pathLst>
            </a:custGeom>
            <a:ln w="20941">
              <a:solidFill>
                <a:srgbClr val="003150"/>
              </a:solidFill>
            </a:ln>
          </p:spPr>
          <p:txBody>
            <a:bodyPr wrap="square" lIns="0" tIns="0" rIns="0" bIns="0" rtlCol="0"/>
            <a:lstStyle/>
            <a:p>
              <a:endParaRPr/>
            </a:p>
          </p:txBody>
        </p:sp>
        <p:sp>
          <p:nvSpPr>
            <p:cNvPr id="29" name="object 29"/>
            <p:cNvSpPr/>
            <p:nvPr/>
          </p:nvSpPr>
          <p:spPr>
            <a:xfrm>
              <a:off x="17606686" y="2552791"/>
              <a:ext cx="1300480" cy="1300480"/>
            </a:xfrm>
            <a:custGeom>
              <a:avLst/>
              <a:gdLst/>
              <a:ahLst/>
              <a:cxnLst/>
              <a:rect l="l" t="t" r="r" b="b"/>
              <a:pathLst>
                <a:path w="1300480" h="1300479">
                  <a:moveTo>
                    <a:pt x="650241" y="1300483"/>
                  </a:moveTo>
                  <a:lnTo>
                    <a:pt x="698770" y="1298700"/>
                  </a:lnTo>
                  <a:lnTo>
                    <a:pt x="746330" y="1293433"/>
                  </a:lnTo>
                  <a:lnTo>
                    <a:pt x="792795" y="1284809"/>
                  </a:lnTo>
                  <a:lnTo>
                    <a:pt x="838040" y="1272953"/>
                  </a:lnTo>
                  <a:lnTo>
                    <a:pt x="881940" y="1257991"/>
                  </a:lnTo>
                  <a:lnTo>
                    <a:pt x="924368" y="1240049"/>
                  </a:lnTo>
                  <a:lnTo>
                    <a:pt x="965198" y="1219252"/>
                  </a:lnTo>
                  <a:lnTo>
                    <a:pt x="1004306" y="1195726"/>
                  </a:lnTo>
                  <a:lnTo>
                    <a:pt x="1041564" y="1169597"/>
                  </a:lnTo>
                  <a:lnTo>
                    <a:pt x="1076848" y="1140990"/>
                  </a:lnTo>
                  <a:lnTo>
                    <a:pt x="1110032" y="1110032"/>
                  </a:lnTo>
                  <a:lnTo>
                    <a:pt x="1140990" y="1076848"/>
                  </a:lnTo>
                  <a:lnTo>
                    <a:pt x="1169597" y="1041564"/>
                  </a:lnTo>
                  <a:lnTo>
                    <a:pt x="1195726" y="1004306"/>
                  </a:lnTo>
                  <a:lnTo>
                    <a:pt x="1219252" y="965198"/>
                  </a:lnTo>
                  <a:lnTo>
                    <a:pt x="1240049" y="924368"/>
                  </a:lnTo>
                  <a:lnTo>
                    <a:pt x="1257991" y="881940"/>
                  </a:lnTo>
                  <a:lnTo>
                    <a:pt x="1272953" y="838040"/>
                  </a:lnTo>
                  <a:lnTo>
                    <a:pt x="1284809" y="792795"/>
                  </a:lnTo>
                  <a:lnTo>
                    <a:pt x="1293433" y="746330"/>
                  </a:lnTo>
                  <a:lnTo>
                    <a:pt x="1298700" y="698770"/>
                  </a:lnTo>
                  <a:lnTo>
                    <a:pt x="1300483" y="650241"/>
                  </a:lnTo>
                  <a:lnTo>
                    <a:pt x="1298700" y="601714"/>
                  </a:lnTo>
                  <a:lnTo>
                    <a:pt x="1293433" y="554156"/>
                  </a:lnTo>
                  <a:lnTo>
                    <a:pt x="1284809" y="507691"/>
                  </a:lnTo>
                  <a:lnTo>
                    <a:pt x="1272953" y="462446"/>
                  </a:lnTo>
                  <a:lnTo>
                    <a:pt x="1257991" y="418547"/>
                  </a:lnTo>
                  <a:lnTo>
                    <a:pt x="1240049" y="376120"/>
                  </a:lnTo>
                  <a:lnTo>
                    <a:pt x="1219252" y="335289"/>
                  </a:lnTo>
                  <a:lnTo>
                    <a:pt x="1195726" y="296182"/>
                  </a:lnTo>
                  <a:lnTo>
                    <a:pt x="1169597" y="258923"/>
                  </a:lnTo>
                  <a:lnTo>
                    <a:pt x="1140990" y="223639"/>
                  </a:lnTo>
                  <a:lnTo>
                    <a:pt x="1110032" y="190454"/>
                  </a:lnTo>
                  <a:lnTo>
                    <a:pt x="1076848" y="159496"/>
                  </a:lnTo>
                  <a:lnTo>
                    <a:pt x="1041564" y="130889"/>
                  </a:lnTo>
                  <a:lnTo>
                    <a:pt x="1004306" y="104760"/>
                  </a:lnTo>
                  <a:lnTo>
                    <a:pt x="965198" y="81234"/>
                  </a:lnTo>
                  <a:lnTo>
                    <a:pt x="924368" y="60436"/>
                  </a:lnTo>
                  <a:lnTo>
                    <a:pt x="881940" y="42493"/>
                  </a:lnTo>
                  <a:lnTo>
                    <a:pt x="838040" y="27531"/>
                  </a:lnTo>
                  <a:lnTo>
                    <a:pt x="792795" y="15675"/>
                  </a:lnTo>
                  <a:lnTo>
                    <a:pt x="746330" y="7050"/>
                  </a:lnTo>
                  <a:lnTo>
                    <a:pt x="698770" y="1783"/>
                  </a:lnTo>
                  <a:lnTo>
                    <a:pt x="650241" y="0"/>
                  </a:lnTo>
                  <a:lnTo>
                    <a:pt x="601713" y="1783"/>
                  </a:lnTo>
                  <a:lnTo>
                    <a:pt x="554153" y="7050"/>
                  </a:lnTo>
                  <a:lnTo>
                    <a:pt x="507688" y="15675"/>
                  </a:lnTo>
                  <a:lnTo>
                    <a:pt x="462443" y="27531"/>
                  </a:lnTo>
                  <a:lnTo>
                    <a:pt x="418543" y="42493"/>
                  </a:lnTo>
                  <a:lnTo>
                    <a:pt x="376115" y="60436"/>
                  </a:lnTo>
                  <a:lnTo>
                    <a:pt x="335285" y="81234"/>
                  </a:lnTo>
                  <a:lnTo>
                    <a:pt x="296177" y="104760"/>
                  </a:lnTo>
                  <a:lnTo>
                    <a:pt x="258919" y="130889"/>
                  </a:lnTo>
                  <a:lnTo>
                    <a:pt x="223634" y="159496"/>
                  </a:lnTo>
                  <a:lnTo>
                    <a:pt x="190451" y="190454"/>
                  </a:lnTo>
                  <a:lnTo>
                    <a:pt x="159492" y="223639"/>
                  </a:lnTo>
                  <a:lnTo>
                    <a:pt x="130886" y="258923"/>
                  </a:lnTo>
                  <a:lnTo>
                    <a:pt x="104757" y="296182"/>
                  </a:lnTo>
                  <a:lnTo>
                    <a:pt x="81231" y="335289"/>
                  </a:lnTo>
                  <a:lnTo>
                    <a:pt x="60434" y="376120"/>
                  </a:lnTo>
                  <a:lnTo>
                    <a:pt x="42492" y="418547"/>
                  </a:lnTo>
                  <a:lnTo>
                    <a:pt x="27530" y="462446"/>
                  </a:lnTo>
                  <a:lnTo>
                    <a:pt x="15674" y="507691"/>
                  </a:lnTo>
                  <a:lnTo>
                    <a:pt x="7050" y="554156"/>
                  </a:lnTo>
                  <a:lnTo>
                    <a:pt x="1783" y="601714"/>
                  </a:lnTo>
                  <a:lnTo>
                    <a:pt x="0" y="650241"/>
                  </a:lnTo>
                  <a:lnTo>
                    <a:pt x="1783" y="698770"/>
                  </a:lnTo>
                  <a:lnTo>
                    <a:pt x="7050" y="746330"/>
                  </a:lnTo>
                  <a:lnTo>
                    <a:pt x="15674" y="792795"/>
                  </a:lnTo>
                  <a:lnTo>
                    <a:pt x="27530" y="838040"/>
                  </a:lnTo>
                  <a:lnTo>
                    <a:pt x="42492" y="881940"/>
                  </a:lnTo>
                  <a:lnTo>
                    <a:pt x="60434" y="924368"/>
                  </a:lnTo>
                  <a:lnTo>
                    <a:pt x="81231" y="965198"/>
                  </a:lnTo>
                  <a:lnTo>
                    <a:pt x="104757" y="1004306"/>
                  </a:lnTo>
                  <a:lnTo>
                    <a:pt x="130886" y="1041564"/>
                  </a:lnTo>
                  <a:lnTo>
                    <a:pt x="159492" y="1076848"/>
                  </a:lnTo>
                  <a:lnTo>
                    <a:pt x="190451" y="1110032"/>
                  </a:lnTo>
                  <a:lnTo>
                    <a:pt x="223634" y="1140990"/>
                  </a:lnTo>
                  <a:lnTo>
                    <a:pt x="258919" y="1169597"/>
                  </a:lnTo>
                  <a:lnTo>
                    <a:pt x="296177" y="1195726"/>
                  </a:lnTo>
                  <a:lnTo>
                    <a:pt x="335285" y="1219252"/>
                  </a:lnTo>
                  <a:lnTo>
                    <a:pt x="376115" y="1240049"/>
                  </a:lnTo>
                  <a:lnTo>
                    <a:pt x="418543" y="1257991"/>
                  </a:lnTo>
                  <a:lnTo>
                    <a:pt x="462443" y="1272953"/>
                  </a:lnTo>
                  <a:lnTo>
                    <a:pt x="507688" y="1284809"/>
                  </a:lnTo>
                  <a:lnTo>
                    <a:pt x="554153" y="1293433"/>
                  </a:lnTo>
                  <a:lnTo>
                    <a:pt x="601713" y="1298700"/>
                  </a:lnTo>
                  <a:lnTo>
                    <a:pt x="650241" y="1300483"/>
                  </a:lnTo>
                  <a:close/>
                </a:path>
              </a:pathLst>
            </a:custGeom>
            <a:ln w="28271">
              <a:solidFill>
                <a:srgbClr val="003150"/>
              </a:solidFill>
            </a:ln>
          </p:spPr>
          <p:txBody>
            <a:bodyPr wrap="square" lIns="0" tIns="0" rIns="0" bIns="0" rtlCol="0"/>
            <a:lstStyle/>
            <a:p>
              <a:endParaRPr/>
            </a:p>
          </p:txBody>
        </p:sp>
        <p:sp>
          <p:nvSpPr>
            <p:cNvPr id="30" name="object 30"/>
            <p:cNvSpPr txBox="1"/>
            <p:nvPr/>
          </p:nvSpPr>
          <p:spPr>
            <a:xfrm>
              <a:off x="17837418" y="2896450"/>
              <a:ext cx="1069747" cy="542456"/>
            </a:xfrm>
            <a:prstGeom prst="rect">
              <a:avLst/>
            </a:prstGeom>
          </p:spPr>
          <p:txBody>
            <a:bodyPr vert="horz" wrap="square" lIns="0" tIns="11430" rIns="0" bIns="0" rtlCol="0">
              <a:spAutoFit/>
            </a:bodyPr>
            <a:lstStyle/>
            <a:p>
              <a:pPr marL="12700">
                <a:lnSpc>
                  <a:spcPct val="100000"/>
                </a:lnSpc>
                <a:spcBef>
                  <a:spcPts val="90"/>
                </a:spcBef>
              </a:pPr>
              <a:r>
                <a:rPr sz="3450" b="1" spc="-185" dirty="0">
                  <a:solidFill>
                    <a:srgbClr val="003150"/>
                  </a:solidFill>
                  <a:latin typeface="Work Sans"/>
                  <a:cs typeface="Work Sans"/>
                </a:rPr>
                <a:t>-</a:t>
              </a:r>
              <a:r>
                <a:rPr lang="cs-CZ" sz="3450" b="1" spc="-25" dirty="0">
                  <a:solidFill>
                    <a:srgbClr val="003150"/>
                  </a:solidFill>
                  <a:latin typeface="Work Sans"/>
                  <a:cs typeface="Work Sans"/>
                </a:rPr>
                <a:t>4</a:t>
              </a:r>
              <a:r>
                <a:rPr sz="3450" b="1" spc="-25" dirty="0">
                  <a:solidFill>
                    <a:srgbClr val="003150"/>
                  </a:solidFill>
                  <a:latin typeface="Work Sans"/>
                  <a:cs typeface="Work Sans"/>
                </a:rPr>
                <a:t>%</a:t>
              </a:r>
              <a:endParaRPr sz="3450" dirty="0">
                <a:latin typeface="Work Sans"/>
                <a:cs typeface="Work Sans"/>
              </a:endParaRPr>
            </a:p>
          </p:txBody>
        </p:sp>
      </p:grpSp>
      <p:sp>
        <p:nvSpPr>
          <p:cNvPr id="31" name="object 31"/>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32" name="object 32"/>
          <p:cNvSpPr txBox="1"/>
          <p:nvPr/>
        </p:nvSpPr>
        <p:spPr>
          <a:xfrm>
            <a:off x="1128626" y="10565857"/>
            <a:ext cx="835660"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1.</a:t>
            </a:r>
            <a:r>
              <a:rPr sz="1700" b="1" spc="15"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33" name="object 33"/>
          <p:cNvSpPr txBox="1"/>
          <p:nvPr/>
        </p:nvSpPr>
        <p:spPr>
          <a:xfrm>
            <a:off x="2249011" y="10565857"/>
            <a:ext cx="2303145" cy="283845"/>
          </a:xfrm>
          <a:prstGeom prst="rect">
            <a:avLst/>
          </a:prstGeom>
        </p:spPr>
        <p:txBody>
          <a:bodyPr vert="horz" wrap="square" lIns="0" tIns="1270" rIns="0" bIns="0" rtlCol="0">
            <a:spAutoFit/>
          </a:bodyPr>
          <a:lstStyle/>
          <a:p>
            <a:pPr marL="12700">
              <a:lnSpc>
                <a:spcPct val="100000"/>
              </a:lnSpc>
              <a:spcBef>
                <a:spcPts val="10"/>
              </a:spcBef>
            </a:pPr>
            <a:r>
              <a:rPr sz="1700" b="0" dirty="0">
                <a:solidFill>
                  <a:srgbClr val="003150"/>
                </a:solidFill>
                <a:latin typeface="Work Sans ExtraLight"/>
                <a:cs typeface="Work Sans ExtraLight"/>
              </a:rPr>
              <a:t>VÝSLEDKY</a:t>
            </a:r>
            <a:r>
              <a:rPr sz="1700" b="0" spc="-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8847897" y="0"/>
            <a:ext cx="11256645" cy="11308715"/>
          </a:xfrm>
          <a:custGeom>
            <a:avLst/>
            <a:gdLst/>
            <a:ahLst/>
            <a:cxnLst/>
            <a:rect l="l" t="t" r="r" b="b"/>
            <a:pathLst>
              <a:path w="11256644" h="11308715">
                <a:moveTo>
                  <a:pt x="11256201" y="0"/>
                </a:moveTo>
                <a:lnTo>
                  <a:pt x="0" y="0"/>
                </a:lnTo>
                <a:lnTo>
                  <a:pt x="0" y="11308556"/>
                </a:lnTo>
                <a:lnTo>
                  <a:pt x="11256201" y="11308556"/>
                </a:lnTo>
                <a:lnTo>
                  <a:pt x="11256201" y="0"/>
                </a:lnTo>
                <a:close/>
              </a:path>
            </a:pathLst>
          </a:custGeom>
          <a:solidFill>
            <a:srgbClr val="E5E5E5"/>
          </a:solidFill>
        </p:spPr>
        <p:txBody>
          <a:bodyPr wrap="square" lIns="0" tIns="0" rIns="0" bIns="0" rtlCol="0"/>
          <a:lstStyle/>
          <a:p>
            <a:endParaRPr/>
          </a:p>
        </p:txBody>
      </p:sp>
      <p:sp>
        <p:nvSpPr>
          <p:cNvPr id="4" name="object 4"/>
          <p:cNvSpPr/>
          <p:nvPr/>
        </p:nvSpPr>
        <p:spPr>
          <a:xfrm>
            <a:off x="0" y="0"/>
            <a:ext cx="8848090" cy="11308715"/>
          </a:xfrm>
          <a:custGeom>
            <a:avLst/>
            <a:gdLst/>
            <a:ahLst/>
            <a:cxnLst/>
            <a:rect l="l" t="t" r="r" b="b"/>
            <a:pathLst>
              <a:path w="8848090" h="11308715">
                <a:moveTo>
                  <a:pt x="8847898" y="0"/>
                </a:moveTo>
                <a:lnTo>
                  <a:pt x="0" y="0"/>
                </a:lnTo>
                <a:lnTo>
                  <a:pt x="0" y="11308556"/>
                </a:lnTo>
                <a:lnTo>
                  <a:pt x="8847898" y="11308556"/>
                </a:lnTo>
                <a:lnTo>
                  <a:pt x="8847898" y="0"/>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1034388" y="1845353"/>
            <a:ext cx="6151880" cy="842644"/>
          </a:xfrm>
          <a:prstGeom prst="rect">
            <a:avLst/>
          </a:prstGeom>
        </p:spPr>
        <p:txBody>
          <a:bodyPr vert="horz" wrap="square" lIns="0" tIns="13970" rIns="0" bIns="0" rtlCol="0">
            <a:spAutoFit/>
          </a:bodyPr>
          <a:lstStyle/>
          <a:p>
            <a:pPr marL="12700">
              <a:lnSpc>
                <a:spcPct val="100000"/>
              </a:lnSpc>
              <a:spcBef>
                <a:spcPts val="110"/>
              </a:spcBef>
            </a:pPr>
            <a:r>
              <a:rPr sz="5350" b="0" dirty="0">
                <a:latin typeface="Work Sans"/>
                <a:cs typeface="Work Sans"/>
              </a:rPr>
              <a:t>PREDIKCE</a:t>
            </a:r>
            <a:r>
              <a:rPr sz="5350" b="0" spc="-295" dirty="0">
                <a:latin typeface="Work Sans"/>
                <a:cs typeface="Work Sans"/>
              </a:rPr>
              <a:t> </a:t>
            </a:r>
            <a:r>
              <a:rPr sz="5350" b="0" spc="-10" dirty="0">
                <a:latin typeface="Work Sans"/>
                <a:cs typeface="Work Sans"/>
              </a:rPr>
              <a:t>VÝVOJE</a:t>
            </a:r>
            <a:endParaRPr sz="5350" dirty="0">
              <a:latin typeface="Work Sans"/>
              <a:cs typeface="Work Sans"/>
            </a:endParaRP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7" name="object 7"/>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graphicFrame>
        <p:nvGraphicFramePr>
          <p:cNvPr id="8" name="object 8"/>
          <p:cNvGraphicFramePr>
            <a:graphicFrameLocks noGrp="1"/>
          </p:cNvGraphicFramePr>
          <p:nvPr>
            <p:extLst>
              <p:ext uri="{D42A27DB-BD31-4B8C-83A1-F6EECF244321}">
                <p14:modId xmlns:p14="http://schemas.microsoft.com/office/powerpoint/2010/main" val="793281193"/>
              </p:ext>
            </p:extLst>
          </p:nvPr>
        </p:nvGraphicFramePr>
        <p:xfrm>
          <a:off x="9633214" y="8584476"/>
          <a:ext cx="9899011" cy="328930"/>
        </p:xfrm>
        <a:graphic>
          <a:graphicData uri="http://schemas.openxmlformats.org/drawingml/2006/table">
            <a:tbl>
              <a:tblPr firstRow="1" bandRow="1">
                <a:tableStyleId>{2D5ABB26-0587-4C30-8999-92F81FD0307C}</a:tableStyleId>
              </a:tblPr>
              <a:tblGrid>
                <a:gridCol w="659765">
                  <a:extLst>
                    <a:ext uri="{9D8B030D-6E8A-4147-A177-3AD203B41FA5}">
                      <a16:colId xmlns:a16="http://schemas.microsoft.com/office/drawing/2014/main" val="20000"/>
                    </a:ext>
                  </a:extLst>
                </a:gridCol>
                <a:gridCol w="671829">
                  <a:extLst>
                    <a:ext uri="{9D8B030D-6E8A-4147-A177-3AD203B41FA5}">
                      <a16:colId xmlns:a16="http://schemas.microsoft.com/office/drawing/2014/main" val="20001"/>
                    </a:ext>
                  </a:extLst>
                </a:gridCol>
                <a:gridCol w="660400">
                  <a:extLst>
                    <a:ext uri="{9D8B030D-6E8A-4147-A177-3AD203B41FA5}">
                      <a16:colId xmlns:a16="http://schemas.microsoft.com/office/drawing/2014/main" val="20002"/>
                    </a:ext>
                  </a:extLst>
                </a:gridCol>
                <a:gridCol w="636905">
                  <a:extLst>
                    <a:ext uri="{9D8B030D-6E8A-4147-A177-3AD203B41FA5}">
                      <a16:colId xmlns:a16="http://schemas.microsoft.com/office/drawing/2014/main" val="20003"/>
                    </a:ext>
                  </a:extLst>
                </a:gridCol>
                <a:gridCol w="670560">
                  <a:extLst>
                    <a:ext uri="{9D8B030D-6E8A-4147-A177-3AD203B41FA5}">
                      <a16:colId xmlns:a16="http://schemas.microsoft.com/office/drawing/2014/main" val="20004"/>
                    </a:ext>
                  </a:extLst>
                </a:gridCol>
                <a:gridCol w="657860">
                  <a:extLst>
                    <a:ext uri="{9D8B030D-6E8A-4147-A177-3AD203B41FA5}">
                      <a16:colId xmlns:a16="http://schemas.microsoft.com/office/drawing/2014/main" val="20005"/>
                    </a:ext>
                  </a:extLst>
                </a:gridCol>
                <a:gridCol w="662939">
                  <a:extLst>
                    <a:ext uri="{9D8B030D-6E8A-4147-A177-3AD203B41FA5}">
                      <a16:colId xmlns:a16="http://schemas.microsoft.com/office/drawing/2014/main" val="20006"/>
                    </a:ext>
                  </a:extLst>
                </a:gridCol>
                <a:gridCol w="658495">
                  <a:extLst>
                    <a:ext uri="{9D8B030D-6E8A-4147-A177-3AD203B41FA5}">
                      <a16:colId xmlns:a16="http://schemas.microsoft.com/office/drawing/2014/main" val="20007"/>
                    </a:ext>
                  </a:extLst>
                </a:gridCol>
                <a:gridCol w="664845">
                  <a:extLst>
                    <a:ext uri="{9D8B030D-6E8A-4147-A177-3AD203B41FA5}">
                      <a16:colId xmlns:a16="http://schemas.microsoft.com/office/drawing/2014/main" val="20008"/>
                    </a:ext>
                  </a:extLst>
                </a:gridCol>
                <a:gridCol w="654685">
                  <a:extLst>
                    <a:ext uri="{9D8B030D-6E8A-4147-A177-3AD203B41FA5}">
                      <a16:colId xmlns:a16="http://schemas.microsoft.com/office/drawing/2014/main" val="20009"/>
                    </a:ext>
                  </a:extLst>
                </a:gridCol>
                <a:gridCol w="661670">
                  <a:extLst>
                    <a:ext uri="{9D8B030D-6E8A-4147-A177-3AD203B41FA5}">
                      <a16:colId xmlns:a16="http://schemas.microsoft.com/office/drawing/2014/main" val="20010"/>
                    </a:ext>
                  </a:extLst>
                </a:gridCol>
                <a:gridCol w="648970">
                  <a:extLst>
                    <a:ext uri="{9D8B030D-6E8A-4147-A177-3AD203B41FA5}">
                      <a16:colId xmlns:a16="http://schemas.microsoft.com/office/drawing/2014/main" val="20011"/>
                    </a:ext>
                  </a:extLst>
                </a:gridCol>
                <a:gridCol w="683259">
                  <a:extLst>
                    <a:ext uri="{9D8B030D-6E8A-4147-A177-3AD203B41FA5}">
                      <a16:colId xmlns:a16="http://schemas.microsoft.com/office/drawing/2014/main" val="20012"/>
                    </a:ext>
                  </a:extLst>
                </a:gridCol>
                <a:gridCol w="636904">
                  <a:extLst>
                    <a:ext uri="{9D8B030D-6E8A-4147-A177-3AD203B41FA5}">
                      <a16:colId xmlns:a16="http://schemas.microsoft.com/office/drawing/2014/main" val="20013"/>
                    </a:ext>
                  </a:extLst>
                </a:gridCol>
                <a:gridCol w="669925">
                  <a:extLst>
                    <a:ext uri="{9D8B030D-6E8A-4147-A177-3AD203B41FA5}">
                      <a16:colId xmlns:a16="http://schemas.microsoft.com/office/drawing/2014/main" val="20014"/>
                    </a:ext>
                  </a:extLst>
                </a:gridCol>
              </a:tblGrid>
              <a:tr h="328930">
                <a:tc>
                  <a:txBody>
                    <a:bodyPr/>
                    <a:lstStyle/>
                    <a:p>
                      <a:pPr marL="93980">
                        <a:lnSpc>
                          <a:spcPts val="1830"/>
                        </a:lnSpc>
                        <a:spcBef>
                          <a:spcPts val="660"/>
                        </a:spcBef>
                      </a:pPr>
                      <a:r>
                        <a:rPr sz="1550" b="0" spc="-20" dirty="0">
                          <a:latin typeface="Work Sans Light"/>
                          <a:cs typeface="Work Sans Light"/>
                        </a:rPr>
                        <a:t>2008</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93980">
                        <a:lnSpc>
                          <a:spcPts val="1830"/>
                        </a:lnSpc>
                        <a:spcBef>
                          <a:spcPts val="660"/>
                        </a:spcBef>
                      </a:pPr>
                      <a:r>
                        <a:rPr sz="1550" b="0" spc="-20" dirty="0">
                          <a:latin typeface="Work Sans Light"/>
                          <a:cs typeface="Work Sans Light"/>
                        </a:rPr>
                        <a:t>2009</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06045">
                        <a:lnSpc>
                          <a:spcPts val="1830"/>
                        </a:lnSpc>
                        <a:spcBef>
                          <a:spcPts val="660"/>
                        </a:spcBef>
                      </a:pPr>
                      <a:r>
                        <a:rPr sz="1550" b="0" spc="-20" dirty="0">
                          <a:latin typeface="Work Sans Light"/>
                          <a:cs typeface="Work Sans Light"/>
                        </a:rPr>
                        <a:t>2010</a:t>
                      </a:r>
                      <a:endParaRPr sz="1550" dirty="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30175">
                        <a:lnSpc>
                          <a:spcPts val="1830"/>
                        </a:lnSpc>
                        <a:spcBef>
                          <a:spcPts val="660"/>
                        </a:spcBef>
                      </a:pPr>
                      <a:r>
                        <a:rPr sz="1550" b="0" spc="-20" dirty="0">
                          <a:latin typeface="Work Sans Light"/>
                          <a:cs typeface="Work Sans Light"/>
                        </a:rPr>
                        <a:t>2011</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32715">
                        <a:lnSpc>
                          <a:spcPts val="1830"/>
                        </a:lnSpc>
                        <a:spcBef>
                          <a:spcPts val="660"/>
                        </a:spcBef>
                      </a:pPr>
                      <a:r>
                        <a:rPr sz="1550" b="0" spc="-20" dirty="0">
                          <a:latin typeface="Work Sans Light"/>
                          <a:cs typeface="Work Sans Light"/>
                        </a:rPr>
                        <a:t>2012</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23189">
                        <a:lnSpc>
                          <a:spcPts val="1830"/>
                        </a:lnSpc>
                        <a:spcBef>
                          <a:spcPts val="660"/>
                        </a:spcBef>
                      </a:pPr>
                      <a:r>
                        <a:rPr sz="1550" b="0" spc="-20" dirty="0">
                          <a:latin typeface="Work Sans Light"/>
                          <a:cs typeface="Work Sans Light"/>
                        </a:rPr>
                        <a:t>2013</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21920">
                        <a:lnSpc>
                          <a:spcPts val="1830"/>
                        </a:lnSpc>
                        <a:spcBef>
                          <a:spcPts val="660"/>
                        </a:spcBef>
                      </a:pPr>
                      <a:r>
                        <a:rPr sz="1550" b="0" spc="-20" dirty="0">
                          <a:latin typeface="Work Sans Light"/>
                          <a:cs typeface="Work Sans Light"/>
                        </a:rPr>
                        <a:t>2014</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21285">
                        <a:lnSpc>
                          <a:spcPts val="1830"/>
                        </a:lnSpc>
                        <a:spcBef>
                          <a:spcPts val="660"/>
                        </a:spcBef>
                      </a:pPr>
                      <a:r>
                        <a:rPr sz="1550" b="0" spc="-20" dirty="0">
                          <a:latin typeface="Work Sans Light"/>
                          <a:cs typeface="Work Sans Light"/>
                        </a:rPr>
                        <a:t>2015</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21285">
                        <a:lnSpc>
                          <a:spcPts val="1830"/>
                        </a:lnSpc>
                        <a:spcBef>
                          <a:spcPts val="660"/>
                        </a:spcBef>
                      </a:pPr>
                      <a:r>
                        <a:rPr sz="1550" b="0" spc="-20" dirty="0">
                          <a:latin typeface="Work Sans Light"/>
                          <a:cs typeface="Work Sans Light"/>
                        </a:rPr>
                        <a:t>2016</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24460">
                        <a:lnSpc>
                          <a:spcPts val="1830"/>
                        </a:lnSpc>
                        <a:spcBef>
                          <a:spcPts val="660"/>
                        </a:spcBef>
                      </a:pPr>
                      <a:r>
                        <a:rPr sz="1550" b="0" spc="-20" dirty="0">
                          <a:latin typeface="Work Sans Light"/>
                          <a:cs typeface="Work Sans Light"/>
                        </a:rPr>
                        <a:t>2017</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21285">
                        <a:lnSpc>
                          <a:spcPts val="1830"/>
                        </a:lnSpc>
                        <a:spcBef>
                          <a:spcPts val="660"/>
                        </a:spcBef>
                      </a:pPr>
                      <a:r>
                        <a:rPr sz="1550" b="0" spc="-20" dirty="0">
                          <a:latin typeface="Work Sans Light"/>
                          <a:cs typeface="Work Sans Light"/>
                        </a:rPr>
                        <a:t>2018</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19380">
                        <a:lnSpc>
                          <a:spcPts val="1830"/>
                        </a:lnSpc>
                        <a:spcBef>
                          <a:spcPts val="660"/>
                        </a:spcBef>
                      </a:pPr>
                      <a:r>
                        <a:rPr sz="1550" b="0" spc="-20" dirty="0">
                          <a:latin typeface="Work Sans Light"/>
                          <a:cs typeface="Work Sans Light"/>
                        </a:rPr>
                        <a:t>2019</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07950">
                        <a:lnSpc>
                          <a:spcPts val="1830"/>
                        </a:lnSpc>
                        <a:spcBef>
                          <a:spcPts val="660"/>
                        </a:spcBef>
                      </a:pPr>
                      <a:r>
                        <a:rPr sz="1550" b="0" spc="-20" dirty="0">
                          <a:latin typeface="Work Sans Light"/>
                          <a:cs typeface="Work Sans Light"/>
                        </a:rPr>
                        <a:t>2020</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09855">
                        <a:lnSpc>
                          <a:spcPts val="1830"/>
                        </a:lnSpc>
                        <a:spcBef>
                          <a:spcPts val="660"/>
                        </a:spcBef>
                      </a:pPr>
                      <a:r>
                        <a:rPr sz="1550" b="0" spc="-20" dirty="0">
                          <a:latin typeface="Work Sans Light"/>
                          <a:cs typeface="Work Sans Light"/>
                        </a:rPr>
                        <a:t>2021</a:t>
                      </a:r>
                      <a:endParaRPr sz="1550">
                        <a:latin typeface="Work Sans Light"/>
                        <a:cs typeface="Work Sans Light"/>
                      </a:endParaRPr>
                    </a:p>
                  </a:txBody>
                  <a:tcPr marL="0" marR="0" marT="83820" marB="0">
                    <a:lnT w="28575">
                      <a:solidFill>
                        <a:srgbClr val="003150"/>
                      </a:solidFill>
                      <a:prstDash val="solid"/>
                    </a:lnT>
                    <a:solidFill>
                      <a:srgbClr val="E5E5E5"/>
                    </a:solidFill>
                  </a:tcPr>
                </a:tc>
                <a:tc>
                  <a:txBody>
                    <a:bodyPr/>
                    <a:lstStyle/>
                    <a:p>
                      <a:pPr marL="112395">
                        <a:lnSpc>
                          <a:spcPts val="1830"/>
                        </a:lnSpc>
                        <a:spcBef>
                          <a:spcPts val="660"/>
                        </a:spcBef>
                      </a:pPr>
                      <a:r>
                        <a:rPr sz="1550" b="0" spc="-20" dirty="0">
                          <a:latin typeface="Work Sans Light"/>
                          <a:cs typeface="Work Sans Light"/>
                        </a:rPr>
                        <a:t>2022</a:t>
                      </a:r>
                      <a:endParaRPr sz="1550" dirty="0">
                        <a:latin typeface="Work Sans Light"/>
                        <a:cs typeface="Work Sans Light"/>
                      </a:endParaRPr>
                    </a:p>
                  </a:txBody>
                  <a:tcPr marL="0" marR="0" marT="83820" marB="0">
                    <a:lnT w="28575">
                      <a:solidFill>
                        <a:srgbClr val="003150"/>
                      </a:solidFill>
                      <a:prstDash val="solid"/>
                    </a:lnT>
                    <a:solidFill>
                      <a:srgbClr val="E5E5E5"/>
                    </a:solidFill>
                  </a:tcPr>
                </a:tc>
                <a:extLst>
                  <a:ext uri="{0D108BD9-81ED-4DB2-BD59-A6C34878D82A}">
                    <a16:rowId xmlns:a16="http://schemas.microsoft.com/office/drawing/2014/main" val="10000"/>
                  </a:ext>
                </a:extLst>
              </a:tr>
            </a:tbl>
          </a:graphicData>
        </a:graphic>
      </p:graphicFrame>
      <p:grpSp>
        <p:nvGrpSpPr>
          <p:cNvPr id="29" name="Skupina 28">
            <a:extLst>
              <a:ext uri="{FF2B5EF4-FFF2-40B4-BE49-F238E27FC236}">
                <a16:creationId xmlns:a16="http://schemas.microsoft.com/office/drawing/2014/main" id="{BD009642-F185-59F1-F6CA-EACA87793A24}"/>
              </a:ext>
            </a:extLst>
          </p:cNvPr>
          <p:cNvGrpSpPr/>
          <p:nvPr/>
        </p:nvGrpSpPr>
        <p:grpSpPr>
          <a:xfrm>
            <a:off x="1074296" y="3225535"/>
            <a:ext cx="7104027" cy="2814955"/>
            <a:chOff x="1074296" y="3225535"/>
            <a:chExt cx="7104027" cy="2814955"/>
          </a:xfrm>
        </p:grpSpPr>
        <p:sp>
          <p:nvSpPr>
            <p:cNvPr id="9" name="object 9"/>
            <p:cNvSpPr txBox="1"/>
            <p:nvPr/>
          </p:nvSpPr>
          <p:spPr>
            <a:xfrm>
              <a:off x="1207604" y="3338720"/>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FFFFFF"/>
                  </a:solidFill>
                  <a:latin typeface="Work Sans Light"/>
                  <a:cs typeface="Work Sans Light"/>
                </a:rPr>
                <a:t>1.</a:t>
              </a:r>
              <a:endParaRPr sz="1450">
                <a:latin typeface="Work Sans Light"/>
                <a:cs typeface="Work Sans Light"/>
              </a:endParaRPr>
            </a:p>
          </p:txBody>
        </p:sp>
        <p:sp>
          <p:nvSpPr>
            <p:cNvPr id="11" name="object 11"/>
            <p:cNvSpPr/>
            <p:nvPr/>
          </p:nvSpPr>
          <p:spPr>
            <a:xfrm>
              <a:off x="1074296" y="327751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FFFFFF"/>
              </a:solidFill>
            </a:ln>
          </p:spPr>
          <p:txBody>
            <a:bodyPr wrap="square" lIns="0" tIns="0" rIns="0" bIns="0" rtlCol="0"/>
            <a:lstStyle/>
            <a:p>
              <a:endParaRPr/>
            </a:p>
          </p:txBody>
        </p:sp>
        <p:sp>
          <p:nvSpPr>
            <p:cNvPr id="14" name="object 14"/>
            <p:cNvSpPr txBox="1"/>
            <p:nvPr/>
          </p:nvSpPr>
          <p:spPr>
            <a:xfrm>
              <a:off x="1746408" y="3225535"/>
              <a:ext cx="6431915" cy="2814955"/>
            </a:xfrm>
            <a:prstGeom prst="rect">
              <a:avLst/>
            </a:prstGeom>
          </p:spPr>
          <p:txBody>
            <a:bodyPr vert="horz" wrap="square" lIns="0" tIns="12700" rIns="0" bIns="0" rtlCol="0">
              <a:spAutoFit/>
            </a:bodyPr>
            <a:lstStyle/>
            <a:p>
              <a:pPr marL="12700" marR="5080">
                <a:lnSpc>
                  <a:spcPct val="100000"/>
                </a:lnSpc>
                <a:spcBef>
                  <a:spcPts val="100"/>
                </a:spcBef>
              </a:pPr>
              <a:r>
                <a:rPr sz="3050" b="0" dirty="0">
                  <a:solidFill>
                    <a:srgbClr val="FFFFFF"/>
                  </a:solidFill>
                  <a:latin typeface="Work Sans Light"/>
                  <a:cs typeface="Work Sans Light"/>
                </a:rPr>
                <a:t>K</a:t>
              </a:r>
              <a:r>
                <a:rPr sz="3050" b="0" spc="-125" dirty="0">
                  <a:solidFill>
                    <a:srgbClr val="FFFFFF"/>
                  </a:solidFill>
                  <a:latin typeface="Work Sans Light"/>
                  <a:cs typeface="Work Sans Light"/>
                </a:rPr>
                <a:t> </a:t>
              </a:r>
              <a:r>
                <a:rPr sz="3050" b="0" dirty="0">
                  <a:solidFill>
                    <a:srgbClr val="FFFFFF"/>
                  </a:solidFill>
                  <a:latin typeface="Work Sans Light"/>
                  <a:cs typeface="Work Sans Light"/>
                </a:rPr>
                <a:t>nárůstu</a:t>
              </a:r>
              <a:r>
                <a:rPr sz="3050" b="0" spc="-80" dirty="0">
                  <a:solidFill>
                    <a:srgbClr val="FFFFFF"/>
                  </a:solidFill>
                  <a:latin typeface="Work Sans Light"/>
                  <a:cs typeface="Work Sans Light"/>
                </a:rPr>
                <a:t> </a:t>
              </a:r>
              <a:r>
                <a:rPr sz="3050" b="0" dirty="0">
                  <a:solidFill>
                    <a:srgbClr val="FFFFFF"/>
                  </a:solidFill>
                  <a:latin typeface="Work Sans Light"/>
                  <a:cs typeface="Work Sans Light"/>
                </a:rPr>
                <a:t>počtu</a:t>
              </a:r>
              <a:r>
                <a:rPr sz="3050" b="0" spc="-85" dirty="0">
                  <a:solidFill>
                    <a:srgbClr val="FFFFFF"/>
                  </a:solidFill>
                  <a:latin typeface="Work Sans Light"/>
                  <a:cs typeface="Work Sans Light"/>
                </a:rPr>
                <a:t> </a:t>
              </a:r>
              <a:r>
                <a:rPr sz="3050" b="0" dirty="0">
                  <a:solidFill>
                    <a:srgbClr val="FFFFFF"/>
                  </a:solidFill>
                  <a:latin typeface="Work Sans Light"/>
                  <a:cs typeface="Work Sans Light"/>
                </a:rPr>
                <a:t>insolvencí</a:t>
              </a:r>
              <a:r>
                <a:rPr sz="3050" b="0" spc="-85" dirty="0">
                  <a:solidFill>
                    <a:srgbClr val="FFFFFF"/>
                  </a:solidFill>
                  <a:latin typeface="Work Sans Light"/>
                  <a:cs typeface="Work Sans Light"/>
                </a:rPr>
                <a:t> </a:t>
              </a:r>
              <a:r>
                <a:rPr sz="3050" b="0" dirty="0">
                  <a:solidFill>
                    <a:srgbClr val="FFFFFF"/>
                  </a:solidFill>
                  <a:latin typeface="Work Sans Light"/>
                  <a:cs typeface="Work Sans Light"/>
                </a:rPr>
                <a:t>s</a:t>
              </a:r>
              <a:r>
                <a:rPr sz="3050" b="0" spc="-155" dirty="0">
                  <a:solidFill>
                    <a:srgbClr val="FFFFFF"/>
                  </a:solidFill>
                  <a:latin typeface="Work Sans Light"/>
                  <a:cs typeface="Work Sans Light"/>
                </a:rPr>
                <a:t> </a:t>
              </a:r>
              <a:r>
                <a:rPr sz="3050" b="0" spc="-10" dirty="0">
                  <a:solidFill>
                    <a:srgbClr val="FFFFFF"/>
                  </a:solidFill>
                  <a:latin typeface="Work Sans Light"/>
                  <a:cs typeface="Work Sans Light"/>
                </a:rPr>
                <a:t>velkou </a:t>
              </a:r>
              <a:r>
                <a:rPr sz="3050" b="0" dirty="0">
                  <a:solidFill>
                    <a:srgbClr val="FFFFFF"/>
                  </a:solidFill>
                  <a:latin typeface="Work Sans Light"/>
                  <a:cs typeface="Work Sans Light"/>
                </a:rPr>
                <a:t>mírou</a:t>
              </a:r>
              <a:r>
                <a:rPr sz="3050" b="0" spc="-150" dirty="0">
                  <a:solidFill>
                    <a:srgbClr val="FFFFFF"/>
                  </a:solidFill>
                  <a:latin typeface="Work Sans Light"/>
                  <a:cs typeface="Work Sans Light"/>
                </a:rPr>
                <a:t> </a:t>
              </a:r>
              <a:r>
                <a:rPr sz="3050" b="0" spc="-10" dirty="0">
                  <a:solidFill>
                    <a:srgbClr val="FFFFFF"/>
                  </a:solidFill>
                  <a:latin typeface="Work Sans Light"/>
                  <a:cs typeface="Work Sans Light"/>
                </a:rPr>
                <a:t>pravděpodobnosti</a:t>
              </a:r>
              <a:r>
                <a:rPr sz="3050" b="0" spc="-150" dirty="0">
                  <a:solidFill>
                    <a:srgbClr val="FFFFFF"/>
                  </a:solidFill>
                  <a:latin typeface="Work Sans Light"/>
                  <a:cs typeface="Work Sans Light"/>
                </a:rPr>
                <a:t> </a:t>
              </a:r>
              <a:r>
                <a:rPr sz="3050" b="0" spc="-10" dirty="0">
                  <a:solidFill>
                    <a:srgbClr val="FFFFFF"/>
                  </a:solidFill>
                  <a:latin typeface="Work Sans Light"/>
                  <a:cs typeface="Work Sans Light"/>
                </a:rPr>
                <a:t>dojde.</a:t>
              </a:r>
              <a:endParaRPr sz="3050" dirty="0">
                <a:latin typeface="Work Sans Light"/>
                <a:cs typeface="Work Sans Light"/>
              </a:endParaRPr>
            </a:p>
            <a:p>
              <a:pPr marL="12700" marR="247015">
                <a:lnSpc>
                  <a:spcPct val="100000"/>
                </a:lnSpc>
              </a:pPr>
              <a:r>
                <a:rPr sz="3050" b="0" spc="-20" dirty="0">
                  <a:solidFill>
                    <a:srgbClr val="FFFFFF"/>
                  </a:solidFill>
                  <a:latin typeface="Work Sans Light"/>
                  <a:cs typeface="Work Sans Light"/>
                </a:rPr>
                <a:t>Kdy</a:t>
              </a:r>
              <a:r>
                <a:rPr sz="3050" b="0" spc="-130" dirty="0">
                  <a:solidFill>
                    <a:srgbClr val="FFFFFF"/>
                  </a:solidFill>
                  <a:latin typeface="Work Sans Light"/>
                  <a:cs typeface="Work Sans Light"/>
                </a:rPr>
                <a:t> </a:t>
              </a:r>
              <a:r>
                <a:rPr sz="3050" b="0" dirty="0">
                  <a:solidFill>
                    <a:srgbClr val="FFFFFF"/>
                  </a:solidFill>
                  <a:latin typeface="Work Sans Light"/>
                  <a:cs typeface="Work Sans Light"/>
                </a:rPr>
                <a:t>se</a:t>
              </a:r>
              <a:r>
                <a:rPr sz="3050" b="0" spc="-114" dirty="0">
                  <a:solidFill>
                    <a:srgbClr val="FFFFFF"/>
                  </a:solidFill>
                  <a:latin typeface="Work Sans Light"/>
                  <a:cs typeface="Work Sans Light"/>
                </a:rPr>
                <a:t> </a:t>
              </a:r>
              <a:r>
                <a:rPr sz="3050" b="0" dirty="0">
                  <a:solidFill>
                    <a:srgbClr val="FFFFFF"/>
                  </a:solidFill>
                  <a:latin typeface="Work Sans Light"/>
                  <a:cs typeface="Work Sans Light"/>
                </a:rPr>
                <a:t>tak</a:t>
              </a:r>
              <a:r>
                <a:rPr sz="3050" b="0" spc="-100" dirty="0">
                  <a:solidFill>
                    <a:srgbClr val="FFFFFF"/>
                  </a:solidFill>
                  <a:latin typeface="Work Sans Light"/>
                  <a:cs typeface="Work Sans Light"/>
                </a:rPr>
                <a:t> </a:t>
              </a:r>
              <a:r>
                <a:rPr sz="3050" b="0" dirty="0">
                  <a:solidFill>
                    <a:srgbClr val="FFFFFF"/>
                  </a:solidFill>
                  <a:latin typeface="Work Sans Light"/>
                  <a:cs typeface="Work Sans Light"/>
                </a:rPr>
                <a:t>stane</a:t>
              </a:r>
              <a:r>
                <a:rPr sz="3050" b="0" spc="-55" dirty="0">
                  <a:solidFill>
                    <a:srgbClr val="FFFFFF"/>
                  </a:solidFill>
                  <a:latin typeface="Work Sans Light"/>
                  <a:cs typeface="Work Sans Light"/>
                </a:rPr>
                <a:t> </a:t>
              </a:r>
              <a:r>
                <a:rPr sz="3050" b="0" dirty="0">
                  <a:solidFill>
                    <a:srgbClr val="FFFFFF"/>
                  </a:solidFill>
                  <a:latin typeface="Work Sans Light"/>
                  <a:cs typeface="Work Sans Light"/>
                </a:rPr>
                <a:t>závisí</a:t>
              </a:r>
              <a:r>
                <a:rPr sz="3050" b="0" spc="-50" dirty="0">
                  <a:solidFill>
                    <a:srgbClr val="FFFFFF"/>
                  </a:solidFill>
                  <a:latin typeface="Work Sans Light"/>
                  <a:cs typeface="Work Sans Light"/>
                </a:rPr>
                <a:t> </a:t>
              </a:r>
              <a:r>
                <a:rPr sz="3050" b="0" dirty="0">
                  <a:solidFill>
                    <a:srgbClr val="FFFFFF"/>
                  </a:solidFill>
                  <a:latin typeface="Work Sans Light"/>
                  <a:cs typeface="Work Sans Light"/>
                </a:rPr>
                <a:t>na</a:t>
              </a:r>
              <a:r>
                <a:rPr sz="3050" b="0" spc="-125" dirty="0">
                  <a:solidFill>
                    <a:srgbClr val="FFFFFF"/>
                  </a:solidFill>
                  <a:latin typeface="Work Sans Light"/>
                  <a:cs typeface="Work Sans Light"/>
                </a:rPr>
                <a:t> </a:t>
              </a:r>
              <a:r>
                <a:rPr sz="3050" b="0" spc="-10" dirty="0">
                  <a:solidFill>
                    <a:srgbClr val="FFFFFF"/>
                  </a:solidFill>
                  <a:latin typeface="Work Sans Light"/>
                  <a:cs typeface="Work Sans Light"/>
                </a:rPr>
                <a:t>eskalaci </a:t>
              </a:r>
              <a:r>
                <a:rPr sz="3050" b="0" dirty="0">
                  <a:solidFill>
                    <a:srgbClr val="FFFFFF"/>
                  </a:solidFill>
                  <a:latin typeface="Work Sans Light"/>
                  <a:cs typeface="Work Sans Light"/>
                </a:rPr>
                <a:t>válečného</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konfliktu</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a</a:t>
              </a:r>
              <a:r>
                <a:rPr sz="3050" b="0" spc="-190" dirty="0">
                  <a:solidFill>
                    <a:srgbClr val="FFFFFF"/>
                  </a:solidFill>
                  <a:latin typeface="Work Sans Light"/>
                  <a:cs typeface="Work Sans Light"/>
                </a:rPr>
                <a:t> </a:t>
              </a:r>
              <a:r>
                <a:rPr sz="3050" b="0" spc="-20" dirty="0">
                  <a:solidFill>
                    <a:srgbClr val="FFFFFF"/>
                  </a:solidFill>
                  <a:latin typeface="Work Sans Light"/>
                  <a:cs typeface="Work Sans Light"/>
                </a:rPr>
                <a:t>jeho </a:t>
              </a:r>
              <a:r>
                <a:rPr sz="3050" b="0" dirty="0">
                  <a:solidFill>
                    <a:srgbClr val="FFFFFF"/>
                  </a:solidFill>
                  <a:latin typeface="Work Sans Light"/>
                  <a:cs typeface="Work Sans Light"/>
                </a:rPr>
                <a:t>dopadech</a:t>
              </a:r>
              <a:r>
                <a:rPr sz="3050" b="0" spc="-80" dirty="0">
                  <a:solidFill>
                    <a:srgbClr val="FFFFFF"/>
                  </a:solidFill>
                  <a:latin typeface="Work Sans Light"/>
                  <a:cs typeface="Work Sans Light"/>
                </a:rPr>
                <a:t> </a:t>
              </a:r>
              <a:r>
                <a:rPr sz="3050" b="0" dirty="0">
                  <a:solidFill>
                    <a:srgbClr val="FFFFFF"/>
                  </a:solidFill>
                  <a:latin typeface="Work Sans Light"/>
                  <a:cs typeface="Work Sans Light"/>
                </a:rPr>
                <a:t>na</a:t>
              </a:r>
              <a:r>
                <a:rPr sz="3050" b="0" spc="-204" dirty="0">
                  <a:solidFill>
                    <a:srgbClr val="FFFFFF"/>
                  </a:solidFill>
                  <a:latin typeface="Work Sans Light"/>
                  <a:cs typeface="Work Sans Light"/>
                </a:rPr>
                <a:t> </a:t>
              </a:r>
              <a:r>
                <a:rPr sz="3050" b="0" spc="-10" dirty="0">
                  <a:solidFill>
                    <a:srgbClr val="FFFFFF"/>
                  </a:solidFill>
                  <a:latin typeface="Work Sans Light"/>
                  <a:cs typeface="Work Sans Light"/>
                </a:rPr>
                <a:t>tuzemskou</a:t>
              </a:r>
              <a:endParaRPr sz="3050" dirty="0">
                <a:latin typeface="Work Sans Light"/>
                <a:cs typeface="Work Sans Light"/>
              </a:endParaRPr>
            </a:p>
            <a:p>
              <a:pPr marL="12700">
                <a:lnSpc>
                  <a:spcPct val="100000"/>
                </a:lnSpc>
                <a:spcBef>
                  <a:spcPts val="5"/>
                </a:spcBef>
              </a:pPr>
              <a:r>
                <a:rPr sz="3050" b="0" dirty="0">
                  <a:solidFill>
                    <a:srgbClr val="FFFFFF"/>
                  </a:solidFill>
                  <a:latin typeface="Work Sans Light"/>
                  <a:cs typeface="Work Sans Light"/>
                </a:rPr>
                <a:t>i</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světovou</a:t>
              </a:r>
              <a:r>
                <a:rPr sz="3050" b="0" spc="-114" dirty="0">
                  <a:solidFill>
                    <a:srgbClr val="FFFFFF"/>
                  </a:solidFill>
                  <a:latin typeface="Work Sans Light"/>
                  <a:cs typeface="Work Sans Light"/>
                </a:rPr>
                <a:t> </a:t>
              </a:r>
              <a:r>
                <a:rPr sz="3050" b="0" spc="-10" dirty="0">
                  <a:solidFill>
                    <a:srgbClr val="FFFFFF"/>
                  </a:solidFill>
                  <a:latin typeface="Work Sans Light"/>
                  <a:cs typeface="Work Sans Light"/>
                </a:rPr>
                <a:t>ekonomiku.</a:t>
              </a:r>
              <a:endParaRPr sz="3050" dirty="0">
                <a:latin typeface="Work Sans Light"/>
                <a:cs typeface="Work Sans Light"/>
              </a:endParaRPr>
            </a:p>
          </p:txBody>
        </p:sp>
      </p:grpSp>
      <p:grpSp>
        <p:nvGrpSpPr>
          <p:cNvPr id="40" name="Skupina 39">
            <a:extLst>
              <a:ext uri="{FF2B5EF4-FFF2-40B4-BE49-F238E27FC236}">
                <a16:creationId xmlns:a16="http://schemas.microsoft.com/office/drawing/2014/main" id="{3C5541B6-1678-CE82-F225-9BFE2774A0E5}"/>
              </a:ext>
            </a:extLst>
          </p:cNvPr>
          <p:cNvGrpSpPr/>
          <p:nvPr/>
        </p:nvGrpSpPr>
        <p:grpSpPr>
          <a:xfrm>
            <a:off x="9811220" y="1863679"/>
            <a:ext cx="9520555" cy="6703683"/>
            <a:chOff x="9811220" y="1863679"/>
            <a:chExt cx="9520555" cy="6703683"/>
          </a:xfrm>
        </p:grpSpPr>
        <p:grpSp>
          <p:nvGrpSpPr>
            <p:cNvPr id="38" name="Skupina 37">
              <a:extLst>
                <a:ext uri="{FF2B5EF4-FFF2-40B4-BE49-F238E27FC236}">
                  <a16:creationId xmlns:a16="http://schemas.microsoft.com/office/drawing/2014/main" id="{27382BBA-B5CB-F672-1582-27AC0368F639}"/>
                </a:ext>
              </a:extLst>
            </p:cNvPr>
            <p:cNvGrpSpPr/>
            <p:nvPr/>
          </p:nvGrpSpPr>
          <p:grpSpPr>
            <a:xfrm>
              <a:off x="9811220" y="4411287"/>
              <a:ext cx="9520555" cy="4156075"/>
              <a:chOff x="9811220" y="4411287"/>
              <a:chExt cx="9520555" cy="4156075"/>
            </a:xfrm>
          </p:grpSpPr>
          <p:sp>
            <p:nvSpPr>
              <p:cNvPr id="12" name="object 12"/>
              <p:cNvSpPr/>
              <p:nvPr/>
            </p:nvSpPr>
            <p:spPr>
              <a:xfrm>
                <a:off x="9811220" y="4823933"/>
                <a:ext cx="9520555" cy="2491740"/>
              </a:xfrm>
              <a:custGeom>
                <a:avLst/>
                <a:gdLst/>
                <a:ahLst/>
                <a:cxnLst/>
                <a:rect l="l" t="t" r="r" b="b"/>
                <a:pathLst>
                  <a:path w="9520555" h="2491740">
                    <a:moveTo>
                      <a:pt x="0" y="2491446"/>
                    </a:moveTo>
                    <a:lnTo>
                      <a:pt x="100112" y="2491446"/>
                    </a:lnTo>
                  </a:path>
                  <a:path w="9520555" h="2491740">
                    <a:moveTo>
                      <a:pt x="272619" y="2491446"/>
                    </a:moveTo>
                    <a:lnTo>
                      <a:pt x="755589" y="2491446"/>
                    </a:lnTo>
                  </a:path>
                  <a:path w="9520555" h="2491740">
                    <a:moveTo>
                      <a:pt x="928097" y="2491446"/>
                    </a:moveTo>
                    <a:lnTo>
                      <a:pt x="1411066" y="2491446"/>
                    </a:lnTo>
                  </a:path>
                  <a:path w="9520555" h="2491740">
                    <a:moveTo>
                      <a:pt x="1583574" y="2491446"/>
                    </a:moveTo>
                    <a:lnTo>
                      <a:pt x="2066544" y="2491446"/>
                    </a:lnTo>
                  </a:path>
                  <a:path w="9520555" h="2491740">
                    <a:moveTo>
                      <a:pt x="2239052" y="2491446"/>
                    </a:moveTo>
                    <a:lnTo>
                      <a:pt x="2722032" y="2491446"/>
                    </a:lnTo>
                  </a:path>
                  <a:path w="9520555" h="2491740">
                    <a:moveTo>
                      <a:pt x="2894540" y="2491446"/>
                    </a:moveTo>
                    <a:lnTo>
                      <a:pt x="3377509" y="2491446"/>
                    </a:lnTo>
                  </a:path>
                  <a:path w="9520555" h="2491740">
                    <a:moveTo>
                      <a:pt x="3550017" y="2491446"/>
                    </a:moveTo>
                    <a:lnTo>
                      <a:pt x="4032987" y="2491446"/>
                    </a:lnTo>
                  </a:path>
                  <a:path w="9520555" h="2491740">
                    <a:moveTo>
                      <a:pt x="4205494" y="2491446"/>
                    </a:moveTo>
                    <a:lnTo>
                      <a:pt x="4688474" y="2491446"/>
                    </a:lnTo>
                  </a:path>
                  <a:path w="9520555" h="2491740">
                    <a:moveTo>
                      <a:pt x="4860982" y="2491446"/>
                    </a:moveTo>
                    <a:lnTo>
                      <a:pt x="5343952" y="2491446"/>
                    </a:lnTo>
                  </a:path>
                  <a:path w="9520555" h="2491740">
                    <a:moveTo>
                      <a:pt x="5516460" y="2491446"/>
                    </a:moveTo>
                    <a:lnTo>
                      <a:pt x="5999429" y="2491446"/>
                    </a:lnTo>
                  </a:path>
                  <a:path w="9520555" h="2491740">
                    <a:moveTo>
                      <a:pt x="6171937" y="2491446"/>
                    </a:moveTo>
                    <a:lnTo>
                      <a:pt x="6654907" y="2491446"/>
                    </a:lnTo>
                  </a:path>
                  <a:path w="9520555" h="2491740">
                    <a:moveTo>
                      <a:pt x="6827415" y="2491446"/>
                    </a:moveTo>
                    <a:lnTo>
                      <a:pt x="7310395" y="2491446"/>
                    </a:lnTo>
                  </a:path>
                  <a:path w="9520555" h="2491740">
                    <a:moveTo>
                      <a:pt x="7482902" y="2491446"/>
                    </a:moveTo>
                    <a:lnTo>
                      <a:pt x="7965872" y="2491446"/>
                    </a:lnTo>
                  </a:path>
                  <a:path w="9520555" h="2491740">
                    <a:moveTo>
                      <a:pt x="8138380" y="2491446"/>
                    </a:moveTo>
                    <a:lnTo>
                      <a:pt x="8621350" y="2491446"/>
                    </a:lnTo>
                  </a:path>
                  <a:path w="9520555" h="2491740">
                    <a:moveTo>
                      <a:pt x="8793857" y="2491446"/>
                    </a:moveTo>
                    <a:lnTo>
                      <a:pt x="9276827" y="2491446"/>
                    </a:lnTo>
                  </a:path>
                  <a:path w="9520555" h="2491740">
                    <a:moveTo>
                      <a:pt x="9449335" y="2491446"/>
                    </a:moveTo>
                    <a:lnTo>
                      <a:pt x="9520139" y="2491446"/>
                    </a:lnTo>
                  </a:path>
                  <a:path w="9520555" h="2491740">
                    <a:moveTo>
                      <a:pt x="0" y="1245723"/>
                    </a:moveTo>
                    <a:lnTo>
                      <a:pt x="755589" y="1245723"/>
                    </a:lnTo>
                  </a:path>
                  <a:path w="9520555" h="2491740">
                    <a:moveTo>
                      <a:pt x="928097" y="1245723"/>
                    </a:moveTo>
                    <a:lnTo>
                      <a:pt x="1411066" y="1245723"/>
                    </a:lnTo>
                  </a:path>
                  <a:path w="9520555" h="2491740">
                    <a:moveTo>
                      <a:pt x="1583574" y="1245723"/>
                    </a:moveTo>
                    <a:lnTo>
                      <a:pt x="2066544" y="1245723"/>
                    </a:lnTo>
                  </a:path>
                  <a:path w="9520555" h="2491740">
                    <a:moveTo>
                      <a:pt x="2239052" y="1245723"/>
                    </a:moveTo>
                    <a:lnTo>
                      <a:pt x="2722032" y="1245723"/>
                    </a:lnTo>
                  </a:path>
                  <a:path w="9520555" h="2491740">
                    <a:moveTo>
                      <a:pt x="2894540" y="1245723"/>
                    </a:moveTo>
                    <a:lnTo>
                      <a:pt x="3377509" y="1245723"/>
                    </a:lnTo>
                  </a:path>
                  <a:path w="9520555" h="2491740">
                    <a:moveTo>
                      <a:pt x="3550017" y="1245723"/>
                    </a:moveTo>
                    <a:lnTo>
                      <a:pt x="4032987" y="1245723"/>
                    </a:lnTo>
                  </a:path>
                  <a:path w="9520555" h="2491740">
                    <a:moveTo>
                      <a:pt x="4205494" y="1245723"/>
                    </a:moveTo>
                    <a:lnTo>
                      <a:pt x="4688474" y="1245723"/>
                    </a:lnTo>
                  </a:path>
                  <a:path w="9520555" h="2491740">
                    <a:moveTo>
                      <a:pt x="4860982" y="1245723"/>
                    </a:moveTo>
                    <a:lnTo>
                      <a:pt x="5343952" y="1245723"/>
                    </a:lnTo>
                  </a:path>
                  <a:path w="9520555" h="2491740">
                    <a:moveTo>
                      <a:pt x="5516460" y="1245723"/>
                    </a:moveTo>
                    <a:lnTo>
                      <a:pt x="9520139" y="1245723"/>
                    </a:lnTo>
                  </a:path>
                  <a:path w="9520555" h="2491740">
                    <a:moveTo>
                      <a:pt x="0" y="0"/>
                    </a:moveTo>
                    <a:lnTo>
                      <a:pt x="755589" y="0"/>
                    </a:lnTo>
                  </a:path>
                  <a:path w="9520555" h="2491740">
                    <a:moveTo>
                      <a:pt x="928097" y="0"/>
                    </a:moveTo>
                    <a:lnTo>
                      <a:pt x="1411066" y="0"/>
                    </a:lnTo>
                  </a:path>
                  <a:path w="9520555" h="2491740">
                    <a:moveTo>
                      <a:pt x="1583574" y="0"/>
                    </a:moveTo>
                    <a:lnTo>
                      <a:pt x="2066544" y="0"/>
                    </a:lnTo>
                  </a:path>
                  <a:path w="9520555" h="2491740">
                    <a:moveTo>
                      <a:pt x="2239052" y="0"/>
                    </a:moveTo>
                    <a:lnTo>
                      <a:pt x="2722032" y="0"/>
                    </a:lnTo>
                  </a:path>
                  <a:path w="9520555" h="2491740">
                    <a:moveTo>
                      <a:pt x="2894540" y="0"/>
                    </a:moveTo>
                    <a:lnTo>
                      <a:pt x="3377509" y="0"/>
                    </a:lnTo>
                  </a:path>
                  <a:path w="9520555" h="2491740">
                    <a:moveTo>
                      <a:pt x="3550017" y="0"/>
                    </a:moveTo>
                    <a:lnTo>
                      <a:pt x="4032987" y="0"/>
                    </a:lnTo>
                  </a:path>
                  <a:path w="9520555" h="2491740">
                    <a:moveTo>
                      <a:pt x="4205494" y="0"/>
                    </a:moveTo>
                    <a:lnTo>
                      <a:pt x="9520139" y="0"/>
                    </a:lnTo>
                  </a:path>
                </a:pathLst>
              </a:custGeom>
              <a:ln w="3175">
                <a:solidFill>
                  <a:srgbClr val="807E7E"/>
                </a:solidFill>
              </a:ln>
            </p:spPr>
            <p:txBody>
              <a:bodyPr wrap="square" lIns="0" tIns="0" rIns="0" bIns="0" rtlCol="0"/>
              <a:lstStyle/>
              <a:p>
                <a:endParaRPr/>
              </a:p>
            </p:txBody>
          </p:sp>
          <p:sp>
            <p:nvSpPr>
              <p:cNvPr id="13" name="object 13"/>
              <p:cNvSpPr/>
              <p:nvPr/>
            </p:nvSpPr>
            <p:spPr>
              <a:xfrm>
                <a:off x="9911321" y="4411287"/>
                <a:ext cx="9349740" cy="4156075"/>
              </a:xfrm>
              <a:custGeom>
                <a:avLst/>
                <a:gdLst/>
                <a:ahLst/>
                <a:cxnLst/>
                <a:rect l="l" t="t" r="r" b="b"/>
                <a:pathLst>
                  <a:path w="9349740" h="4156075">
                    <a:moveTo>
                      <a:pt x="172516" y="2454262"/>
                    </a:moveTo>
                    <a:lnTo>
                      <a:pt x="0" y="2454262"/>
                    </a:lnTo>
                    <a:lnTo>
                      <a:pt x="0" y="4155795"/>
                    </a:lnTo>
                    <a:lnTo>
                      <a:pt x="172516" y="4155795"/>
                    </a:lnTo>
                    <a:lnTo>
                      <a:pt x="172516" y="2454262"/>
                    </a:lnTo>
                    <a:close/>
                  </a:path>
                  <a:path w="9349740" h="4156075">
                    <a:moveTo>
                      <a:pt x="827989" y="407733"/>
                    </a:moveTo>
                    <a:lnTo>
                      <a:pt x="655485" y="407733"/>
                    </a:lnTo>
                    <a:lnTo>
                      <a:pt x="655485" y="4155795"/>
                    </a:lnTo>
                    <a:lnTo>
                      <a:pt x="827989" y="4155795"/>
                    </a:lnTo>
                    <a:lnTo>
                      <a:pt x="827989" y="407733"/>
                    </a:lnTo>
                    <a:close/>
                  </a:path>
                  <a:path w="9349740" h="4156075">
                    <a:moveTo>
                      <a:pt x="1483461" y="235229"/>
                    </a:moveTo>
                    <a:lnTo>
                      <a:pt x="1310957" y="235229"/>
                    </a:lnTo>
                    <a:lnTo>
                      <a:pt x="1310957" y="4155795"/>
                    </a:lnTo>
                    <a:lnTo>
                      <a:pt x="1483461" y="4155795"/>
                    </a:lnTo>
                    <a:lnTo>
                      <a:pt x="1483461" y="235229"/>
                    </a:lnTo>
                    <a:close/>
                  </a:path>
                  <a:path w="9349740" h="4156075">
                    <a:moveTo>
                      <a:pt x="2138946" y="266598"/>
                    </a:moveTo>
                    <a:lnTo>
                      <a:pt x="1966442" y="266598"/>
                    </a:lnTo>
                    <a:lnTo>
                      <a:pt x="1966442" y="4155795"/>
                    </a:lnTo>
                    <a:lnTo>
                      <a:pt x="2138946" y="4155795"/>
                    </a:lnTo>
                    <a:lnTo>
                      <a:pt x="2138946" y="266598"/>
                    </a:lnTo>
                    <a:close/>
                  </a:path>
                  <a:path w="9349740" h="4156075">
                    <a:moveTo>
                      <a:pt x="2794431" y="125450"/>
                    </a:moveTo>
                    <a:lnTo>
                      <a:pt x="2621927" y="125450"/>
                    </a:lnTo>
                    <a:lnTo>
                      <a:pt x="2621927" y="4155795"/>
                    </a:lnTo>
                    <a:lnTo>
                      <a:pt x="2794431" y="4155795"/>
                    </a:lnTo>
                    <a:lnTo>
                      <a:pt x="2794431" y="125450"/>
                    </a:lnTo>
                    <a:close/>
                  </a:path>
                  <a:path w="9349740" h="4156075">
                    <a:moveTo>
                      <a:pt x="3449904" y="0"/>
                    </a:moveTo>
                    <a:lnTo>
                      <a:pt x="3277400" y="0"/>
                    </a:lnTo>
                    <a:lnTo>
                      <a:pt x="3277400" y="4155795"/>
                    </a:lnTo>
                    <a:lnTo>
                      <a:pt x="3449904" y="4155795"/>
                    </a:lnTo>
                    <a:lnTo>
                      <a:pt x="3449904" y="0"/>
                    </a:lnTo>
                    <a:close/>
                  </a:path>
                  <a:path w="9349740" h="4156075">
                    <a:moveTo>
                      <a:pt x="4105389" y="313639"/>
                    </a:moveTo>
                    <a:lnTo>
                      <a:pt x="3932885" y="313639"/>
                    </a:lnTo>
                    <a:lnTo>
                      <a:pt x="3932885" y="4155795"/>
                    </a:lnTo>
                    <a:lnTo>
                      <a:pt x="4105389" y="4155795"/>
                    </a:lnTo>
                    <a:lnTo>
                      <a:pt x="4105389" y="313639"/>
                    </a:lnTo>
                    <a:close/>
                  </a:path>
                  <a:path w="9349740" h="4156075">
                    <a:moveTo>
                      <a:pt x="4760874" y="1035024"/>
                    </a:moveTo>
                    <a:lnTo>
                      <a:pt x="4588370" y="1035024"/>
                    </a:lnTo>
                    <a:lnTo>
                      <a:pt x="4588370" y="4155795"/>
                    </a:lnTo>
                    <a:lnTo>
                      <a:pt x="4760874" y="4155795"/>
                    </a:lnTo>
                    <a:lnTo>
                      <a:pt x="4760874" y="1035024"/>
                    </a:lnTo>
                    <a:close/>
                  </a:path>
                  <a:path w="9349740" h="4156075">
                    <a:moveTo>
                      <a:pt x="5416347" y="1427086"/>
                    </a:moveTo>
                    <a:lnTo>
                      <a:pt x="5243842" y="1427086"/>
                    </a:lnTo>
                    <a:lnTo>
                      <a:pt x="5243842" y="4155795"/>
                    </a:lnTo>
                    <a:lnTo>
                      <a:pt x="5416347" y="4155795"/>
                    </a:lnTo>
                    <a:lnTo>
                      <a:pt x="5416347" y="1427086"/>
                    </a:lnTo>
                    <a:close/>
                  </a:path>
                  <a:path w="9349740" h="4156075">
                    <a:moveTo>
                      <a:pt x="6071832" y="1803463"/>
                    </a:moveTo>
                    <a:lnTo>
                      <a:pt x="5899328" y="1803463"/>
                    </a:lnTo>
                    <a:lnTo>
                      <a:pt x="5899328" y="4155795"/>
                    </a:lnTo>
                    <a:lnTo>
                      <a:pt x="6071832" y="4155795"/>
                    </a:lnTo>
                    <a:lnTo>
                      <a:pt x="6071832" y="1803463"/>
                    </a:lnTo>
                    <a:close/>
                  </a:path>
                  <a:path w="9349740" h="4156075">
                    <a:moveTo>
                      <a:pt x="6727304" y="2164156"/>
                    </a:moveTo>
                    <a:lnTo>
                      <a:pt x="6554800" y="2164156"/>
                    </a:lnTo>
                    <a:lnTo>
                      <a:pt x="6554800" y="4155795"/>
                    </a:lnTo>
                    <a:lnTo>
                      <a:pt x="6727304" y="4155795"/>
                    </a:lnTo>
                    <a:lnTo>
                      <a:pt x="6727304" y="2164156"/>
                    </a:lnTo>
                    <a:close/>
                  </a:path>
                  <a:path w="9349740" h="4156075">
                    <a:moveTo>
                      <a:pt x="7382789" y="2077897"/>
                    </a:moveTo>
                    <a:lnTo>
                      <a:pt x="7210285" y="2077897"/>
                    </a:lnTo>
                    <a:lnTo>
                      <a:pt x="7210285" y="4155795"/>
                    </a:lnTo>
                    <a:lnTo>
                      <a:pt x="7382789" y="4155795"/>
                    </a:lnTo>
                    <a:lnTo>
                      <a:pt x="7382789" y="2077897"/>
                    </a:lnTo>
                    <a:close/>
                  </a:path>
                  <a:path w="9349740" h="4156075">
                    <a:moveTo>
                      <a:pt x="8038274" y="2281771"/>
                    </a:moveTo>
                    <a:lnTo>
                      <a:pt x="7865770" y="2281771"/>
                    </a:lnTo>
                    <a:lnTo>
                      <a:pt x="7865770" y="4155795"/>
                    </a:lnTo>
                    <a:lnTo>
                      <a:pt x="8038274" y="4155795"/>
                    </a:lnTo>
                    <a:lnTo>
                      <a:pt x="8038274" y="2281771"/>
                    </a:lnTo>
                    <a:close/>
                  </a:path>
                  <a:path w="9349740" h="4156075">
                    <a:moveTo>
                      <a:pt x="8693747" y="1960283"/>
                    </a:moveTo>
                    <a:lnTo>
                      <a:pt x="8521243" y="1960283"/>
                    </a:lnTo>
                    <a:lnTo>
                      <a:pt x="8521243" y="4155795"/>
                    </a:lnTo>
                    <a:lnTo>
                      <a:pt x="8693747" y="4155795"/>
                    </a:lnTo>
                    <a:lnTo>
                      <a:pt x="8693747" y="1960283"/>
                    </a:lnTo>
                    <a:close/>
                  </a:path>
                  <a:path w="9349740" h="4156075">
                    <a:moveTo>
                      <a:pt x="9349232" y="2281771"/>
                    </a:moveTo>
                    <a:lnTo>
                      <a:pt x="9176715" y="2281771"/>
                    </a:lnTo>
                    <a:lnTo>
                      <a:pt x="9176715" y="4155795"/>
                    </a:lnTo>
                    <a:lnTo>
                      <a:pt x="9349232" y="4155795"/>
                    </a:lnTo>
                    <a:lnTo>
                      <a:pt x="9349232" y="2281771"/>
                    </a:lnTo>
                    <a:close/>
                  </a:path>
                </a:pathLst>
              </a:custGeom>
              <a:solidFill>
                <a:srgbClr val="003150"/>
              </a:solidFill>
            </p:spPr>
            <p:txBody>
              <a:bodyPr wrap="square" lIns="0" tIns="0" rIns="0" bIns="0" rtlCol="0"/>
              <a:lstStyle/>
              <a:p>
                <a:endParaRPr dirty="0"/>
              </a:p>
            </p:txBody>
          </p:sp>
        </p:grpSp>
        <p:sp>
          <p:nvSpPr>
            <p:cNvPr id="15" name="object 15"/>
            <p:cNvSpPr txBox="1"/>
            <p:nvPr/>
          </p:nvSpPr>
          <p:spPr>
            <a:xfrm>
              <a:off x="11086039" y="1863679"/>
              <a:ext cx="7364730" cy="1051560"/>
            </a:xfrm>
            <a:prstGeom prst="rect">
              <a:avLst/>
            </a:prstGeom>
          </p:spPr>
          <p:txBody>
            <a:bodyPr vert="horz" wrap="square" lIns="0" tIns="5080" rIns="0" bIns="0" rtlCol="0">
              <a:spAutoFit/>
            </a:bodyPr>
            <a:lstStyle/>
            <a:p>
              <a:pPr marL="1769745" marR="5080" indent="-1757680">
                <a:lnSpc>
                  <a:spcPts val="4120"/>
                </a:lnSpc>
                <a:spcBef>
                  <a:spcPts val="40"/>
                </a:spcBef>
              </a:pPr>
              <a:r>
                <a:rPr sz="3300" b="1" dirty="0">
                  <a:solidFill>
                    <a:srgbClr val="003150"/>
                  </a:solidFill>
                  <a:latin typeface="Work Sans SemiBold"/>
                  <a:cs typeface="Work Sans SemiBold"/>
                </a:rPr>
                <a:t>VÝVOJ</a:t>
              </a:r>
              <a:r>
                <a:rPr sz="3300" b="1" spc="-185" dirty="0">
                  <a:solidFill>
                    <a:srgbClr val="003150"/>
                  </a:solidFill>
                  <a:latin typeface="Work Sans SemiBold"/>
                  <a:cs typeface="Work Sans SemiBold"/>
                </a:rPr>
                <a:t> </a:t>
              </a:r>
              <a:r>
                <a:rPr sz="3300" b="1" spc="-20" dirty="0">
                  <a:solidFill>
                    <a:srgbClr val="003150"/>
                  </a:solidFill>
                  <a:latin typeface="Work Sans SemiBold"/>
                  <a:cs typeface="Work Sans SemiBold"/>
                </a:rPr>
                <a:t>PROHLÁŠENÝCH</a:t>
              </a:r>
              <a:r>
                <a:rPr sz="3300" b="1" spc="-180" dirty="0">
                  <a:solidFill>
                    <a:srgbClr val="003150"/>
                  </a:solidFill>
                  <a:latin typeface="Work Sans SemiBold"/>
                  <a:cs typeface="Work Sans SemiBold"/>
                </a:rPr>
                <a:t> </a:t>
              </a:r>
              <a:r>
                <a:rPr sz="3300" b="1" spc="-10" dirty="0">
                  <a:solidFill>
                    <a:srgbClr val="003150"/>
                  </a:solidFill>
                  <a:latin typeface="Work Sans SemiBold"/>
                  <a:cs typeface="Work Sans SemiBold"/>
                </a:rPr>
                <a:t>KONKURZŮ </a:t>
              </a:r>
              <a:r>
                <a:rPr sz="3300" b="1" dirty="0">
                  <a:solidFill>
                    <a:srgbClr val="003150"/>
                  </a:solidFill>
                  <a:latin typeface="Work Sans SemiBold"/>
                  <a:cs typeface="Work Sans SemiBold"/>
                </a:rPr>
                <a:t>FIREM</a:t>
              </a:r>
              <a:r>
                <a:rPr sz="3300" b="1" spc="-60" dirty="0">
                  <a:solidFill>
                    <a:srgbClr val="003150"/>
                  </a:solidFill>
                  <a:latin typeface="Work Sans SemiBold"/>
                  <a:cs typeface="Work Sans SemiBold"/>
                </a:rPr>
                <a:t> </a:t>
              </a:r>
              <a:r>
                <a:rPr sz="3300" b="1" dirty="0">
                  <a:solidFill>
                    <a:srgbClr val="003150"/>
                  </a:solidFill>
                  <a:latin typeface="Work Sans SemiBold"/>
                  <a:cs typeface="Work Sans SemiBold"/>
                </a:rPr>
                <a:t>2008</a:t>
              </a:r>
              <a:r>
                <a:rPr sz="3300" b="1" spc="-60" dirty="0">
                  <a:solidFill>
                    <a:srgbClr val="003150"/>
                  </a:solidFill>
                  <a:latin typeface="Work Sans SemiBold"/>
                  <a:cs typeface="Work Sans SemiBold"/>
                </a:rPr>
                <a:t> </a:t>
              </a:r>
              <a:r>
                <a:rPr sz="3300" b="1" spc="-175" dirty="0">
                  <a:solidFill>
                    <a:srgbClr val="003150"/>
                  </a:solidFill>
                  <a:latin typeface="Work Sans SemiBold"/>
                  <a:cs typeface="Work Sans SemiBold"/>
                </a:rPr>
                <a:t>-</a:t>
              </a:r>
              <a:r>
                <a:rPr sz="3300" b="1" spc="-20" dirty="0">
                  <a:solidFill>
                    <a:srgbClr val="003150"/>
                  </a:solidFill>
                  <a:latin typeface="Work Sans SemiBold"/>
                  <a:cs typeface="Work Sans SemiBold"/>
                </a:rPr>
                <a:t>2022</a:t>
              </a:r>
              <a:endParaRPr sz="3300" dirty="0">
                <a:latin typeface="Work Sans SemiBold"/>
                <a:cs typeface="Work Sans SemiBold"/>
              </a:endParaRPr>
            </a:p>
          </p:txBody>
        </p:sp>
      </p:grpSp>
      <p:grpSp>
        <p:nvGrpSpPr>
          <p:cNvPr id="30" name="Skupina 29">
            <a:extLst>
              <a:ext uri="{FF2B5EF4-FFF2-40B4-BE49-F238E27FC236}">
                <a16:creationId xmlns:a16="http://schemas.microsoft.com/office/drawing/2014/main" id="{C71B8ACD-201C-6E44-4275-E42170A15ACD}"/>
              </a:ext>
            </a:extLst>
          </p:cNvPr>
          <p:cNvGrpSpPr/>
          <p:nvPr/>
        </p:nvGrpSpPr>
        <p:grpSpPr>
          <a:xfrm>
            <a:off x="1074296" y="6313808"/>
            <a:ext cx="6482362" cy="1420495"/>
            <a:chOff x="1074296" y="6313808"/>
            <a:chExt cx="6482362" cy="1420495"/>
          </a:xfrm>
        </p:grpSpPr>
        <p:sp>
          <p:nvSpPr>
            <p:cNvPr id="18" name="object 18"/>
            <p:cNvSpPr txBox="1"/>
            <p:nvPr/>
          </p:nvSpPr>
          <p:spPr>
            <a:xfrm>
              <a:off x="1188285" y="6426994"/>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FFFFFF"/>
                  </a:solidFill>
                  <a:latin typeface="Work Sans Light"/>
                  <a:cs typeface="Work Sans Light"/>
                </a:rPr>
                <a:t>2.</a:t>
              </a:r>
              <a:endParaRPr sz="1450">
                <a:latin typeface="Work Sans Light"/>
                <a:cs typeface="Work Sans Light"/>
              </a:endParaRPr>
            </a:p>
          </p:txBody>
        </p:sp>
        <p:sp>
          <p:nvSpPr>
            <p:cNvPr id="19" name="object 19"/>
            <p:cNvSpPr/>
            <p:nvPr/>
          </p:nvSpPr>
          <p:spPr>
            <a:xfrm>
              <a:off x="1074296" y="6365790"/>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FFFFFF"/>
              </a:solidFill>
            </a:ln>
          </p:spPr>
          <p:txBody>
            <a:bodyPr wrap="square" lIns="0" tIns="0" rIns="0" bIns="0" rtlCol="0"/>
            <a:lstStyle/>
            <a:p>
              <a:endParaRPr/>
            </a:p>
          </p:txBody>
        </p:sp>
        <p:sp>
          <p:nvSpPr>
            <p:cNvPr id="20" name="object 20"/>
            <p:cNvSpPr txBox="1"/>
            <p:nvPr/>
          </p:nvSpPr>
          <p:spPr>
            <a:xfrm>
              <a:off x="1746408" y="6313808"/>
              <a:ext cx="5810250" cy="1420495"/>
            </a:xfrm>
            <a:prstGeom prst="rect">
              <a:avLst/>
            </a:prstGeom>
          </p:spPr>
          <p:txBody>
            <a:bodyPr vert="horz" wrap="square" lIns="0" tIns="12700" rIns="0" bIns="0" rtlCol="0">
              <a:spAutoFit/>
            </a:bodyPr>
            <a:lstStyle/>
            <a:p>
              <a:pPr marL="12700" marR="5080">
                <a:lnSpc>
                  <a:spcPct val="100000"/>
                </a:lnSpc>
                <a:spcBef>
                  <a:spcPts val="100"/>
                </a:spcBef>
              </a:pPr>
              <a:r>
                <a:rPr sz="3050" b="0" dirty="0">
                  <a:solidFill>
                    <a:srgbClr val="FFFFFF"/>
                  </a:solidFill>
                  <a:latin typeface="Work Sans Light"/>
                  <a:cs typeface="Work Sans Light"/>
                </a:rPr>
                <a:t>Nárůst</a:t>
              </a:r>
              <a:r>
                <a:rPr sz="3050" b="0" spc="-140" dirty="0">
                  <a:solidFill>
                    <a:srgbClr val="FFFFFF"/>
                  </a:solidFill>
                  <a:latin typeface="Work Sans Light"/>
                  <a:cs typeface="Work Sans Light"/>
                </a:rPr>
                <a:t> </a:t>
              </a:r>
              <a:r>
                <a:rPr sz="3050" b="0" dirty="0">
                  <a:solidFill>
                    <a:srgbClr val="FFFFFF"/>
                  </a:solidFill>
                  <a:latin typeface="Work Sans Light"/>
                  <a:cs typeface="Work Sans Light"/>
                </a:rPr>
                <a:t>počtu</a:t>
              </a:r>
              <a:r>
                <a:rPr sz="3050" b="0" spc="-120" dirty="0">
                  <a:solidFill>
                    <a:srgbClr val="FFFFFF"/>
                  </a:solidFill>
                  <a:latin typeface="Work Sans Light"/>
                  <a:cs typeface="Work Sans Light"/>
                </a:rPr>
                <a:t> </a:t>
              </a:r>
              <a:r>
                <a:rPr sz="3050" b="0" dirty="0">
                  <a:solidFill>
                    <a:srgbClr val="FFFFFF"/>
                  </a:solidFill>
                  <a:latin typeface="Work Sans Light"/>
                  <a:cs typeface="Work Sans Light"/>
                </a:rPr>
                <a:t>oddlužení</a:t>
              </a:r>
              <a:r>
                <a:rPr sz="3050" b="0" spc="-125" dirty="0">
                  <a:solidFill>
                    <a:srgbClr val="FFFFFF"/>
                  </a:solidFill>
                  <a:latin typeface="Work Sans Light"/>
                  <a:cs typeface="Work Sans Light"/>
                </a:rPr>
                <a:t> </a:t>
              </a:r>
              <a:r>
                <a:rPr sz="3050" b="0" spc="-10" dirty="0">
                  <a:solidFill>
                    <a:srgbClr val="FFFFFF"/>
                  </a:solidFill>
                  <a:latin typeface="Work Sans Light"/>
                  <a:cs typeface="Work Sans Light"/>
                </a:rPr>
                <a:t>závisí </a:t>
              </a:r>
              <a:r>
                <a:rPr sz="3050" b="0" dirty="0">
                  <a:solidFill>
                    <a:srgbClr val="FFFFFF"/>
                  </a:solidFill>
                  <a:latin typeface="Work Sans Light"/>
                  <a:cs typeface="Work Sans Light"/>
                </a:rPr>
                <a:t>na</a:t>
              </a:r>
              <a:r>
                <a:rPr sz="3050" b="0" spc="-150" dirty="0">
                  <a:solidFill>
                    <a:srgbClr val="FFFFFF"/>
                  </a:solidFill>
                  <a:latin typeface="Work Sans Light"/>
                  <a:cs typeface="Work Sans Light"/>
                </a:rPr>
                <a:t> </a:t>
              </a:r>
              <a:r>
                <a:rPr sz="3050" b="0" dirty="0">
                  <a:solidFill>
                    <a:srgbClr val="FFFFFF"/>
                  </a:solidFill>
                  <a:latin typeface="Work Sans Light"/>
                  <a:cs typeface="Work Sans Light"/>
                </a:rPr>
                <a:t>podobě</a:t>
              </a:r>
              <a:r>
                <a:rPr sz="3050" b="0" spc="-70" dirty="0">
                  <a:solidFill>
                    <a:srgbClr val="FFFFFF"/>
                  </a:solidFill>
                  <a:latin typeface="Work Sans Light"/>
                  <a:cs typeface="Work Sans Light"/>
                </a:rPr>
                <a:t> </a:t>
              </a:r>
              <a:r>
                <a:rPr sz="3050" b="0" spc="-20" dirty="0">
                  <a:solidFill>
                    <a:srgbClr val="FFFFFF"/>
                  </a:solidFill>
                  <a:latin typeface="Work Sans Light"/>
                  <a:cs typeface="Work Sans Light"/>
                </a:rPr>
                <a:t>novely</a:t>
              </a:r>
              <a:r>
                <a:rPr sz="3050" b="0" spc="-150" dirty="0">
                  <a:solidFill>
                    <a:srgbClr val="FFFFFF"/>
                  </a:solidFill>
                  <a:latin typeface="Work Sans Light"/>
                  <a:cs typeface="Work Sans Light"/>
                </a:rPr>
                <a:t> </a:t>
              </a:r>
              <a:r>
                <a:rPr sz="3050" b="0" spc="-10" dirty="0">
                  <a:solidFill>
                    <a:srgbClr val="FFFFFF"/>
                  </a:solidFill>
                  <a:latin typeface="Work Sans Light"/>
                  <a:cs typeface="Work Sans Light"/>
                </a:rPr>
                <a:t>insolvenčního zákona.</a:t>
              </a:r>
              <a:endParaRPr sz="3050" dirty="0">
                <a:latin typeface="Work Sans Light"/>
                <a:cs typeface="Work Sans Light"/>
              </a:endParaRPr>
            </a:p>
          </p:txBody>
        </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FFFFFF"/>
          </a:solidFill>
        </p:spPr>
        <p:txBody>
          <a:bodyPr wrap="square" lIns="0" tIns="0" rIns="0" bIns="0" rtlCol="0"/>
          <a:lstStyle/>
          <a:p>
            <a:endParaRPr/>
          </a:p>
        </p:txBody>
      </p:sp>
      <p:grpSp>
        <p:nvGrpSpPr>
          <p:cNvPr id="44" name="Skupina 43">
            <a:extLst>
              <a:ext uri="{FF2B5EF4-FFF2-40B4-BE49-F238E27FC236}">
                <a16:creationId xmlns:a16="http://schemas.microsoft.com/office/drawing/2014/main" id="{A2E738D6-C30F-D37B-2859-546884BB0F54}"/>
              </a:ext>
            </a:extLst>
          </p:cNvPr>
          <p:cNvGrpSpPr/>
          <p:nvPr/>
        </p:nvGrpSpPr>
        <p:grpSpPr>
          <a:xfrm>
            <a:off x="1074296" y="8007360"/>
            <a:ext cx="6795417" cy="1885314"/>
            <a:chOff x="1074296" y="8007360"/>
            <a:chExt cx="6795417" cy="1885314"/>
          </a:xfrm>
        </p:grpSpPr>
        <p:sp>
          <p:nvSpPr>
            <p:cNvPr id="23" name="object 23"/>
            <p:cNvSpPr/>
            <p:nvPr/>
          </p:nvSpPr>
          <p:spPr>
            <a:xfrm>
              <a:off x="1074296" y="8059338"/>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FFFFFF"/>
              </a:solidFill>
            </a:ln>
          </p:spPr>
          <p:txBody>
            <a:bodyPr wrap="square" lIns="0" tIns="0" rIns="0" bIns="0" rtlCol="0"/>
            <a:lstStyle/>
            <a:p>
              <a:endParaRPr/>
            </a:p>
          </p:txBody>
        </p:sp>
        <p:grpSp>
          <p:nvGrpSpPr>
            <p:cNvPr id="31" name="Skupina 30">
              <a:extLst>
                <a:ext uri="{FF2B5EF4-FFF2-40B4-BE49-F238E27FC236}">
                  <a16:creationId xmlns:a16="http://schemas.microsoft.com/office/drawing/2014/main" id="{5102D02B-62C9-18AA-CEF5-9CDBC1006785}"/>
                </a:ext>
              </a:extLst>
            </p:cNvPr>
            <p:cNvGrpSpPr/>
            <p:nvPr/>
          </p:nvGrpSpPr>
          <p:grpSpPr>
            <a:xfrm>
              <a:off x="1189227" y="8007360"/>
              <a:ext cx="6680486" cy="1885314"/>
              <a:chOff x="1189227" y="8007360"/>
              <a:chExt cx="6680486" cy="1885314"/>
            </a:xfrm>
          </p:grpSpPr>
          <p:sp>
            <p:nvSpPr>
              <p:cNvPr id="21" name="object 21"/>
              <p:cNvSpPr txBox="1"/>
              <p:nvPr/>
            </p:nvSpPr>
            <p:spPr>
              <a:xfrm>
                <a:off x="1189227" y="8120546"/>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FFFFFF"/>
                    </a:solidFill>
                    <a:latin typeface="Work Sans Light"/>
                    <a:cs typeface="Work Sans Light"/>
                  </a:rPr>
                  <a:t>3.</a:t>
                </a:r>
                <a:endParaRPr sz="1450" dirty="0">
                  <a:latin typeface="Work Sans Light"/>
                  <a:cs typeface="Work Sans Light"/>
                </a:endParaRPr>
              </a:p>
            </p:txBody>
          </p:sp>
          <p:sp>
            <p:nvSpPr>
              <p:cNvPr id="25" name="object 25"/>
              <p:cNvSpPr txBox="1"/>
              <p:nvPr/>
            </p:nvSpPr>
            <p:spPr>
              <a:xfrm>
                <a:off x="1746408" y="8007360"/>
                <a:ext cx="6123305" cy="1885314"/>
              </a:xfrm>
              <a:prstGeom prst="rect">
                <a:avLst/>
              </a:prstGeom>
            </p:spPr>
            <p:txBody>
              <a:bodyPr vert="horz" wrap="square" lIns="0" tIns="12700" rIns="0" bIns="0" rtlCol="0">
                <a:spAutoFit/>
              </a:bodyPr>
              <a:lstStyle/>
              <a:p>
                <a:pPr marL="12700" marR="5080">
                  <a:lnSpc>
                    <a:spcPct val="100000"/>
                  </a:lnSpc>
                  <a:spcBef>
                    <a:spcPts val="100"/>
                  </a:spcBef>
                </a:pPr>
                <a:r>
                  <a:rPr sz="3050" b="0" dirty="0">
                    <a:solidFill>
                      <a:srgbClr val="FFFFFF"/>
                    </a:solidFill>
                    <a:latin typeface="Work Sans Light"/>
                    <a:cs typeface="Work Sans Light"/>
                  </a:rPr>
                  <a:t>Při</a:t>
                </a:r>
                <a:r>
                  <a:rPr sz="3050" b="0" spc="-75" dirty="0">
                    <a:solidFill>
                      <a:srgbClr val="FFFFFF"/>
                    </a:solidFill>
                    <a:latin typeface="Work Sans Light"/>
                    <a:cs typeface="Work Sans Light"/>
                  </a:rPr>
                  <a:t> </a:t>
                </a:r>
                <a:r>
                  <a:rPr sz="3050" b="0" dirty="0">
                    <a:solidFill>
                      <a:srgbClr val="FFFFFF"/>
                    </a:solidFill>
                    <a:latin typeface="Work Sans Light"/>
                    <a:cs typeface="Work Sans Light"/>
                  </a:rPr>
                  <a:t>paralele</a:t>
                </a:r>
                <a:r>
                  <a:rPr sz="3050" b="0" spc="-75" dirty="0">
                    <a:solidFill>
                      <a:srgbClr val="FFFFFF"/>
                    </a:solidFill>
                    <a:latin typeface="Work Sans Light"/>
                    <a:cs typeface="Work Sans Light"/>
                  </a:rPr>
                  <a:t> </a:t>
                </a:r>
                <a:r>
                  <a:rPr sz="3050" b="0" dirty="0">
                    <a:solidFill>
                      <a:srgbClr val="FFFFFF"/>
                    </a:solidFill>
                    <a:latin typeface="Work Sans Light"/>
                    <a:cs typeface="Work Sans Light"/>
                  </a:rPr>
                  <a:t>s</a:t>
                </a:r>
                <a:r>
                  <a:rPr sz="3050" b="0" spc="-75" dirty="0">
                    <a:solidFill>
                      <a:srgbClr val="FFFFFF"/>
                    </a:solidFill>
                    <a:latin typeface="Work Sans Light"/>
                    <a:cs typeface="Work Sans Light"/>
                  </a:rPr>
                  <a:t> </a:t>
                </a:r>
                <a:r>
                  <a:rPr sz="3050" b="0" dirty="0">
                    <a:solidFill>
                      <a:srgbClr val="FFFFFF"/>
                    </a:solidFill>
                    <a:latin typeface="Work Sans Light"/>
                    <a:cs typeface="Work Sans Light"/>
                  </a:rPr>
                  <a:t>minulou</a:t>
                </a:r>
                <a:r>
                  <a:rPr sz="3050" b="0" spc="-130" dirty="0">
                    <a:solidFill>
                      <a:srgbClr val="FFFFFF"/>
                    </a:solidFill>
                    <a:latin typeface="Work Sans Light"/>
                    <a:cs typeface="Work Sans Light"/>
                  </a:rPr>
                  <a:t> </a:t>
                </a:r>
                <a:r>
                  <a:rPr sz="3050" b="0" spc="-10" dirty="0">
                    <a:solidFill>
                      <a:srgbClr val="FFFFFF"/>
                    </a:solidFill>
                    <a:latin typeface="Work Sans Light"/>
                    <a:cs typeface="Work Sans Light"/>
                  </a:rPr>
                  <a:t>finanční </a:t>
                </a:r>
                <a:r>
                  <a:rPr sz="3050" b="0" dirty="0">
                    <a:solidFill>
                      <a:srgbClr val="FFFFFF"/>
                    </a:solidFill>
                    <a:latin typeface="Work Sans Light"/>
                    <a:cs typeface="Work Sans Light"/>
                  </a:rPr>
                  <a:t>krizí</a:t>
                </a:r>
                <a:r>
                  <a:rPr sz="3050" b="0" spc="-65" dirty="0">
                    <a:solidFill>
                      <a:srgbClr val="FFFFFF"/>
                    </a:solidFill>
                    <a:latin typeface="Work Sans Light"/>
                    <a:cs typeface="Work Sans Light"/>
                  </a:rPr>
                  <a:t> </a:t>
                </a:r>
                <a:r>
                  <a:rPr sz="3050" b="0" dirty="0">
                    <a:solidFill>
                      <a:srgbClr val="FFFFFF"/>
                    </a:solidFill>
                    <a:latin typeface="Work Sans Light"/>
                    <a:cs typeface="Work Sans Light"/>
                  </a:rPr>
                  <a:t>by</a:t>
                </a:r>
                <a:r>
                  <a:rPr sz="3050" b="0" spc="-135" dirty="0">
                    <a:solidFill>
                      <a:srgbClr val="FFFFFF"/>
                    </a:solidFill>
                    <a:latin typeface="Work Sans Light"/>
                    <a:cs typeface="Work Sans Light"/>
                  </a:rPr>
                  <a:t> </a:t>
                </a:r>
                <a:r>
                  <a:rPr sz="3050" b="0" dirty="0">
                    <a:solidFill>
                      <a:srgbClr val="FFFFFF"/>
                    </a:solidFill>
                    <a:latin typeface="Work Sans Light"/>
                    <a:cs typeface="Work Sans Light"/>
                  </a:rPr>
                  <a:t>došlo</a:t>
                </a:r>
                <a:r>
                  <a:rPr sz="3050" b="0" spc="-65" dirty="0">
                    <a:solidFill>
                      <a:srgbClr val="FFFFFF"/>
                    </a:solidFill>
                    <a:latin typeface="Work Sans Light"/>
                    <a:cs typeface="Work Sans Light"/>
                  </a:rPr>
                  <a:t> </a:t>
                </a:r>
                <a:r>
                  <a:rPr sz="3050" b="0" dirty="0">
                    <a:solidFill>
                      <a:srgbClr val="FFFFFF"/>
                    </a:solidFill>
                    <a:latin typeface="Work Sans Light"/>
                    <a:cs typeface="Work Sans Light"/>
                  </a:rPr>
                  <a:t>k</a:t>
                </a:r>
                <a:r>
                  <a:rPr sz="3050" b="0" spc="-114" dirty="0">
                    <a:solidFill>
                      <a:srgbClr val="FFFFFF"/>
                    </a:solidFill>
                    <a:latin typeface="Work Sans Light"/>
                    <a:cs typeface="Work Sans Light"/>
                  </a:rPr>
                  <a:t> </a:t>
                </a:r>
                <a:r>
                  <a:rPr sz="3050" b="0" dirty="0">
                    <a:solidFill>
                      <a:srgbClr val="FFFFFF"/>
                    </a:solidFill>
                    <a:latin typeface="Work Sans Light"/>
                    <a:cs typeface="Work Sans Light"/>
                  </a:rPr>
                  <a:t>nárůstu</a:t>
                </a:r>
                <a:r>
                  <a:rPr sz="3050" b="0" spc="-60" dirty="0">
                    <a:solidFill>
                      <a:srgbClr val="FFFFFF"/>
                    </a:solidFill>
                    <a:latin typeface="Work Sans Light"/>
                    <a:cs typeface="Work Sans Light"/>
                  </a:rPr>
                  <a:t> </a:t>
                </a:r>
                <a:r>
                  <a:rPr sz="3050" b="0" spc="-10" dirty="0">
                    <a:solidFill>
                      <a:srgbClr val="FFFFFF"/>
                    </a:solidFill>
                    <a:latin typeface="Work Sans Light"/>
                    <a:cs typeface="Work Sans Light"/>
                  </a:rPr>
                  <a:t>insolvencí </a:t>
                </a:r>
                <a:r>
                  <a:rPr sz="3050" b="0" dirty="0">
                    <a:solidFill>
                      <a:srgbClr val="FFFFFF"/>
                    </a:solidFill>
                    <a:latin typeface="Work Sans Light"/>
                    <a:cs typeface="Work Sans Light"/>
                  </a:rPr>
                  <a:t>v</a:t>
                </a:r>
                <a:r>
                  <a:rPr sz="3050" b="0" spc="-150" dirty="0">
                    <a:solidFill>
                      <a:srgbClr val="FFFFFF"/>
                    </a:solidFill>
                    <a:latin typeface="Work Sans Light"/>
                    <a:cs typeface="Work Sans Light"/>
                  </a:rPr>
                  <a:t> </a:t>
                </a:r>
                <a:r>
                  <a:rPr sz="3050" b="0" dirty="0">
                    <a:solidFill>
                      <a:srgbClr val="FFFFFF"/>
                    </a:solidFill>
                    <a:latin typeface="Work Sans Light"/>
                    <a:cs typeface="Work Sans Light"/>
                  </a:rPr>
                  <a:t>časovém</a:t>
                </a:r>
                <a:r>
                  <a:rPr sz="3050" b="0" spc="-70" dirty="0">
                    <a:solidFill>
                      <a:srgbClr val="FFFFFF"/>
                    </a:solidFill>
                    <a:latin typeface="Work Sans Light"/>
                    <a:cs typeface="Work Sans Light"/>
                  </a:rPr>
                  <a:t> </a:t>
                </a:r>
                <a:r>
                  <a:rPr sz="3050" b="0" dirty="0">
                    <a:solidFill>
                      <a:srgbClr val="FFFFFF"/>
                    </a:solidFill>
                    <a:latin typeface="Work Sans Light"/>
                    <a:cs typeface="Work Sans Light"/>
                  </a:rPr>
                  <a:t>odstupu</a:t>
                </a:r>
                <a:r>
                  <a:rPr sz="3050" b="0" spc="-70" dirty="0">
                    <a:solidFill>
                      <a:srgbClr val="FFFFFF"/>
                    </a:solidFill>
                    <a:latin typeface="Work Sans Light"/>
                    <a:cs typeface="Work Sans Light"/>
                  </a:rPr>
                  <a:t> </a:t>
                </a:r>
                <a:r>
                  <a:rPr sz="3050" b="0" dirty="0">
                    <a:solidFill>
                      <a:srgbClr val="FFFFFF"/>
                    </a:solidFill>
                    <a:latin typeface="Work Sans Light"/>
                    <a:cs typeface="Work Sans Light"/>
                  </a:rPr>
                  <a:t>4</a:t>
                </a:r>
                <a:r>
                  <a:rPr sz="3050" b="0" spc="-75" dirty="0">
                    <a:solidFill>
                      <a:srgbClr val="FFFFFF"/>
                    </a:solidFill>
                    <a:latin typeface="Work Sans Light"/>
                    <a:cs typeface="Work Sans Light"/>
                  </a:rPr>
                  <a:t> </a:t>
                </a:r>
                <a:r>
                  <a:rPr sz="3050" b="0" spc="-25" dirty="0">
                    <a:solidFill>
                      <a:srgbClr val="FFFFFF"/>
                    </a:solidFill>
                    <a:latin typeface="Work Sans Light"/>
                    <a:cs typeface="Work Sans Light"/>
                  </a:rPr>
                  <a:t>let</a:t>
                </a:r>
                <a:endParaRPr sz="3050" dirty="0">
                  <a:latin typeface="Work Sans Light"/>
                  <a:cs typeface="Work Sans Light"/>
                </a:endParaRPr>
              </a:p>
              <a:p>
                <a:pPr marL="12700">
                  <a:lnSpc>
                    <a:spcPct val="100000"/>
                  </a:lnSpc>
                </a:pPr>
                <a:r>
                  <a:rPr sz="3050" b="0" dirty="0">
                    <a:solidFill>
                      <a:srgbClr val="FFFFFF"/>
                    </a:solidFill>
                    <a:latin typeface="Work Sans Light"/>
                    <a:cs typeface="Work Sans Light"/>
                  </a:rPr>
                  <a:t>od</a:t>
                </a:r>
                <a:r>
                  <a:rPr sz="3050" b="0" spc="-80" dirty="0">
                    <a:solidFill>
                      <a:srgbClr val="FFFFFF"/>
                    </a:solidFill>
                    <a:latin typeface="Work Sans Light"/>
                    <a:cs typeface="Work Sans Light"/>
                  </a:rPr>
                  <a:t> </a:t>
                </a:r>
                <a:r>
                  <a:rPr sz="3050" b="0" dirty="0">
                    <a:solidFill>
                      <a:srgbClr val="FFFFFF"/>
                    </a:solidFill>
                    <a:latin typeface="Work Sans Light"/>
                    <a:cs typeface="Work Sans Light"/>
                  </a:rPr>
                  <a:t>nástupu</a:t>
                </a:r>
                <a:r>
                  <a:rPr sz="3050" b="0" spc="-75" dirty="0">
                    <a:solidFill>
                      <a:srgbClr val="FFFFFF"/>
                    </a:solidFill>
                    <a:latin typeface="Work Sans Light"/>
                    <a:cs typeface="Work Sans Light"/>
                  </a:rPr>
                  <a:t> </a:t>
                </a:r>
                <a:r>
                  <a:rPr sz="3050" b="0" spc="-10" dirty="0">
                    <a:solidFill>
                      <a:srgbClr val="FFFFFF"/>
                    </a:solidFill>
                    <a:latin typeface="Work Sans Light"/>
                    <a:cs typeface="Work Sans Light"/>
                  </a:rPr>
                  <a:t>krize.</a:t>
                </a:r>
                <a:endParaRPr sz="3050" dirty="0">
                  <a:latin typeface="Work Sans Light"/>
                  <a:cs typeface="Work Sans Light"/>
                </a:endParaRPr>
              </a:p>
            </p:txBody>
          </p:sp>
        </p:grpSp>
      </p:grpSp>
      <p:sp>
        <p:nvSpPr>
          <p:cNvPr id="27" name="object 27"/>
          <p:cNvSpPr txBox="1"/>
          <p:nvPr/>
        </p:nvSpPr>
        <p:spPr>
          <a:xfrm>
            <a:off x="1128626" y="10565857"/>
            <a:ext cx="835660" cy="262892"/>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003150"/>
                </a:solidFill>
                <a:latin typeface="Work Sans SemiBold"/>
                <a:cs typeface="Work Sans SemiBold"/>
              </a:rPr>
              <a:t>1.</a:t>
            </a:r>
            <a:r>
              <a:rPr sz="1700" b="1" spc="15" dirty="0">
                <a:solidFill>
                  <a:srgbClr val="003150"/>
                </a:solidFill>
                <a:latin typeface="Work Sans SemiBold"/>
                <a:cs typeface="Work Sans SemiBold"/>
              </a:rPr>
              <a:t> </a:t>
            </a:r>
            <a:r>
              <a:rPr sz="1700" b="1" spc="-20" dirty="0">
                <a:solidFill>
                  <a:srgbClr val="003150"/>
                </a:solidFill>
                <a:latin typeface="Work Sans SemiBold"/>
                <a:cs typeface="Work Sans SemiBold"/>
              </a:rPr>
              <a:t>BLOK</a:t>
            </a:r>
            <a:endParaRPr sz="1700" dirty="0">
              <a:solidFill>
                <a:srgbClr val="003150"/>
              </a:solidFill>
              <a:latin typeface="Work Sans SemiBold"/>
              <a:cs typeface="Work Sans SemiBold"/>
            </a:endParaRPr>
          </a:p>
        </p:txBody>
      </p:sp>
      <p:sp>
        <p:nvSpPr>
          <p:cNvPr id="28" name="object 28"/>
          <p:cNvSpPr txBox="1"/>
          <p:nvPr/>
        </p:nvSpPr>
        <p:spPr>
          <a:xfrm>
            <a:off x="2249011" y="10565857"/>
            <a:ext cx="2303145" cy="262892"/>
          </a:xfrm>
          <a:prstGeom prst="rect">
            <a:avLst/>
          </a:prstGeom>
        </p:spPr>
        <p:txBody>
          <a:bodyPr vert="horz" wrap="square" lIns="0" tIns="1270" rIns="0" bIns="0" rtlCol="0">
            <a:spAutoFit/>
          </a:bodyPr>
          <a:lstStyle/>
          <a:p>
            <a:pPr marL="12700">
              <a:lnSpc>
                <a:spcPct val="100000"/>
              </a:lnSpc>
              <a:spcBef>
                <a:spcPts val="10"/>
              </a:spcBef>
            </a:pPr>
            <a:r>
              <a:rPr sz="1700" b="0" dirty="0">
                <a:solidFill>
                  <a:schemeClr val="bg1"/>
                </a:solidFill>
                <a:latin typeface="Work Sans ExtraLight"/>
                <a:cs typeface="Work Sans ExtraLight"/>
              </a:rPr>
              <a:t>VÝSLEDKY</a:t>
            </a:r>
            <a:r>
              <a:rPr sz="1700" b="0" spc="-5" dirty="0">
                <a:solidFill>
                  <a:schemeClr val="bg1"/>
                </a:solidFill>
                <a:latin typeface="Work Sans ExtraLight"/>
                <a:cs typeface="Work Sans ExtraLight"/>
              </a:rPr>
              <a:t> </a:t>
            </a:r>
            <a:r>
              <a:rPr sz="1700" b="0" spc="-10" dirty="0">
                <a:solidFill>
                  <a:schemeClr val="bg1"/>
                </a:solidFill>
                <a:latin typeface="Work Sans ExtraLight"/>
                <a:cs typeface="Work Sans ExtraLight"/>
              </a:rPr>
              <a:t>INSOLVENCÍ</a:t>
            </a:r>
            <a:endParaRPr sz="1700" dirty="0">
              <a:solidFill>
                <a:schemeClr val="bg1"/>
              </a:solidFill>
              <a:latin typeface="Work Sans ExtraLight"/>
              <a:cs typeface="Work Sans ExtraLight"/>
            </a:endParaRPr>
          </a:p>
        </p:txBody>
      </p:sp>
      <p:grpSp>
        <p:nvGrpSpPr>
          <p:cNvPr id="41" name="Skupina 40">
            <a:extLst>
              <a:ext uri="{FF2B5EF4-FFF2-40B4-BE49-F238E27FC236}">
                <a16:creationId xmlns:a16="http://schemas.microsoft.com/office/drawing/2014/main" id="{05BD4CDB-4F3C-67E8-CBC4-2FAD7D15DF10}"/>
              </a:ext>
            </a:extLst>
          </p:cNvPr>
          <p:cNvGrpSpPr/>
          <p:nvPr/>
        </p:nvGrpSpPr>
        <p:grpSpPr>
          <a:xfrm>
            <a:off x="9413143" y="4739772"/>
            <a:ext cx="271897" cy="2645190"/>
            <a:chOff x="9413143" y="4739772"/>
            <a:chExt cx="271897" cy="2645190"/>
          </a:xfrm>
        </p:grpSpPr>
        <p:sp>
          <p:nvSpPr>
            <p:cNvPr id="16" name="object 16"/>
            <p:cNvSpPr txBox="1"/>
            <p:nvPr/>
          </p:nvSpPr>
          <p:spPr>
            <a:xfrm>
              <a:off x="9413143" y="4739772"/>
              <a:ext cx="271780" cy="151130"/>
            </a:xfrm>
            <a:prstGeom prst="rect">
              <a:avLst/>
            </a:prstGeom>
          </p:spPr>
          <p:txBody>
            <a:bodyPr vert="horz" wrap="square" lIns="0" tIns="15875" rIns="0" bIns="0" rtlCol="0">
              <a:spAutoFit/>
            </a:bodyPr>
            <a:lstStyle/>
            <a:p>
              <a:pPr marL="12700">
                <a:lnSpc>
                  <a:spcPct val="100000"/>
                </a:lnSpc>
                <a:spcBef>
                  <a:spcPts val="125"/>
                </a:spcBef>
              </a:pPr>
              <a:r>
                <a:rPr sz="800" b="0" spc="-10" dirty="0">
                  <a:latin typeface="Work Sans Light"/>
                  <a:cs typeface="Work Sans Light"/>
                </a:rPr>
                <a:t>1.200</a:t>
              </a:r>
              <a:endParaRPr sz="800" dirty="0">
                <a:latin typeface="Work Sans Light"/>
                <a:cs typeface="Work Sans Light"/>
              </a:endParaRPr>
            </a:p>
          </p:txBody>
        </p:sp>
        <p:sp>
          <p:nvSpPr>
            <p:cNvPr id="17" name="object 17"/>
            <p:cNvSpPr txBox="1"/>
            <p:nvPr/>
          </p:nvSpPr>
          <p:spPr>
            <a:xfrm>
              <a:off x="9470103" y="5986802"/>
              <a:ext cx="214629" cy="151130"/>
            </a:xfrm>
            <a:prstGeom prst="rect">
              <a:avLst/>
            </a:prstGeom>
          </p:spPr>
          <p:txBody>
            <a:bodyPr vert="horz" wrap="square" lIns="0" tIns="15875" rIns="0" bIns="0" rtlCol="0">
              <a:spAutoFit/>
            </a:bodyPr>
            <a:lstStyle/>
            <a:p>
              <a:pPr marL="12700">
                <a:lnSpc>
                  <a:spcPct val="100000"/>
                </a:lnSpc>
                <a:spcBef>
                  <a:spcPts val="125"/>
                </a:spcBef>
              </a:pPr>
              <a:r>
                <a:rPr sz="800" b="0" spc="-25" dirty="0">
                  <a:latin typeface="Work Sans Light"/>
                  <a:cs typeface="Work Sans Light"/>
                </a:rPr>
                <a:t>800</a:t>
              </a:r>
              <a:endParaRPr sz="800" dirty="0">
                <a:latin typeface="Work Sans Light"/>
                <a:cs typeface="Work Sans Light"/>
              </a:endParaRPr>
            </a:p>
          </p:txBody>
        </p:sp>
        <p:sp>
          <p:nvSpPr>
            <p:cNvPr id="26" name="object 26"/>
            <p:cNvSpPr txBox="1"/>
            <p:nvPr/>
          </p:nvSpPr>
          <p:spPr>
            <a:xfrm>
              <a:off x="9471045" y="7233832"/>
              <a:ext cx="213995" cy="151130"/>
            </a:xfrm>
            <a:prstGeom prst="rect">
              <a:avLst/>
            </a:prstGeom>
          </p:spPr>
          <p:txBody>
            <a:bodyPr vert="horz" wrap="square" lIns="0" tIns="15875" rIns="0" bIns="0" rtlCol="0">
              <a:spAutoFit/>
            </a:bodyPr>
            <a:lstStyle/>
            <a:p>
              <a:pPr marL="12700">
                <a:lnSpc>
                  <a:spcPct val="100000"/>
                </a:lnSpc>
                <a:spcBef>
                  <a:spcPts val="125"/>
                </a:spcBef>
              </a:pPr>
              <a:r>
                <a:rPr sz="800" b="0" spc="-25" dirty="0">
                  <a:latin typeface="Work Sans Light"/>
                  <a:cs typeface="Work Sans Light"/>
                </a:rPr>
                <a:t>400</a:t>
              </a:r>
              <a:endParaRPr sz="800" dirty="0">
                <a:latin typeface="Work Sans Light"/>
                <a:cs typeface="Work Sans Light"/>
              </a:endParaRPr>
            </a:p>
          </p:txBody>
        </p:sp>
      </p:grpSp>
      <p:sp>
        <p:nvSpPr>
          <p:cNvPr id="2" name="object 146">
            <a:extLst>
              <a:ext uri="{FF2B5EF4-FFF2-40B4-BE49-F238E27FC236}">
                <a16:creationId xmlns:a16="http://schemas.microsoft.com/office/drawing/2014/main" id="{FD1D6513-11B4-5624-75D1-CFC57BDA4A45}"/>
              </a:ext>
            </a:extLst>
          </p:cNvPr>
          <p:cNvSpPr txBox="1"/>
          <p:nvPr/>
        </p:nvSpPr>
        <p:spPr>
          <a:xfrm>
            <a:off x="17564341" y="9560287"/>
            <a:ext cx="1690370" cy="201930"/>
          </a:xfrm>
          <a:prstGeom prst="rect">
            <a:avLst/>
          </a:prstGeom>
        </p:spPr>
        <p:txBody>
          <a:bodyPr vert="horz" wrap="square" lIns="0" tIns="13335" rIns="0" bIns="0" rtlCol="0">
            <a:spAutoFit/>
          </a:bodyPr>
          <a:lstStyle/>
          <a:p>
            <a:pPr marL="12700">
              <a:lnSpc>
                <a:spcPct val="100000"/>
              </a:lnSpc>
              <a:spcBef>
                <a:spcPts val="105"/>
              </a:spcBef>
            </a:pPr>
            <a:r>
              <a:rPr sz="1150" b="0" dirty="0">
                <a:solidFill>
                  <a:srgbClr val="003150"/>
                </a:solidFill>
                <a:latin typeface="Work Sans ExtraLight"/>
                <a:cs typeface="Work Sans ExtraLight"/>
              </a:rPr>
              <a:t>Zdroj:</a:t>
            </a:r>
            <a:r>
              <a:rPr sz="1150" b="0" spc="-65" dirty="0">
                <a:solidFill>
                  <a:srgbClr val="003150"/>
                </a:solidFill>
                <a:latin typeface="Work Sans ExtraLight"/>
                <a:cs typeface="Work Sans ExtraLight"/>
              </a:rPr>
              <a:t> </a:t>
            </a:r>
            <a:r>
              <a:rPr sz="1150" b="0" dirty="0">
                <a:solidFill>
                  <a:srgbClr val="003150"/>
                </a:solidFill>
                <a:latin typeface="Work Sans Light"/>
                <a:cs typeface="Work Sans Light"/>
              </a:rPr>
              <a:t>InsolCentrum,</a:t>
            </a:r>
            <a:r>
              <a:rPr sz="1150" b="0" spc="-65" dirty="0">
                <a:solidFill>
                  <a:srgbClr val="003150"/>
                </a:solidFill>
                <a:latin typeface="Work Sans Light"/>
                <a:cs typeface="Work Sans Light"/>
              </a:rPr>
              <a:t> </a:t>
            </a:r>
            <a:r>
              <a:rPr sz="1150" b="0" spc="-20" dirty="0">
                <a:solidFill>
                  <a:srgbClr val="003150"/>
                </a:solidFill>
                <a:latin typeface="Work Sans Light"/>
                <a:cs typeface="Work Sans Light"/>
              </a:rPr>
              <a:t>ISIR</a:t>
            </a:r>
            <a:endParaRPr sz="1150" dirty="0">
              <a:latin typeface="Work Sans Light"/>
              <a:cs typeface="Work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down)">
                                      <p:cBhvr>
                                        <p:cTn id="19" dur="500"/>
                                        <p:tgtEl>
                                          <p:spTgt spid="4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arn(inVertical)">
                                      <p:cBhvr>
                                        <p:cTn id="27" dur="500"/>
                                        <p:tgtEl>
                                          <p:spTgt spid="40"/>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barn(inVertical)">
                                      <p:cBhvr>
                                        <p:cTn id="3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4243489"/>
            <a:ext cx="13298169" cy="7078345"/>
          </a:xfrm>
          <a:custGeom>
            <a:avLst/>
            <a:gdLst/>
            <a:ahLst/>
            <a:cxnLst/>
            <a:rect l="l" t="t" r="r" b="b"/>
            <a:pathLst>
              <a:path w="13298169" h="7078345">
                <a:moveTo>
                  <a:pt x="13298024" y="0"/>
                </a:moveTo>
                <a:lnTo>
                  <a:pt x="0" y="0"/>
                </a:lnTo>
                <a:lnTo>
                  <a:pt x="0" y="7078318"/>
                </a:lnTo>
                <a:lnTo>
                  <a:pt x="13298024" y="7078318"/>
                </a:lnTo>
                <a:lnTo>
                  <a:pt x="13298024" y="0"/>
                </a:lnTo>
                <a:close/>
              </a:path>
            </a:pathLst>
          </a:custGeom>
          <a:solidFill>
            <a:srgbClr val="E5E5E5"/>
          </a:solidFill>
        </p:spPr>
        <p:txBody>
          <a:bodyPr wrap="square" lIns="0" tIns="0" rIns="0" bIns="0" rtlCol="0"/>
          <a:lstStyle/>
          <a:p>
            <a:endParaRPr/>
          </a:p>
        </p:txBody>
      </p:sp>
      <p:sp>
        <p:nvSpPr>
          <p:cNvPr id="39" name="Obdélník 38">
            <a:extLst>
              <a:ext uri="{FF2B5EF4-FFF2-40B4-BE49-F238E27FC236}">
                <a16:creationId xmlns:a16="http://schemas.microsoft.com/office/drawing/2014/main" id="{3F94E029-D18F-5F5E-E420-3E5329C594A9}"/>
              </a:ext>
            </a:extLst>
          </p:cNvPr>
          <p:cNvSpPr/>
          <p:nvPr/>
        </p:nvSpPr>
        <p:spPr>
          <a:xfrm>
            <a:off x="6968373" y="5026025"/>
            <a:ext cx="5743575" cy="5065734"/>
          </a:xfrm>
          <a:prstGeom prst="rect">
            <a:avLst/>
          </a:prstGeom>
          <a:solidFill>
            <a:srgbClr val="D9D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object 2"/>
          <p:cNvSpPr/>
          <p:nvPr/>
        </p:nvSpPr>
        <p:spPr>
          <a:xfrm>
            <a:off x="0" y="0"/>
            <a:ext cx="20104100" cy="4230370"/>
          </a:xfrm>
          <a:custGeom>
            <a:avLst/>
            <a:gdLst/>
            <a:ahLst/>
            <a:cxnLst/>
            <a:rect l="l" t="t" r="r" b="b"/>
            <a:pathLst>
              <a:path w="20104100" h="4230370">
                <a:moveTo>
                  <a:pt x="20104099" y="0"/>
                </a:moveTo>
                <a:lnTo>
                  <a:pt x="0" y="0"/>
                </a:lnTo>
                <a:lnTo>
                  <a:pt x="0" y="4230237"/>
                </a:lnTo>
                <a:lnTo>
                  <a:pt x="20104099" y="4230237"/>
                </a:lnTo>
                <a:lnTo>
                  <a:pt x="20104099" y="0"/>
                </a:lnTo>
                <a:close/>
              </a:path>
            </a:pathLst>
          </a:custGeom>
          <a:solidFill>
            <a:srgbClr val="003150"/>
          </a:solidFill>
        </p:spPr>
        <p:txBody>
          <a:bodyPr wrap="square" lIns="0" tIns="0" rIns="0" bIns="0" rtlCol="0"/>
          <a:lstStyle/>
          <a:p>
            <a:endParaRPr/>
          </a:p>
        </p:txBody>
      </p:sp>
      <p:sp>
        <p:nvSpPr>
          <p:cNvPr id="4" name="object 4"/>
          <p:cNvSpPr txBox="1">
            <a:spLocks noGrp="1"/>
          </p:cNvSpPr>
          <p:nvPr>
            <p:ph type="title"/>
          </p:nvPr>
        </p:nvSpPr>
        <p:spPr>
          <a:xfrm>
            <a:off x="1013446" y="1843887"/>
            <a:ext cx="16887204" cy="1708801"/>
          </a:xfrm>
          <a:prstGeom prst="rect">
            <a:avLst/>
          </a:prstGeom>
        </p:spPr>
        <p:txBody>
          <a:bodyPr vert="horz" wrap="square" lIns="0" tIns="15875" rIns="0" bIns="0" rtlCol="0">
            <a:spAutoFit/>
          </a:bodyPr>
          <a:lstStyle/>
          <a:p>
            <a:pPr marL="12700">
              <a:lnSpc>
                <a:spcPts val="6600"/>
              </a:lnSpc>
              <a:spcBef>
                <a:spcPts val="125"/>
              </a:spcBef>
            </a:pPr>
            <a:r>
              <a:rPr sz="6000" b="0" dirty="0">
                <a:latin typeface="Work Sans"/>
                <a:cs typeface="Work Sans"/>
              </a:rPr>
              <a:t>15</a:t>
            </a:r>
            <a:r>
              <a:rPr sz="6000" b="0" spc="-145" dirty="0">
                <a:latin typeface="Work Sans"/>
                <a:cs typeface="Work Sans"/>
              </a:rPr>
              <a:t> </a:t>
            </a:r>
            <a:r>
              <a:rPr sz="6000" b="0" dirty="0">
                <a:latin typeface="Work Sans"/>
                <a:cs typeface="Work Sans"/>
              </a:rPr>
              <a:t>LET</a:t>
            </a:r>
            <a:r>
              <a:rPr sz="6000" b="0" spc="-280" dirty="0">
                <a:latin typeface="Work Sans"/>
                <a:cs typeface="Work Sans"/>
              </a:rPr>
              <a:t> </a:t>
            </a:r>
            <a:r>
              <a:rPr sz="6000" b="0" dirty="0">
                <a:latin typeface="Work Sans"/>
                <a:cs typeface="Work Sans"/>
              </a:rPr>
              <a:t>ÚČINNOSTI</a:t>
            </a:r>
            <a:r>
              <a:rPr sz="6000" b="0" spc="-145" dirty="0">
                <a:latin typeface="Work Sans"/>
                <a:cs typeface="Work Sans"/>
              </a:rPr>
              <a:t> </a:t>
            </a:r>
            <a:r>
              <a:rPr sz="6000" b="0" spc="40" dirty="0">
                <a:latin typeface="Work Sans"/>
                <a:cs typeface="Work Sans"/>
              </a:rPr>
              <a:t>INSO</a:t>
            </a:r>
            <a:r>
              <a:rPr sz="6000" b="0" spc="-535" dirty="0">
                <a:latin typeface="Work Sans"/>
                <a:cs typeface="Work Sans"/>
              </a:rPr>
              <a:t>L</a:t>
            </a:r>
            <a:r>
              <a:rPr sz="6000" b="0" spc="40" dirty="0">
                <a:latin typeface="Work Sans"/>
                <a:cs typeface="Work Sans"/>
              </a:rPr>
              <a:t>VENČNÍHO</a:t>
            </a:r>
            <a:r>
              <a:rPr sz="6000" b="0" spc="-140" dirty="0">
                <a:latin typeface="Work Sans"/>
                <a:cs typeface="Work Sans"/>
              </a:rPr>
              <a:t> </a:t>
            </a:r>
            <a:r>
              <a:rPr sz="6000" b="0" spc="-10" dirty="0">
                <a:latin typeface="Work Sans"/>
                <a:cs typeface="Work Sans"/>
              </a:rPr>
              <a:t>ZÁKONA</a:t>
            </a:r>
          </a:p>
          <a:p>
            <a:pPr marL="12700">
              <a:lnSpc>
                <a:spcPts val="6600"/>
              </a:lnSpc>
            </a:pPr>
            <a:r>
              <a:rPr sz="6000" b="1" spc="-20" dirty="0">
                <a:latin typeface="Work Sans"/>
                <a:cs typeface="Work Sans"/>
              </a:rPr>
              <a:t>VÝSLEDKY</a:t>
            </a:r>
            <a:r>
              <a:rPr sz="6000" b="1" spc="-350" dirty="0">
                <a:latin typeface="Work Sans"/>
                <a:cs typeface="Work Sans"/>
              </a:rPr>
              <a:t> </a:t>
            </a:r>
            <a:r>
              <a:rPr sz="6000" b="1" spc="-10" dirty="0">
                <a:latin typeface="Work Sans"/>
                <a:cs typeface="Work Sans"/>
              </a:rPr>
              <a:t>ODDLUŽENÍ</a:t>
            </a: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7" name="object 7"/>
          <p:cNvSpPr txBox="1"/>
          <p:nvPr/>
        </p:nvSpPr>
        <p:spPr>
          <a:xfrm>
            <a:off x="1139097" y="4854269"/>
            <a:ext cx="5347970" cy="5365750"/>
          </a:xfrm>
          <a:prstGeom prst="rect">
            <a:avLst/>
          </a:prstGeom>
        </p:spPr>
        <p:txBody>
          <a:bodyPr vert="horz" wrap="square" lIns="0" tIns="144780" rIns="0" bIns="0" rtlCol="0">
            <a:spAutoFit/>
          </a:bodyPr>
          <a:lstStyle/>
          <a:p>
            <a:pPr marL="431165" indent="-419100">
              <a:lnSpc>
                <a:spcPct val="100000"/>
              </a:lnSpc>
              <a:spcBef>
                <a:spcPts val="1140"/>
              </a:spcBef>
              <a:buChar char="•"/>
              <a:tabLst>
                <a:tab pos="431165" algn="l"/>
                <a:tab pos="431800" algn="l"/>
              </a:tabLst>
            </a:pPr>
            <a:r>
              <a:rPr sz="3050" b="0" spc="-110" dirty="0">
                <a:latin typeface="Work Sans Light"/>
                <a:cs typeface="Work Sans Light"/>
              </a:rPr>
              <a:t>280</a:t>
            </a:r>
            <a:r>
              <a:rPr sz="3050" b="0" spc="-330" dirty="0">
                <a:latin typeface="Work Sans Light"/>
                <a:cs typeface="Work Sans Light"/>
              </a:rPr>
              <a:t> </a:t>
            </a:r>
            <a:r>
              <a:rPr sz="3050" b="0" spc="-125" dirty="0">
                <a:latin typeface="Work Sans Light"/>
                <a:cs typeface="Work Sans Light"/>
              </a:rPr>
              <a:t>tis.</a:t>
            </a:r>
            <a:r>
              <a:rPr sz="3050" b="0" spc="-260" dirty="0">
                <a:latin typeface="Work Sans Light"/>
                <a:cs typeface="Work Sans Light"/>
              </a:rPr>
              <a:t> </a:t>
            </a:r>
            <a:r>
              <a:rPr sz="3050" b="0" spc="-175" dirty="0">
                <a:latin typeface="Work Sans Light"/>
                <a:cs typeface="Work Sans Light"/>
              </a:rPr>
              <a:t>povolených</a:t>
            </a:r>
            <a:r>
              <a:rPr sz="3050" b="0" spc="-254" dirty="0">
                <a:latin typeface="Work Sans Light"/>
                <a:cs typeface="Work Sans Light"/>
              </a:rPr>
              <a:t> </a:t>
            </a:r>
            <a:r>
              <a:rPr sz="3050" b="0" spc="-65" dirty="0">
                <a:latin typeface="Work Sans Light"/>
                <a:cs typeface="Work Sans Light"/>
              </a:rPr>
              <a:t>oddlužení</a:t>
            </a:r>
            <a:endParaRPr sz="3050" dirty="0">
              <a:latin typeface="Work Sans Light"/>
              <a:cs typeface="Work Sans Light"/>
            </a:endParaRPr>
          </a:p>
          <a:p>
            <a:pPr marL="431165" indent="-419100">
              <a:lnSpc>
                <a:spcPct val="100000"/>
              </a:lnSpc>
              <a:spcBef>
                <a:spcPts val="1035"/>
              </a:spcBef>
              <a:buChar char="•"/>
              <a:tabLst>
                <a:tab pos="431165" algn="l"/>
                <a:tab pos="431800" algn="l"/>
              </a:tabLst>
            </a:pPr>
            <a:r>
              <a:rPr sz="3050" b="0" spc="-125" dirty="0">
                <a:latin typeface="Work Sans Light"/>
                <a:cs typeface="Work Sans Light"/>
              </a:rPr>
              <a:t>148</a:t>
            </a:r>
            <a:r>
              <a:rPr sz="3050" b="0" spc="-335" dirty="0">
                <a:latin typeface="Work Sans Light"/>
                <a:cs typeface="Work Sans Light"/>
              </a:rPr>
              <a:t> </a:t>
            </a:r>
            <a:r>
              <a:rPr sz="3050" b="0" spc="-125" dirty="0">
                <a:latin typeface="Work Sans Light"/>
                <a:cs typeface="Work Sans Light"/>
              </a:rPr>
              <a:t>tis.</a:t>
            </a:r>
            <a:r>
              <a:rPr sz="3050" b="0" spc="-265" dirty="0">
                <a:latin typeface="Work Sans Light"/>
                <a:cs typeface="Work Sans Light"/>
              </a:rPr>
              <a:t> </a:t>
            </a:r>
            <a:r>
              <a:rPr sz="3050" b="0" spc="-170" dirty="0">
                <a:latin typeface="Work Sans Light"/>
                <a:cs typeface="Work Sans Light"/>
              </a:rPr>
              <a:t>splněných</a:t>
            </a:r>
            <a:r>
              <a:rPr sz="3050" b="0" spc="-260" dirty="0">
                <a:latin typeface="Work Sans Light"/>
                <a:cs typeface="Work Sans Light"/>
              </a:rPr>
              <a:t> </a:t>
            </a:r>
            <a:r>
              <a:rPr sz="3050" b="0" spc="-50" dirty="0">
                <a:latin typeface="Work Sans Light"/>
                <a:cs typeface="Work Sans Light"/>
              </a:rPr>
              <a:t>oddlužení</a:t>
            </a:r>
            <a:endParaRPr sz="3050" dirty="0">
              <a:latin typeface="Work Sans Light"/>
              <a:cs typeface="Work Sans Light"/>
            </a:endParaRPr>
          </a:p>
          <a:p>
            <a:pPr marL="431165" indent="-419100">
              <a:lnSpc>
                <a:spcPct val="100000"/>
              </a:lnSpc>
              <a:spcBef>
                <a:spcPts val="1040"/>
              </a:spcBef>
              <a:buChar char="•"/>
              <a:tabLst>
                <a:tab pos="431165" algn="l"/>
                <a:tab pos="431800" algn="l"/>
              </a:tabLst>
            </a:pPr>
            <a:r>
              <a:rPr sz="3050" b="0" spc="-125" dirty="0">
                <a:latin typeface="Work Sans Light"/>
                <a:cs typeface="Work Sans Light"/>
              </a:rPr>
              <a:t>108</a:t>
            </a:r>
            <a:r>
              <a:rPr sz="3050" b="0" spc="-325" dirty="0">
                <a:latin typeface="Work Sans Light"/>
                <a:cs typeface="Work Sans Light"/>
              </a:rPr>
              <a:t> </a:t>
            </a:r>
            <a:r>
              <a:rPr sz="3050" b="0" spc="-125" dirty="0">
                <a:latin typeface="Work Sans Light"/>
                <a:cs typeface="Work Sans Light"/>
              </a:rPr>
              <a:t>tis.</a:t>
            </a:r>
            <a:r>
              <a:rPr sz="3050" b="0" spc="-254" dirty="0">
                <a:latin typeface="Work Sans Light"/>
                <a:cs typeface="Work Sans Light"/>
              </a:rPr>
              <a:t> </a:t>
            </a:r>
            <a:r>
              <a:rPr sz="3050" b="0" spc="-170" dirty="0">
                <a:latin typeface="Work Sans Light"/>
                <a:cs typeface="Work Sans Light"/>
              </a:rPr>
              <a:t>probíhajících</a:t>
            </a:r>
            <a:r>
              <a:rPr sz="3050" b="0" spc="-250" dirty="0">
                <a:latin typeface="Work Sans Light"/>
                <a:cs typeface="Work Sans Light"/>
              </a:rPr>
              <a:t> </a:t>
            </a:r>
            <a:r>
              <a:rPr sz="3050" b="0" spc="-135" dirty="0">
                <a:latin typeface="Work Sans Light"/>
                <a:cs typeface="Work Sans Light"/>
              </a:rPr>
              <a:t>oddlužení</a:t>
            </a:r>
            <a:endParaRPr sz="3050" dirty="0">
              <a:latin typeface="Work Sans Light"/>
              <a:cs typeface="Work Sans Light"/>
            </a:endParaRPr>
          </a:p>
          <a:p>
            <a:pPr marL="431165" marR="294005" indent="-419100">
              <a:lnSpc>
                <a:spcPts val="3460"/>
              </a:lnSpc>
              <a:spcBef>
                <a:spcPts val="1325"/>
              </a:spcBef>
              <a:buChar char="•"/>
              <a:tabLst>
                <a:tab pos="431165" algn="l"/>
                <a:tab pos="431800" algn="l"/>
              </a:tabLst>
            </a:pPr>
            <a:r>
              <a:rPr sz="3050" b="0" spc="-155" dirty="0">
                <a:latin typeface="Work Sans Light"/>
                <a:cs typeface="Work Sans Light"/>
              </a:rPr>
              <a:t>pouze</a:t>
            </a:r>
            <a:r>
              <a:rPr sz="3050" b="0" spc="-280" dirty="0">
                <a:latin typeface="Work Sans Light"/>
                <a:cs typeface="Work Sans Light"/>
              </a:rPr>
              <a:t> </a:t>
            </a:r>
            <a:r>
              <a:rPr sz="3050" b="0" spc="-25" dirty="0">
                <a:latin typeface="Work Sans Light"/>
                <a:cs typeface="Work Sans Light"/>
              </a:rPr>
              <a:t>9</a:t>
            </a:r>
            <a:r>
              <a:rPr sz="3050" b="0" spc="-275" dirty="0">
                <a:latin typeface="Work Sans Light"/>
                <a:cs typeface="Work Sans Light"/>
              </a:rPr>
              <a:t> </a:t>
            </a:r>
            <a:r>
              <a:rPr sz="3050" b="0" dirty="0">
                <a:latin typeface="Work Sans Light"/>
                <a:cs typeface="Work Sans Light"/>
              </a:rPr>
              <a:t>%</a:t>
            </a:r>
            <a:r>
              <a:rPr sz="3050" b="0" spc="-280" dirty="0">
                <a:latin typeface="Work Sans Light"/>
                <a:cs typeface="Work Sans Light"/>
              </a:rPr>
              <a:t> </a:t>
            </a:r>
            <a:r>
              <a:rPr sz="3050" b="0" spc="-160" dirty="0">
                <a:latin typeface="Work Sans Light"/>
                <a:cs typeface="Work Sans Light"/>
              </a:rPr>
              <a:t>dlužníků</a:t>
            </a:r>
            <a:r>
              <a:rPr sz="3050" b="0" spc="-280" dirty="0">
                <a:latin typeface="Work Sans Light"/>
                <a:cs typeface="Work Sans Light"/>
              </a:rPr>
              <a:t> </a:t>
            </a:r>
            <a:r>
              <a:rPr sz="3050" b="0" spc="-135" dirty="0">
                <a:latin typeface="Work Sans Light"/>
                <a:cs typeface="Work Sans Light"/>
              </a:rPr>
              <a:t>přestalo </a:t>
            </a:r>
            <a:r>
              <a:rPr sz="3050" b="0" spc="-160" dirty="0">
                <a:latin typeface="Work Sans Light"/>
                <a:cs typeface="Work Sans Light"/>
              </a:rPr>
              <a:t>splácet</a:t>
            </a:r>
            <a:r>
              <a:rPr sz="3050" b="0" spc="-290" dirty="0">
                <a:latin typeface="Work Sans Light"/>
                <a:cs typeface="Work Sans Light"/>
              </a:rPr>
              <a:t> </a:t>
            </a:r>
            <a:r>
              <a:rPr sz="3050" b="0" dirty="0">
                <a:latin typeface="Work Sans Light"/>
                <a:cs typeface="Work Sans Light"/>
              </a:rPr>
              <a:t>a</a:t>
            </a:r>
            <a:r>
              <a:rPr sz="3050" b="0" spc="-350" dirty="0">
                <a:latin typeface="Work Sans Light"/>
                <a:cs typeface="Work Sans Light"/>
              </a:rPr>
              <a:t> </a:t>
            </a:r>
            <a:r>
              <a:rPr sz="3050" b="0" spc="-165" dirty="0">
                <a:latin typeface="Work Sans Light"/>
                <a:cs typeface="Work Sans Light"/>
              </a:rPr>
              <a:t>proces</a:t>
            </a:r>
            <a:r>
              <a:rPr sz="3050" b="0" spc="-265" dirty="0">
                <a:latin typeface="Work Sans Light"/>
                <a:cs typeface="Work Sans Light"/>
              </a:rPr>
              <a:t> </a:t>
            </a:r>
            <a:r>
              <a:rPr sz="3050" b="0" spc="-50" dirty="0">
                <a:latin typeface="Work Sans Light"/>
                <a:cs typeface="Work Sans Light"/>
              </a:rPr>
              <a:t>oddlužení </a:t>
            </a:r>
            <a:r>
              <a:rPr sz="3050" b="0" spc="-110" dirty="0">
                <a:latin typeface="Work Sans Light"/>
                <a:cs typeface="Work Sans Light"/>
              </a:rPr>
              <a:t>jim</a:t>
            </a:r>
            <a:r>
              <a:rPr sz="3050" b="0" spc="-280" dirty="0">
                <a:latin typeface="Work Sans Light"/>
                <a:cs typeface="Work Sans Light"/>
              </a:rPr>
              <a:t> </a:t>
            </a:r>
            <a:r>
              <a:rPr sz="3050" b="0" spc="-150" dirty="0">
                <a:latin typeface="Work Sans Light"/>
                <a:cs typeface="Work Sans Light"/>
              </a:rPr>
              <a:t>byl</a:t>
            </a:r>
            <a:r>
              <a:rPr sz="3050" b="0" spc="-385" dirty="0">
                <a:latin typeface="Work Sans Light"/>
                <a:cs typeface="Work Sans Light"/>
              </a:rPr>
              <a:t> </a:t>
            </a:r>
            <a:r>
              <a:rPr sz="3050" b="0" spc="-10" dirty="0">
                <a:latin typeface="Work Sans Light"/>
                <a:cs typeface="Work Sans Light"/>
              </a:rPr>
              <a:t>zrušen</a:t>
            </a:r>
            <a:endParaRPr sz="3050" dirty="0">
              <a:latin typeface="Work Sans Light"/>
              <a:cs typeface="Work Sans Light"/>
            </a:endParaRPr>
          </a:p>
          <a:p>
            <a:pPr marL="431165" marR="941069" indent="-419100">
              <a:lnSpc>
                <a:spcPts val="3460"/>
              </a:lnSpc>
              <a:spcBef>
                <a:spcPts val="1245"/>
              </a:spcBef>
              <a:buChar char="•"/>
              <a:tabLst>
                <a:tab pos="431165" algn="l"/>
                <a:tab pos="431800" algn="l"/>
              </a:tabLst>
            </a:pPr>
            <a:r>
              <a:rPr sz="3050" b="0" spc="-125" dirty="0">
                <a:latin typeface="Work Sans Light"/>
                <a:cs typeface="Work Sans Light"/>
              </a:rPr>
              <a:t>28,5</a:t>
            </a:r>
            <a:r>
              <a:rPr sz="3050" b="0" spc="-270" dirty="0">
                <a:latin typeface="Work Sans Light"/>
                <a:cs typeface="Work Sans Light"/>
              </a:rPr>
              <a:t> </a:t>
            </a:r>
            <a:r>
              <a:rPr sz="3050" b="0" dirty="0">
                <a:latin typeface="Work Sans Light"/>
                <a:cs typeface="Work Sans Light"/>
              </a:rPr>
              <a:t>%</a:t>
            </a:r>
            <a:r>
              <a:rPr sz="3050" b="0" spc="-270" dirty="0">
                <a:latin typeface="Work Sans Light"/>
                <a:cs typeface="Work Sans Light"/>
              </a:rPr>
              <a:t> </a:t>
            </a:r>
            <a:r>
              <a:rPr sz="3050" b="0" spc="-160" dirty="0">
                <a:latin typeface="Work Sans Light"/>
                <a:cs typeface="Work Sans Light"/>
              </a:rPr>
              <a:t>dlužníků</a:t>
            </a:r>
            <a:r>
              <a:rPr sz="3050" b="0" spc="-270" dirty="0">
                <a:latin typeface="Work Sans Light"/>
                <a:cs typeface="Work Sans Light"/>
              </a:rPr>
              <a:t> </a:t>
            </a:r>
            <a:r>
              <a:rPr sz="3050" b="0" spc="-135" dirty="0">
                <a:latin typeface="Work Sans Light"/>
                <a:cs typeface="Work Sans Light"/>
              </a:rPr>
              <a:t>uhradilo </a:t>
            </a:r>
            <a:r>
              <a:rPr sz="3050" b="0" spc="-160" dirty="0">
                <a:latin typeface="Work Sans Light"/>
                <a:cs typeface="Work Sans Light"/>
              </a:rPr>
              <a:t>věřitelům</a:t>
            </a:r>
            <a:r>
              <a:rPr sz="3050" b="0" spc="-265" dirty="0">
                <a:latin typeface="Work Sans Light"/>
                <a:cs typeface="Work Sans Light"/>
              </a:rPr>
              <a:t> </a:t>
            </a:r>
            <a:r>
              <a:rPr sz="3050" b="0" spc="-160" dirty="0">
                <a:latin typeface="Work Sans Light"/>
                <a:cs typeface="Work Sans Light"/>
              </a:rPr>
              <a:t>celý</a:t>
            </a:r>
            <a:r>
              <a:rPr sz="3050" b="0" spc="-350" dirty="0">
                <a:latin typeface="Work Sans Light"/>
                <a:cs typeface="Work Sans Light"/>
              </a:rPr>
              <a:t> </a:t>
            </a:r>
            <a:r>
              <a:rPr sz="3050" b="0" spc="-145" dirty="0">
                <a:latin typeface="Work Sans Light"/>
                <a:cs typeface="Work Sans Light"/>
              </a:rPr>
              <a:t>svůj</a:t>
            </a:r>
            <a:r>
              <a:rPr sz="3050" b="0" spc="-260" dirty="0">
                <a:latin typeface="Work Sans Light"/>
                <a:cs typeface="Work Sans Light"/>
              </a:rPr>
              <a:t> </a:t>
            </a:r>
            <a:r>
              <a:rPr sz="3050" b="0" spc="-20" dirty="0">
                <a:latin typeface="Work Sans Light"/>
                <a:cs typeface="Work Sans Light"/>
              </a:rPr>
              <a:t>dluh</a:t>
            </a:r>
            <a:endParaRPr sz="3050" dirty="0">
              <a:latin typeface="Work Sans Light"/>
              <a:cs typeface="Work Sans Light"/>
            </a:endParaRPr>
          </a:p>
          <a:p>
            <a:pPr marL="431165" marR="1096645" indent="-419100">
              <a:lnSpc>
                <a:spcPts val="3460"/>
              </a:lnSpc>
              <a:spcBef>
                <a:spcPts val="1240"/>
              </a:spcBef>
              <a:buChar char="•"/>
              <a:tabLst>
                <a:tab pos="431165" algn="l"/>
                <a:tab pos="431800" algn="l"/>
              </a:tabLst>
            </a:pPr>
            <a:r>
              <a:rPr sz="3050" b="0" spc="-165" dirty="0">
                <a:latin typeface="Work Sans Light"/>
                <a:cs typeface="Work Sans Light"/>
              </a:rPr>
              <a:t>celkem</a:t>
            </a:r>
            <a:r>
              <a:rPr sz="3050" b="0" spc="-260" dirty="0">
                <a:latin typeface="Work Sans Light"/>
                <a:cs typeface="Work Sans Light"/>
              </a:rPr>
              <a:t> </a:t>
            </a:r>
            <a:r>
              <a:rPr sz="3050" b="0" spc="-155" dirty="0">
                <a:latin typeface="Work Sans Light"/>
                <a:cs typeface="Work Sans Light"/>
              </a:rPr>
              <a:t>dlužníci</a:t>
            </a:r>
            <a:r>
              <a:rPr sz="3050" b="0" spc="-254" dirty="0">
                <a:latin typeface="Work Sans Light"/>
                <a:cs typeface="Work Sans Light"/>
              </a:rPr>
              <a:t> </a:t>
            </a:r>
            <a:r>
              <a:rPr sz="3050" b="0" spc="-145" dirty="0">
                <a:latin typeface="Work Sans Light"/>
                <a:cs typeface="Work Sans Light"/>
              </a:rPr>
              <a:t>uhradili </a:t>
            </a:r>
            <a:r>
              <a:rPr sz="3050" b="0" spc="-85" dirty="0">
                <a:latin typeface="Work Sans Light"/>
                <a:cs typeface="Work Sans Light"/>
              </a:rPr>
              <a:t>88</a:t>
            </a:r>
            <a:r>
              <a:rPr sz="3050" b="0" spc="-280" dirty="0">
                <a:latin typeface="Work Sans Light"/>
                <a:cs typeface="Work Sans Light"/>
              </a:rPr>
              <a:t> </a:t>
            </a:r>
            <a:r>
              <a:rPr sz="3050" b="0" spc="-135" dirty="0">
                <a:latin typeface="Work Sans Light"/>
                <a:cs typeface="Work Sans Light"/>
              </a:rPr>
              <a:t>mld.</a:t>
            </a:r>
            <a:r>
              <a:rPr sz="3050" b="0" spc="-280" dirty="0">
                <a:latin typeface="Work Sans Light"/>
                <a:cs typeface="Work Sans Light"/>
              </a:rPr>
              <a:t> </a:t>
            </a:r>
            <a:r>
              <a:rPr sz="3050" b="0" spc="-35" dirty="0">
                <a:latin typeface="Work Sans Light"/>
                <a:cs typeface="Work Sans Light"/>
              </a:rPr>
              <a:t>Kč</a:t>
            </a:r>
            <a:endParaRPr sz="3050" dirty="0">
              <a:latin typeface="Work Sans Light"/>
              <a:cs typeface="Work Sans Light"/>
            </a:endParaRPr>
          </a:p>
        </p:txBody>
      </p:sp>
      <p:sp>
        <p:nvSpPr>
          <p:cNvPr id="8" name="object 8"/>
          <p:cNvSpPr/>
          <p:nvPr/>
        </p:nvSpPr>
        <p:spPr>
          <a:xfrm>
            <a:off x="13277991" y="6470835"/>
            <a:ext cx="6806565" cy="4838065"/>
          </a:xfrm>
          <a:custGeom>
            <a:avLst/>
            <a:gdLst/>
            <a:ahLst/>
            <a:cxnLst/>
            <a:rect l="l" t="t" r="r" b="b"/>
            <a:pathLst>
              <a:path w="6806565" h="4838065">
                <a:moveTo>
                  <a:pt x="6806075" y="0"/>
                </a:moveTo>
                <a:lnTo>
                  <a:pt x="0" y="0"/>
                </a:lnTo>
                <a:lnTo>
                  <a:pt x="0" y="4837549"/>
                </a:lnTo>
                <a:lnTo>
                  <a:pt x="6806075" y="4837549"/>
                </a:lnTo>
                <a:lnTo>
                  <a:pt x="6806075" y="0"/>
                </a:lnTo>
                <a:close/>
              </a:path>
            </a:pathLst>
          </a:custGeom>
          <a:solidFill>
            <a:srgbClr val="F2F2F2"/>
          </a:solidFill>
        </p:spPr>
        <p:txBody>
          <a:bodyPr wrap="square" lIns="0" tIns="0" rIns="0" bIns="0" rtlCol="0"/>
          <a:lstStyle/>
          <a:p>
            <a:endParaRPr/>
          </a:p>
        </p:txBody>
      </p:sp>
      <p:sp>
        <p:nvSpPr>
          <p:cNvPr id="9" name="object 9"/>
          <p:cNvSpPr txBox="1"/>
          <p:nvPr/>
        </p:nvSpPr>
        <p:spPr>
          <a:xfrm>
            <a:off x="13298023" y="4230237"/>
            <a:ext cx="6806565" cy="2240915"/>
          </a:xfrm>
          <a:prstGeom prst="rect">
            <a:avLst/>
          </a:prstGeom>
          <a:solidFill>
            <a:srgbClr val="6B7A8A"/>
          </a:solidFill>
        </p:spPr>
        <p:txBody>
          <a:bodyPr vert="horz" wrap="square" lIns="0" tIns="0" rIns="0" bIns="0" rtlCol="0">
            <a:spAutoFit/>
          </a:bodyPr>
          <a:lstStyle/>
          <a:p>
            <a:pPr>
              <a:lnSpc>
                <a:spcPct val="100000"/>
              </a:lnSpc>
            </a:pPr>
            <a:endParaRPr sz="3800" dirty="0">
              <a:latin typeface="Times New Roman"/>
              <a:cs typeface="Times New Roman"/>
            </a:endParaRPr>
          </a:p>
          <a:p>
            <a:pPr marL="363855" algn="ctr">
              <a:lnSpc>
                <a:spcPct val="100000"/>
              </a:lnSpc>
              <a:spcBef>
                <a:spcPts val="2685"/>
              </a:spcBef>
            </a:pPr>
            <a:r>
              <a:rPr sz="3300" b="1" dirty="0">
                <a:solidFill>
                  <a:srgbClr val="FFFFFF"/>
                </a:solidFill>
                <a:latin typeface="Work Sans SemiBold"/>
                <a:cs typeface="Work Sans SemiBold"/>
              </a:rPr>
              <a:t>ÚSPĚCH</a:t>
            </a:r>
            <a:r>
              <a:rPr sz="3300" b="1" spc="-135" dirty="0">
                <a:solidFill>
                  <a:srgbClr val="FFFFFF"/>
                </a:solidFill>
                <a:latin typeface="Work Sans SemiBold"/>
                <a:cs typeface="Work Sans SemiBold"/>
              </a:rPr>
              <a:t> </a:t>
            </a:r>
            <a:r>
              <a:rPr sz="3300" b="1" spc="-10" dirty="0">
                <a:solidFill>
                  <a:srgbClr val="FFFFFF"/>
                </a:solidFill>
                <a:latin typeface="Work Sans SemiBold"/>
                <a:cs typeface="Work Sans SemiBold"/>
              </a:rPr>
              <a:t>ODDLUŽENÍ</a:t>
            </a:r>
            <a:endParaRPr sz="3300" dirty="0">
              <a:latin typeface="Work Sans SemiBold"/>
              <a:cs typeface="Work Sans SemiBold"/>
            </a:endParaRPr>
          </a:p>
        </p:txBody>
      </p:sp>
      <p:graphicFrame>
        <p:nvGraphicFramePr>
          <p:cNvPr id="10" name="object 10"/>
          <p:cNvGraphicFramePr>
            <a:graphicFrameLocks noGrp="1"/>
          </p:cNvGraphicFramePr>
          <p:nvPr/>
        </p:nvGraphicFramePr>
        <p:xfrm>
          <a:off x="14104211" y="10252776"/>
          <a:ext cx="5593709" cy="122555"/>
        </p:xfrm>
        <a:graphic>
          <a:graphicData uri="http://schemas.openxmlformats.org/drawingml/2006/table">
            <a:tbl>
              <a:tblPr firstRow="1" bandRow="1">
                <a:tableStyleId>{2D5ABB26-0587-4C30-8999-92F81FD0307C}</a:tableStyleId>
              </a:tblPr>
              <a:tblGrid>
                <a:gridCol w="344170">
                  <a:extLst>
                    <a:ext uri="{9D8B030D-6E8A-4147-A177-3AD203B41FA5}">
                      <a16:colId xmlns:a16="http://schemas.microsoft.com/office/drawing/2014/main" val="20000"/>
                    </a:ext>
                  </a:extLst>
                </a:gridCol>
                <a:gridCol w="383539">
                  <a:extLst>
                    <a:ext uri="{9D8B030D-6E8A-4147-A177-3AD203B41FA5}">
                      <a16:colId xmlns:a16="http://schemas.microsoft.com/office/drawing/2014/main" val="20001"/>
                    </a:ext>
                  </a:extLst>
                </a:gridCol>
                <a:gridCol w="377825">
                  <a:extLst>
                    <a:ext uri="{9D8B030D-6E8A-4147-A177-3AD203B41FA5}">
                      <a16:colId xmlns:a16="http://schemas.microsoft.com/office/drawing/2014/main" val="20002"/>
                    </a:ext>
                  </a:extLst>
                </a:gridCol>
                <a:gridCol w="365759">
                  <a:extLst>
                    <a:ext uri="{9D8B030D-6E8A-4147-A177-3AD203B41FA5}">
                      <a16:colId xmlns:a16="http://schemas.microsoft.com/office/drawing/2014/main" val="20003"/>
                    </a:ext>
                  </a:extLst>
                </a:gridCol>
                <a:gridCol w="383539">
                  <a:extLst>
                    <a:ext uri="{9D8B030D-6E8A-4147-A177-3AD203B41FA5}">
                      <a16:colId xmlns:a16="http://schemas.microsoft.com/office/drawing/2014/main" val="20004"/>
                    </a:ext>
                  </a:extLst>
                </a:gridCol>
                <a:gridCol w="376555">
                  <a:extLst>
                    <a:ext uri="{9D8B030D-6E8A-4147-A177-3AD203B41FA5}">
                      <a16:colId xmlns:a16="http://schemas.microsoft.com/office/drawing/2014/main" val="20005"/>
                    </a:ext>
                  </a:extLst>
                </a:gridCol>
                <a:gridCol w="379094">
                  <a:extLst>
                    <a:ext uri="{9D8B030D-6E8A-4147-A177-3AD203B41FA5}">
                      <a16:colId xmlns:a16="http://schemas.microsoft.com/office/drawing/2014/main" val="20006"/>
                    </a:ext>
                  </a:extLst>
                </a:gridCol>
                <a:gridCol w="376555">
                  <a:extLst>
                    <a:ext uri="{9D8B030D-6E8A-4147-A177-3AD203B41FA5}">
                      <a16:colId xmlns:a16="http://schemas.microsoft.com/office/drawing/2014/main" val="20007"/>
                    </a:ext>
                  </a:extLst>
                </a:gridCol>
                <a:gridCol w="379729">
                  <a:extLst>
                    <a:ext uri="{9D8B030D-6E8A-4147-A177-3AD203B41FA5}">
                      <a16:colId xmlns:a16="http://schemas.microsoft.com/office/drawing/2014/main" val="20008"/>
                    </a:ext>
                  </a:extLst>
                </a:gridCol>
                <a:gridCol w="374650">
                  <a:extLst>
                    <a:ext uri="{9D8B030D-6E8A-4147-A177-3AD203B41FA5}">
                      <a16:colId xmlns:a16="http://schemas.microsoft.com/office/drawing/2014/main" val="20009"/>
                    </a:ext>
                  </a:extLst>
                </a:gridCol>
                <a:gridCol w="378460">
                  <a:extLst>
                    <a:ext uri="{9D8B030D-6E8A-4147-A177-3AD203B41FA5}">
                      <a16:colId xmlns:a16="http://schemas.microsoft.com/office/drawing/2014/main" val="20010"/>
                    </a:ext>
                  </a:extLst>
                </a:gridCol>
                <a:gridCol w="372110">
                  <a:extLst>
                    <a:ext uri="{9D8B030D-6E8A-4147-A177-3AD203B41FA5}">
                      <a16:colId xmlns:a16="http://schemas.microsoft.com/office/drawing/2014/main" val="20011"/>
                    </a:ext>
                  </a:extLst>
                </a:gridCol>
                <a:gridCol w="389889">
                  <a:extLst>
                    <a:ext uri="{9D8B030D-6E8A-4147-A177-3AD203B41FA5}">
                      <a16:colId xmlns:a16="http://schemas.microsoft.com/office/drawing/2014/main" val="20012"/>
                    </a:ext>
                  </a:extLst>
                </a:gridCol>
                <a:gridCol w="365760">
                  <a:extLst>
                    <a:ext uri="{9D8B030D-6E8A-4147-A177-3AD203B41FA5}">
                      <a16:colId xmlns:a16="http://schemas.microsoft.com/office/drawing/2014/main" val="20013"/>
                    </a:ext>
                  </a:extLst>
                </a:gridCol>
                <a:gridCol w="346075">
                  <a:extLst>
                    <a:ext uri="{9D8B030D-6E8A-4147-A177-3AD203B41FA5}">
                      <a16:colId xmlns:a16="http://schemas.microsoft.com/office/drawing/2014/main" val="20014"/>
                    </a:ext>
                  </a:extLst>
                </a:gridCol>
              </a:tblGrid>
              <a:tr h="122555">
                <a:tc>
                  <a:txBody>
                    <a:bodyPr/>
                    <a:lstStyle/>
                    <a:p>
                      <a:pPr marL="31750">
                        <a:lnSpc>
                          <a:spcPts val="865"/>
                        </a:lnSpc>
                      </a:pPr>
                      <a:r>
                        <a:rPr sz="800" b="0" spc="-20" dirty="0">
                          <a:latin typeface="Work Sans Light"/>
                          <a:cs typeface="Work Sans Light"/>
                        </a:rPr>
                        <a:t>2008</a:t>
                      </a:r>
                      <a:endParaRPr sz="800">
                        <a:latin typeface="Work Sans Light"/>
                        <a:cs typeface="Work Sans Light"/>
                      </a:endParaRPr>
                    </a:p>
                  </a:txBody>
                  <a:tcPr marL="0" marR="0" marT="0" marB="0">
                    <a:solidFill>
                      <a:srgbClr val="F2F2F2"/>
                    </a:solidFill>
                  </a:tcPr>
                </a:tc>
                <a:tc>
                  <a:txBody>
                    <a:bodyPr/>
                    <a:lstStyle/>
                    <a:p>
                      <a:pPr marL="64135">
                        <a:lnSpc>
                          <a:spcPts val="865"/>
                        </a:lnSpc>
                      </a:pPr>
                      <a:r>
                        <a:rPr sz="800" b="0" spc="-20" dirty="0">
                          <a:latin typeface="Work Sans Light"/>
                          <a:cs typeface="Work Sans Light"/>
                        </a:rPr>
                        <a:t>2009</a:t>
                      </a:r>
                      <a:endParaRPr sz="800">
                        <a:latin typeface="Work Sans Light"/>
                        <a:cs typeface="Work Sans Light"/>
                      </a:endParaRPr>
                    </a:p>
                  </a:txBody>
                  <a:tcPr marL="0" marR="0" marT="0" marB="0">
                    <a:solidFill>
                      <a:srgbClr val="F2F2F2"/>
                    </a:solidFill>
                  </a:tcPr>
                </a:tc>
                <a:tc>
                  <a:txBody>
                    <a:bodyPr/>
                    <a:lstStyle/>
                    <a:p>
                      <a:pPr marL="70485">
                        <a:lnSpc>
                          <a:spcPts val="865"/>
                        </a:lnSpc>
                      </a:pPr>
                      <a:r>
                        <a:rPr sz="800" b="0" spc="-20" dirty="0">
                          <a:latin typeface="Work Sans Light"/>
                          <a:cs typeface="Work Sans Light"/>
                        </a:rPr>
                        <a:t>2010</a:t>
                      </a:r>
                      <a:endParaRPr sz="800">
                        <a:latin typeface="Work Sans Light"/>
                        <a:cs typeface="Work Sans Light"/>
                      </a:endParaRPr>
                    </a:p>
                  </a:txBody>
                  <a:tcPr marL="0" marR="0" marT="0" marB="0">
                    <a:solidFill>
                      <a:srgbClr val="F2F2F2"/>
                    </a:solidFill>
                  </a:tcPr>
                </a:tc>
                <a:tc>
                  <a:txBody>
                    <a:bodyPr/>
                    <a:lstStyle/>
                    <a:p>
                      <a:pPr marL="83185">
                        <a:lnSpc>
                          <a:spcPts val="865"/>
                        </a:lnSpc>
                      </a:pPr>
                      <a:r>
                        <a:rPr sz="800" b="0" spc="-20" dirty="0">
                          <a:latin typeface="Work Sans Light"/>
                          <a:cs typeface="Work Sans Light"/>
                        </a:rPr>
                        <a:t>2011</a:t>
                      </a:r>
                      <a:endParaRPr sz="800" dirty="0">
                        <a:latin typeface="Work Sans Light"/>
                        <a:cs typeface="Work Sans Light"/>
                      </a:endParaRPr>
                    </a:p>
                  </a:txBody>
                  <a:tcPr marL="0" marR="0" marT="0" marB="0">
                    <a:solidFill>
                      <a:srgbClr val="F2F2F2"/>
                    </a:solidFill>
                  </a:tcPr>
                </a:tc>
                <a:tc>
                  <a:txBody>
                    <a:bodyPr/>
                    <a:lstStyle/>
                    <a:p>
                      <a:pPr marL="84455">
                        <a:lnSpc>
                          <a:spcPts val="865"/>
                        </a:lnSpc>
                      </a:pPr>
                      <a:r>
                        <a:rPr sz="800" b="0" spc="-20" dirty="0">
                          <a:latin typeface="Work Sans Light"/>
                          <a:cs typeface="Work Sans Light"/>
                        </a:rPr>
                        <a:t>2012</a:t>
                      </a:r>
                      <a:endParaRPr sz="800">
                        <a:latin typeface="Work Sans Light"/>
                        <a:cs typeface="Work Sans Light"/>
                      </a:endParaRPr>
                    </a:p>
                  </a:txBody>
                  <a:tcPr marL="0" marR="0" marT="0" marB="0">
                    <a:solidFill>
                      <a:srgbClr val="F2F2F2"/>
                    </a:solidFill>
                  </a:tcPr>
                </a:tc>
                <a:tc>
                  <a:txBody>
                    <a:bodyPr/>
                    <a:lstStyle/>
                    <a:p>
                      <a:pPr marL="79375">
                        <a:lnSpc>
                          <a:spcPts val="865"/>
                        </a:lnSpc>
                      </a:pPr>
                      <a:r>
                        <a:rPr sz="800" b="0" spc="-20" dirty="0">
                          <a:latin typeface="Work Sans Light"/>
                          <a:cs typeface="Work Sans Light"/>
                        </a:rPr>
                        <a:t>2013</a:t>
                      </a:r>
                      <a:endParaRPr sz="800">
                        <a:latin typeface="Work Sans Light"/>
                        <a:cs typeface="Work Sans Light"/>
                      </a:endParaRPr>
                    </a:p>
                  </a:txBody>
                  <a:tcPr marL="0" marR="0" marT="0" marB="0">
                    <a:solidFill>
                      <a:srgbClr val="F2F2F2"/>
                    </a:solidFill>
                  </a:tcPr>
                </a:tc>
                <a:tc>
                  <a:txBody>
                    <a:bodyPr/>
                    <a:lstStyle/>
                    <a:p>
                      <a:pPr marL="78740">
                        <a:lnSpc>
                          <a:spcPts val="865"/>
                        </a:lnSpc>
                      </a:pPr>
                      <a:r>
                        <a:rPr sz="800" b="0" spc="-20" dirty="0">
                          <a:latin typeface="Work Sans Light"/>
                          <a:cs typeface="Work Sans Light"/>
                        </a:rPr>
                        <a:t>2014</a:t>
                      </a:r>
                      <a:endParaRPr sz="800">
                        <a:latin typeface="Work Sans Light"/>
                        <a:cs typeface="Work Sans Light"/>
                      </a:endParaRPr>
                    </a:p>
                  </a:txBody>
                  <a:tcPr marL="0" marR="0" marT="0" marB="0">
                    <a:solidFill>
                      <a:srgbClr val="F2F2F2"/>
                    </a:solidFill>
                  </a:tcPr>
                </a:tc>
                <a:tc>
                  <a:txBody>
                    <a:bodyPr/>
                    <a:lstStyle/>
                    <a:p>
                      <a:pPr marL="78740">
                        <a:lnSpc>
                          <a:spcPts val="865"/>
                        </a:lnSpc>
                      </a:pPr>
                      <a:r>
                        <a:rPr sz="800" b="0" spc="-20" dirty="0">
                          <a:latin typeface="Work Sans Light"/>
                          <a:cs typeface="Work Sans Light"/>
                        </a:rPr>
                        <a:t>2015</a:t>
                      </a:r>
                      <a:endParaRPr sz="800">
                        <a:latin typeface="Work Sans Light"/>
                        <a:cs typeface="Work Sans Light"/>
                      </a:endParaRPr>
                    </a:p>
                  </a:txBody>
                  <a:tcPr marL="0" marR="0" marT="0" marB="0">
                    <a:solidFill>
                      <a:srgbClr val="F2F2F2"/>
                    </a:solidFill>
                  </a:tcPr>
                </a:tc>
                <a:tc>
                  <a:txBody>
                    <a:bodyPr/>
                    <a:lstStyle/>
                    <a:p>
                      <a:pPr marL="78740">
                        <a:lnSpc>
                          <a:spcPts val="865"/>
                        </a:lnSpc>
                      </a:pPr>
                      <a:r>
                        <a:rPr sz="800" b="0" spc="-20" dirty="0">
                          <a:latin typeface="Work Sans Light"/>
                          <a:cs typeface="Work Sans Light"/>
                        </a:rPr>
                        <a:t>2016</a:t>
                      </a:r>
                      <a:endParaRPr sz="800">
                        <a:latin typeface="Work Sans Light"/>
                        <a:cs typeface="Work Sans Light"/>
                      </a:endParaRPr>
                    </a:p>
                  </a:txBody>
                  <a:tcPr marL="0" marR="0" marT="0" marB="0">
                    <a:solidFill>
                      <a:srgbClr val="F2F2F2"/>
                    </a:solidFill>
                  </a:tcPr>
                </a:tc>
                <a:tc>
                  <a:txBody>
                    <a:bodyPr/>
                    <a:lstStyle/>
                    <a:p>
                      <a:pPr marL="80010">
                        <a:lnSpc>
                          <a:spcPts val="865"/>
                        </a:lnSpc>
                      </a:pPr>
                      <a:r>
                        <a:rPr sz="800" b="0" spc="-20" dirty="0">
                          <a:latin typeface="Work Sans Light"/>
                          <a:cs typeface="Work Sans Light"/>
                        </a:rPr>
                        <a:t>2017</a:t>
                      </a:r>
                      <a:endParaRPr sz="800">
                        <a:latin typeface="Work Sans Light"/>
                        <a:cs typeface="Work Sans Light"/>
                      </a:endParaRPr>
                    </a:p>
                  </a:txBody>
                  <a:tcPr marL="0" marR="0" marT="0" marB="0">
                    <a:solidFill>
                      <a:srgbClr val="F2F2F2"/>
                    </a:solidFill>
                  </a:tcPr>
                </a:tc>
                <a:tc>
                  <a:txBody>
                    <a:bodyPr/>
                    <a:lstStyle/>
                    <a:p>
                      <a:pPr marL="78740">
                        <a:lnSpc>
                          <a:spcPts val="865"/>
                        </a:lnSpc>
                      </a:pPr>
                      <a:r>
                        <a:rPr sz="800" b="0" spc="-20" dirty="0">
                          <a:latin typeface="Work Sans Light"/>
                          <a:cs typeface="Work Sans Light"/>
                        </a:rPr>
                        <a:t>2018</a:t>
                      </a:r>
                      <a:endParaRPr sz="800">
                        <a:latin typeface="Work Sans Light"/>
                        <a:cs typeface="Work Sans Light"/>
                      </a:endParaRPr>
                    </a:p>
                  </a:txBody>
                  <a:tcPr marL="0" marR="0" marT="0" marB="0">
                    <a:solidFill>
                      <a:srgbClr val="F2F2F2"/>
                    </a:solidFill>
                  </a:tcPr>
                </a:tc>
                <a:tc>
                  <a:txBody>
                    <a:bodyPr/>
                    <a:lstStyle/>
                    <a:p>
                      <a:pPr marL="77470">
                        <a:lnSpc>
                          <a:spcPts val="865"/>
                        </a:lnSpc>
                      </a:pPr>
                      <a:r>
                        <a:rPr sz="800" b="0" spc="-20" dirty="0">
                          <a:latin typeface="Work Sans Light"/>
                          <a:cs typeface="Work Sans Light"/>
                        </a:rPr>
                        <a:t>2019</a:t>
                      </a:r>
                      <a:endParaRPr sz="800">
                        <a:latin typeface="Work Sans Light"/>
                        <a:cs typeface="Work Sans Light"/>
                      </a:endParaRPr>
                    </a:p>
                  </a:txBody>
                  <a:tcPr marL="0" marR="0" marT="0" marB="0">
                    <a:solidFill>
                      <a:srgbClr val="F2F2F2"/>
                    </a:solidFill>
                  </a:tcPr>
                </a:tc>
                <a:tc>
                  <a:txBody>
                    <a:bodyPr/>
                    <a:lstStyle/>
                    <a:p>
                      <a:pPr marL="71755">
                        <a:lnSpc>
                          <a:spcPts val="865"/>
                        </a:lnSpc>
                      </a:pPr>
                      <a:r>
                        <a:rPr sz="800" b="0" spc="-20" dirty="0">
                          <a:latin typeface="Work Sans Light"/>
                          <a:cs typeface="Work Sans Light"/>
                        </a:rPr>
                        <a:t>2020</a:t>
                      </a:r>
                      <a:endParaRPr sz="800">
                        <a:latin typeface="Work Sans Light"/>
                        <a:cs typeface="Work Sans Light"/>
                      </a:endParaRPr>
                    </a:p>
                  </a:txBody>
                  <a:tcPr marL="0" marR="0" marT="0" marB="0">
                    <a:solidFill>
                      <a:srgbClr val="F2F2F2"/>
                    </a:solidFill>
                  </a:tcPr>
                </a:tc>
                <a:tc>
                  <a:txBody>
                    <a:bodyPr/>
                    <a:lstStyle/>
                    <a:p>
                      <a:pPr marL="72390">
                        <a:lnSpc>
                          <a:spcPts val="865"/>
                        </a:lnSpc>
                      </a:pPr>
                      <a:r>
                        <a:rPr sz="800" b="0" spc="-20" dirty="0">
                          <a:latin typeface="Work Sans Light"/>
                          <a:cs typeface="Work Sans Light"/>
                        </a:rPr>
                        <a:t>2021</a:t>
                      </a:r>
                      <a:endParaRPr sz="800">
                        <a:latin typeface="Work Sans Light"/>
                        <a:cs typeface="Work Sans Light"/>
                      </a:endParaRPr>
                    </a:p>
                  </a:txBody>
                  <a:tcPr marL="0" marR="0" marT="0" marB="0">
                    <a:solidFill>
                      <a:srgbClr val="F2F2F2"/>
                    </a:solidFill>
                  </a:tcPr>
                </a:tc>
                <a:tc>
                  <a:txBody>
                    <a:bodyPr/>
                    <a:lstStyle/>
                    <a:p>
                      <a:pPr marL="73660">
                        <a:lnSpc>
                          <a:spcPts val="865"/>
                        </a:lnSpc>
                      </a:pPr>
                      <a:r>
                        <a:rPr sz="800" b="0" spc="-20" dirty="0">
                          <a:latin typeface="Work Sans Light"/>
                          <a:cs typeface="Work Sans Light"/>
                        </a:rPr>
                        <a:t>2022</a:t>
                      </a:r>
                      <a:endParaRPr sz="800" dirty="0">
                        <a:latin typeface="Work Sans Light"/>
                        <a:cs typeface="Work Sans Light"/>
                      </a:endParaRPr>
                    </a:p>
                  </a:txBody>
                  <a:tcPr marL="0" marR="0" marT="0" marB="0">
                    <a:solidFill>
                      <a:srgbClr val="F2F2F2"/>
                    </a:solidFill>
                  </a:tcPr>
                </a:tc>
                <a:extLst>
                  <a:ext uri="{0D108BD9-81ED-4DB2-BD59-A6C34878D82A}">
                    <a16:rowId xmlns:a16="http://schemas.microsoft.com/office/drawing/2014/main" val="10000"/>
                  </a:ext>
                </a:extLst>
              </a:tr>
            </a:tbl>
          </a:graphicData>
        </a:graphic>
      </p:graphicFrame>
      <p:sp>
        <p:nvSpPr>
          <p:cNvPr id="29" name="object 29"/>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36" name="object 36"/>
          <p:cNvSpPr txBox="1"/>
          <p:nvPr/>
        </p:nvSpPr>
        <p:spPr>
          <a:xfrm>
            <a:off x="1128626" y="10565857"/>
            <a:ext cx="835660"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1.</a:t>
            </a:r>
            <a:r>
              <a:rPr sz="1700" b="1" spc="15"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37" name="object 37"/>
          <p:cNvSpPr txBox="1"/>
          <p:nvPr/>
        </p:nvSpPr>
        <p:spPr>
          <a:xfrm>
            <a:off x="2249011" y="10565857"/>
            <a:ext cx="2303145" cy="283845"/>
          </a:xfrm>
          <a:prstGeom prst="rect">
            <a:avLst/>
          </a:prstGeom>
        </p:spPr>
        <p:txBody>
          <a:bodyPr vert="horz" wrap="square" lIns="0" tIns="1270" rIns="0" bIns="0" rtlCol="0">
            <a:spAutoFit/>
          </a:bodyPr>
          <a:lstStyle/>
          <a:p>
            <a:pPr marL="12700">
              <a:lnSpc>
                <a:spcPct val="100000"/>
              </a:lnSpc>
              <a:spcBef>
                <a:spcPts val="10"/>
              </a:spcBef>
            </a:pPr>
            <a:r>
              <a:rPr sz="1700" b="0" dirty="0">
                <a:solidFill>
                  <a:srgbClr val="003150"/>
                </a:solidFill>
                <a:latin typeface="Work Sans ExtraLight"/>
                <a:cs typeface="Work Sans ExtraLight"/>
              </a:rPr>
              <a:t>VÝSLEDKY</a:t>
            </a:r>
            <a:r>
              <a:rPr sz="1700" b="0" spc="-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grpSp>
        <p:nvGrpSpPr>
          <p:cNvPr id="11" name="Skupina 10">
            <a:extLst>
              <a:ext uri="{FF2B5EF4-FFF2-40B4-BE49-F238E27FC236}">
                <a16:creationId xmlns:a16="http://schemas.microsoft.com/office/drawing/2014/main" id="{928BB89A-3ABC-A0B0-DE94-F5B8F2B861D3}"/>
              </a:ext>
            </a:extLst>
          </p:cNvPr>
          <p:cNvGrpSpPr/>
          <p:nvPr/>
        </p:nvGrpSpPr>
        <p:grpSpPr>
          <a:xfrm>
            <a:off x="13815086" y="7288234"/>
            <a:ext cx="5910875" cy="2823365"/>
            <a:chOff x="13815086" y="7294860"/>
            <a:chExt cx="5910875" cy="2823365"/>
          </a:xfrm>
        </p:grpSpPr>
        <p:sp>
          <p:nvSpPr>
            <p:cNvPr id="12" name="object 12"/>
            <p:cNvSpPr/>
            <p:nvPr/>
          </p:nvSpPr>
          <p:spPr>
            <a:xfrm>
              <a:off x="14071302"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13" name="object 13"/>
            <p:cNvSpPr/>
            <p:nvPr/>
          </p:nvSpPr>
          <p:spPr>
            <a:xfrm>
              <a:off x="14448255"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14" name="object 14"/>
            <p:cNvSpPr/>
            <p:nvPr/>
          </p:nvSpPr>
          <p:spPr>
            <a:xfrm>
              <a:off x="14825205"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15" name="object 15"/>
            <p:cNvSpPr/>
            <p:nvPr/>
          </p:nvSpPr>
          <p:spPr>
            <a:xfrm>
              <a:off x="15202157"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16" name="object 16"/>
            <p:cNvSpPr/>
            <p:nvPr/>
          </p:nvSpPr>
          <p:spPr>
            <a:xfrm>
              <a:off x="15579110"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17" name="object 17"/>
            <p:cNvSpPr/>
            <p:nvPr/>
          </p:nvSpPr>
          <p:spPr>
            <a:xfrm>
              <a:off x="15956062"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18" name="object 18"/>
            <p:cNvSpPr/>
            <p:nvPr/>
          </p:nvSpPr>
          <p:spPr>
            <a:xfrm>
              <a:off x="16333014"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19" name="object 19"/>
            <p:cNvSpPr/>
            <p:nvPr/>
          </p:nvSpPr>
          <p:spPr>
            <a:xfrm>
              <a:off x="16709965"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0" name="object 20"/>
            <p:cNvSpPr/>
            <p:nvPr/>
          </p:nvSpPr>
          <p:spPr>
            <a:xfrm>
              <a:off x="17086917"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1" name="object 21"/>
            <p:cNvSpPr/>
            <p:nvPr/>
          </p:nvSpPr>
          <p:spPr>
            <a:xfrm>
              <a:off x="17463869"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2" name="object 22"/>
            <p:cNvSpPr/>
            <p:nvPr/>
          </p:nvSpPr>
          <p:spPr>
            <a:xfrm>
              <a:off x="17840821"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3" name="object 23"/>
            <p:cNvSpPr/>
            <p:nvPr/>
          </p:nvSpPr>
          <p:spPr>
            <a:xfrm>
              <a:off x="18217773"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4" name="object 24"/>
            <p:cNvSpPr/>
            <p:nvPr/>
          </p:nvSpPr>
          <p:spPr>
            <a:xfrm>
              <a:off x="18594724"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5" name="object 25"/>
            <p:cNvSpPr/>
            <p:nvPr/>
          </p:nvSpPr>
          <p:spPr>
            <a:xfrm>
              <a:off x="18971676"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6" name="object 26"/>
            <p:cNvSpPr/>
            <p:nvPr/>
          </p:nvSpPr>
          <p:spPr>
            <a:xfrm>
              <a:off x="19348628" y="10118225"/>
              <a:ext cx="377190" cy="0"/>
            </a:xfrm>
            <a:custGeom>
              <a:avLst/>
              <a:gdLst/>
              <a:ahLst/>
              <a:cxnLst/>
              <a:rect l="l" t="t" r="r" b="b"/>
              <a:pathLst>
                <a:path w="377190">
                  <a:moveTo>
                    <a:pt x="0" y="0"/>
                  </a:moveTo>
                  <a:lnTo>
                    <a:pt x="376951" y="0"/>
                  </a:lnTo>
                </a:path>
              </a:pathLst>
            </a:custGeom>
            <a:ln w="20941">
              <a:solidFill>
                <a:srgbClr val="003150"/>
              </a:solidFill>
            </a:ln>
          </p:spPr>
          <p:txBody>
            <a:bodyPr wrap="square" lIns="0" tIns="0" rIns="0" bIns="0" rtlCol="0"/>
            <a:lstStyle/>
            <a:p>
              <a:endParaRPr/>
            </a:p>
          </p:txBody>
        </p:sp>
        <p:sp>
          <p:nvSpPr>
            <p:cNvPr id="27" name="object 27"/>
            <p:cNvSpPr/>
            <p:nvPr/>
          </p:nvSpPr>
          <p:spPr>
            <a:xfrm>
              <a:off x="14213526" y="7692752"/>
              <a:ext cx="5512435" cy="1927225"/>
            </a:xfrm>
            <a:custGeom>
              <a:avLst/>
              <a:gdLst/>
              <a:ahLst/>
              <a:cxnLst/>
              <a:rect l="l" t="t" r="r" b="b"/>
              <a:pathLst>
                <a:path w="5512434" h="1927225">
                  <a:moveTo>
                    <a:pt x="0" y="1926642"/>
                  </a:moveTo>
                  <a:lnTo>
                    <a:pt x="751735" y="1926642"/>
                  </a:lnTo>
                </a:path>
                <a:path w="5512434" h="1927225">
                  <a:moveTo>
                    <a:pt x="850653" y="1926642"/>
                  </a:moveTo>
                  <a:lnTo>
                    <a:pt x="1127608" y="1926642"/>
                  </a:lnTo>
                </a:path>
                <a:path w="5512434" h="1927225">
                  <a:moveTo>
                    <a:pt x="1226526" y="1926642"/>
                  </a:moveTo>
                  <a:lnTo>
                    <a:pt x="1503481" y="1926642"/>
                  </a:lnTo>
                </a:path>
                <a:path w="5512434" h="1927225">
                  <a:moveTo>
                    <a:pt x="1602400" y="1926642"/>
                  </a:moveTo>
                  <a:lnTo>
                    <a:pt x="1879344" y="1926642"/>
                  </a:lnTo>
                </a:path>
                <a:path w="5512434" h="1927225">
                  <a:moveTo>
                    <a:pt x="1978263" y="1926642"/>
                  </a:moveTo>
                  <a:lnTo>
                    <a:pt x="2255218" y="1926642"/>
                  </a:lnTo>
                </a:path>
                <a:path w="5512434" h="1927225">
                  <a:moveTo>
                    <a:pt x="2354136" y="1926642"/>
                  </a:moveTo>
                  <a:lnTo>
                    <a:pt x="2631081" y="1926642"/>
                  </a:lnTo>
                </a:path>
                <a:path w="5512434" h="1927225">
                  <a:moveTo>
                    <a:pt x="2729999" y="1926642"/>
                  </a:moveTo>
                  <a:lnTo>
                    <a:pt x="3006954" y="1926642"/>
                  </a:lnTo>
                </a:path>
                <a:path w="5512434" h="1927225">
                  <a:moveTo>
                    <a:pt x="3105872" y="1926642"/>
                  </a:moveTo>
                  <a:lnTo>
                    <a:pt x="3382827" y="1926642"/>
                  </a:lnTo>
                </a:path>
                <a:path w="5512434" h="1927225">
                  <a:moveTo>
                    <a:pt x="3481746" y="1926642"/>
                  </a:moveTo>
                  <a:lnTo>
                    <a:pt x="3758690" y="1926642"/>
                  </a:lnTo>
                </a:path>
                <a:path w="5512434" h="1927225">
                  <a:moveTo>
                    <a:pt x="3857609" y="1926642"/>
                  </a:moveTo>
                  <a:lnTo>
                    <a:pt x="4134564" y="1926642"/>
                  </a:lnTo>
                </a:path>
                <a:path w="5512434" h="1927225">
                  <a:moveTo>
                    <a:pt x="4233482" y="1926642"/>
                  </a:moveTo>
                  <a:lnTo>
                    <a:pt x="4510437" y="1926642"/>
                  </a:lnTo>
                </a:path>
                <a:path w="5512434" h="1927225">
                  <a:moveTo>
                    <a:pt x="4609355" y="1926642"/>
                  </a:moveTo>
                  <a:lnTo>
                    <a:pt x="4886300" y="1926642"/>
                  </a:lnTo>
                </a:path>
                <a:path w="5512434" h="1927225">
                  <a:moveTo>
                    <a:pt x="4985218" y="1926642"/>
                  </a:moveTo>
                  <a:lnTo>
                    <a:pt x="5262173" y="1926642"/>
                  </a:lnTo>
                </a:path>
                <a:path w="5512434" h="1927225">
                  <a:moveTo>
                    <a:pt x="5361092" y="1926642"/>
                  </a:moveTo>
                  <a:lnTo>
                    <a:pt x="5512052" y="1926642"/>
                  </a:lnTo>
                </a:path>
                <a:path w="5512434" h="1927225">
                  <a:moveTo>
                    <a:pt x="0" y="1444982"/>
                  </a:moveTo>
                  <a:lnTo>
                    <a:pt x="1127608" y="1444982"/>
                  </a:lnTo>
                </a:path>
                <a:path w="5512434" h="1927225">
                  <a:moveTo>
                    <a:pt x="1226526" y="1444982"/>
                  </a:moveTo>
                  <a:lnTo>
                    <a:pt x="1503481" y="1444982"/>
                  </a:lnTo>
                </a:path>
                <a:path w="5512434" h="1927225">
                  <a:moveTo>
                    <a:pt x="1602400" y="1444982"/>
                  </a:moveTo>
                  <a:lnTo>
                    <a:pt x="1879344" y="1444982"/>
                  </a:lnTo>
                </a:path>
                <a:path w="5512434" h="1927225">
                  <a:moveTo>
                    <a:pt x="1978263" y="1444982"/>
                  </a:moveTo>
                  <a:lnTo>
                    <a:pt x="2255218" y="1444982"/>
                  </a:lnTo>
                </a:path>
                <a:path w="5512434" h="1927225">
                  <a:moveTo>
                    <a:pt x="2354136" y="1444982"/>
                  </a:moveTo>
                  <a:lnTo>
                    <a:pt x="2631081" y="1444982"/>
                  </a:lnTo>
                </a:path>
                <a:path w="5512434" h="1927225">
                  <a:moveTo>
                    <a:pt x="2729999" y="1444982"/>
                  </a:moveTo>
                  <a:lnTo>
                    <a:pt x="3006954" y="1444982"/>
                  </a:lnTo>
                </a:path>
                <a:path w="5512434" h="1927225">
                  <a:moveTo>
                    <a:pt x="3105872" y="1444982"/>
                  </a:moveTo>
                  <a:lnTo>
                    <a:pt x="3382827" y="1444982"/>
                  </a:lnTo>
                </a:path>
                <a:path w="5512434" h="1927225">
                  <a:moveTo>
                    <a:pt x="3481746" y="1444982"/>
                  </a:moveTo>
                  <a:lnTo>
                    <a:pt x="3758690" y="1444982"/>
                  </a:lnTo>
                </a:path>
                <a:path w="5512434" h="1927225">
                  <a:moveTo>
                    <a:pt x="3857609" y="1444982"/>
                  </a:moveTo>
                  <a:lnTo>
                    <a:pt x="4134564" y="1444982"/>
                  </a:lnTo>
                </a:path>
                <a:path w="5512434" h="1927225">
                  <a:moveTo>
                    <a:pt x="4233482" y="1444982"/>
                  </a:moveTo>
                  <a:lnTo>
                    <a:pt x="4510437" y="1444982"/>
                  </a:lnTo>
                </a:path>
                <a:path w="5512434" h="1927225">
                  <a:moveTo>
                    <a:pt x="4609355" y="1444982"/>
                  </a:moveTo>
                  <a:lnTo>
                    <a:pt x="4886300" y="1444982"/>
                  </a:lnTo>
                </a:path>
                <a:path w="5512434" h="1927225">
                  <a:moveTo>
                    <a:pt x="4985218" y="1444982"/>
                  </a:moveTo>
                  <a:lnTo>
                    <a:pt x="5262173" y="1444982"/>
                  </a:lnTo>
                </a:path>
                <a:path w="5512434" h="1927225">
                  <a:moveTo>
                    <a:pt x="5361092" y="1444982"/>
                  </a:moveTo>
                  <a:lnTo>
                    <a:pt x="5512052" y="1444982"/>
                  </a:lnTo>
                </a:path>
                <a:path w="5512434" h="1927225">
                  <a:moveTo>
                    <a:pt x="0" y="963321"/>
                  </a:moveTo>
                  <a:lnTo>
                    <a:pt x="1503481" y="963321"/>
                  </a:lnTo>
                </a:path>
                <a:path w="5512434" h="1927225">
                  <a:moveTo>
                    <a:pt x="1602400" y="963321"/>
                  </a:moveTo>
                  <a:lnTo>
                    <a:pt x="1879344" y="963321"/>
                  </a:lnTo>
                </a:path>
                <a:path w="5512434" h="1927225">
                  <a:moveTo>
                    <a:pt x="1978263" y="963321"/>
                  </a:moveTo>
                  <a:lnTo>
                    <a:pt x="2255218" y="963321"/>
                  </a:lnTo>
                </a:path>
                <a:path w="5512434" h="1927225">
                  <a:moveTo>
                    <a:pt x="2354136" y="963321"/>
                  </a:moveTo>
                  <a:lnTo>
                    <a:pt x="2631081" y="963321"/>
                  </a:lnTo>
                </a:path>
                <a:path w="5512434" h="1927225">
                  <a:moveTo>
                    <a:pt x="2729999" y="963321"/>
                  </a:moveTo>
                  <a:lnTo>
                    <a:pt x="3006954" y="963321"/>
                  </a:lnTo>
                </a:path>
                <a:path w="5512434" h="1927225">
                  <a:moveTo>
                    <a:pt x="3105872" y="963321"/>
                  </a:moveTo>
                  <a:lnTo>
                    <a:pt x="3382827" y="963321"/>
                  </a:lnTo>
                </a:path>
                <a:path w="5512434" h="1927225">
                  <a:moveTo>
                    <a:pt x="3481746" y="963321"/>
                  </a:moveTo>
                  <a:lnTo>
                    <a:pt x="3758690" y="963321"/>
                  </a:lnTo>
                </a:path>
                <a:path w="5512434" h="1927225">
                  <a:moveTo>
                    <a:pt x="3857609" y="963321"/>
                  </a:moveTo>
                  <a:lnTo>
                    <a:pt x="4134564" y="963321"/>
                  </a:lnTo>
                </a:path>
                <a:path w="5512434" h="1927225">
                  <a:moveTo>
                    <a:pt x="4233482" y="963321"/>
                  </a:moveTo>
                  <a:lnTo>
                    <a:pt x="4510437" y="963321"/>
                  </a:lnTo>
                </a:path>
                <a:path w="5512434" h="1927225">
                  <a:moveTo>
                    <a:pt x="4609355" y="963321"/>
                  </a:moveTo>
                  <a:lnTo>
                    <a:pt x="4886300" y="963321"/>
                  </a:lnTo>
                </a:path>
                <a:path w="5512434" h="1927225">
                  <a:moveTo>
                    <a:pt x="4985218" y="963321"/>
                  </a:moveTo>
                  <a:lnTo>
                    <a:pt x="5262173" y="963321"/>
                  </a:lnTo>
                </a:path>
                <a:path w="5512434" h="1927225">
                  <a:moveTo>
                    <a:pt x="5361092" y="963321"/>
                  </a:moveTo>
                  <a:lnTo>
                    <a:pt x="5512052" y="963321"/>
                  </a:lnTo>
                </a:path>
                <a:path w="5512434" h="1927225">
                  <a:moveTo>
                    <a:pt x="0" y="481660"/>
                  </a:moveTo>
                  <a:lnTo>
                    <a:pt x="1879344" y="481660"/>
                  </a:lnTo>
                </a:path>
                <a:path w="5512434" h="1927225">
                  <a:moveTo>
                    <a:pt x="1978263" y="481660"/>
                  </a:moveTo>
                  <a:lnTo>
                    <a:pt x="2255218" y="481660"/>
                  </a:lnTo>
                </a:path>
                <a:path w="5512434" h="1927225">
                  <a:moveTo>
                    <a:pt x="2354136" y="481660"/>
                  </a:moveTo>
                  <a:lnTo>
                    <a:pt x="2631081" y="481660"/>
                  </a:lnTo>
                </a:path>
                <a:path w="5512434" h="1927225">
                  <a:moveTo>
                    <a:pt x="2729999" y="481660"/>
                  </a:moveTo>
                  <a:lnTo>
                    <a:pt x="3006954" y="481660"/>
                  </a:lnTo>
                </a:path>
                <a:path w="5512434" h="1927225">
                  <a:moveTo>
                    <a:pt x="3105872" y="481660"/>
                  </a:moveTo>
                  <a:lnTo>
                    <a:pt x="3382827" y="481660"/>
                  </a:lnTo>
                </a:path>
                <a:path w="5512434" h="1927225">
                  <a:moveTo>
                    <a:pt x="3481746" y="481660"/>
                  </a:moveTo>
                  <a:lnTo>
                    <a:pt x="3758690" y="481660"/>
                  </a:lnTo>
                </a:path>
                <a:path w="5512434" h="1927225">
                  <a:moveTo>
                    <a:pt x="3857609" y="481660"/>
                  </a:moveTo>
                  <a:lnTo>
                    <a:pt x="4134564" y="481660"/>
                  </a:lnTo>
                </a:path>
                <a:path w="5512434" h="1927225">
                  <a:moveTo>
                    <a:pt x="4233482" y="481660"/>
                  </a:moveTo>
                  <a:lnTo>
                    <a:pt x="4510437" y="481660"/>
                  </a:lnTo>
                </a:path>
                <a:path w="5512434" h="1927225">
                  <a:moveTo>
                    <a:pt x="4609355" y="481660"/>
                  </a:moveTo>
                  <a:lnTo>
                    <a:pt x="4886300" y="481660"/>
                  </a:lnTo>
                </a:path>
                <a:path w="5512434" h="1927225">
                  <a:moveTo>
                    <a:pt x="4985218" y="481660"/>
                  </a:moveTo>
                  <a:lnTo>
                    <a:pt x="5512052" y="481660"/>
                  </a:lnTo>
                </a:path>
                <a:path w="5512434" h="1927225">
                  <a:moveTo>
                    <a:pt x="0" y="0"/>
                  </a:moveTo>
                  <a:lnTo>
                    <a:pt x="2255218" y="0"/>
                  </a:lnTo>
                </a:path>
                <a:path w="5512434" h="1927225">
                  <a:moveTo>
                    <a:pt x="2354136" y="0"/>
                  </a:moveTo>
                  <a:lnTo>
                    <a:pt x="2631081" y="0"/>
                  </a:lnTo>
                </a:path>
                <a:path w="5512434" h="1927225">
                  <a:moveTo>
                    <a:pt x="2729999" y="0"/>
                  </a:moveTo>
                  <a:lnTo>
                    <a:pt x="3006954" y="0"/>
                  </a:lnTo>
                </a:path>
                <a:path w="5512434" h="1927225">
                  <a:moveTo>
                    <a:pt x="3105872" y="0"/>
                  </a:moveTo>
                  <a:lnTo>
                    <a:pt x="4134564" y="0"/>
                  </a:lnTo>
                </a:path>
                <a:path w="5512434" h="1927225">
                  <a:moveTo>
                    <a:pt x="4233482" y="0"/>
                  </a:moveTo>
                  <a:lnTo>
                    <a:pt x="4510437" y="0"/>
                  </a:lnTo>
                </a:path>
                <a:path w="5512434" h="1927225">
                  <a:moveTo>
                    <a:pt x="4609355" y="0"/>
                  </a:moveTo>
                  <a:lnTo>
                    <a:pt x="5512052" y="0"/>
                  </a:lnTo>
                </a:path>
              </a:pathLst>
            </a:custGeom>
            <a:ln w="3175">
              <a:solidFill>
                <a:srgbClr val="807E7E"/>
              </a:solidFill>
            </a:ln>
          </p:spPr>
          <p:txBody>
            <a:bodyPr wrap="square" lIns="0" tIns="0" rIns="0" bIns="0" rtlCol="0"/>
            <a:lstStyle/>
            <a:p>
              <a:endParaRPr/>
            </a:p>
          </p:txBody>
        </p:sp>
        <p:sp>
          <p:nvSpPr>
            <p:cNvPr id="28" name="object 28"/>
            <p:cNvSpPr/>
            <p:nvPr/>
          </p:nvSpPr>
          <p:spPr>
            <a:xfrm>
              <a:off x="14213523" y="7294860"/>
              <a:ext cx="5361305" cy="2803525"/>
            </a:xfrm>
            <a:custGeom>
              <a:avLst/>
              <a:gdLst/>
              <a:ahLst/>
              <a:cxnLst/>
              <a:rect l="l" t="t" r="r" b="b"/>
              <a:pathLst>
                <a:path w="5361305" h="2803525">
                  <a:moveTo>
                    <a:pt x="98920" y="2747670"/>
                  </a:moveTo>
                  <a:lnTo>
                    <a:pt x="0" y="2747670"/>
                  </a:lnTo>
                  <a:lnTo>
                    <a:pt x="0" y="2802915"/>
                  </a:lnTo>
                  <a:lnTo>
                    <a:pt x="98920" y="2802915"/>
                  </a:lnTo>
                  <a:lnTo>
                    <a:pt x="98920" y="2747670"/>
                  </a:lnTo>
                  <a:close/>
                </a:path>
                <a:path w="5361305" h="2803525">
                  <a:moveTo>
                    <a:pt x="474789" y="2591765"/>
                  </a:moveTo>
                  <a:lnTo>
                    <a:pt x="375869" y="2591765"/>
                  </a:lnTo>
                  <a:lnTo>
                    <a:pt x="375869" y="2802915"/>
                  </a:lnTo>
                  <a:lnTo>
                    <a:pt x="474789" y="2802915"/>
                  </a:lnTo>
                  <a:lnTo>
                    <a:pt x="474789" y="2591765"/>
                  </a:lnTo>
                  <a:close/>
                </a:path>
                <a:path w="5361305" h="2803525">
                  <a:moveTo>
                    <a:pt x="850646" y="2241004"/>
                  </a:moveTo>
                  <a:lnTo>
                    <a:pt x="751738" y="2241004"/>
                  </a:lnTo>
                  <a:lnTo>
                    <a:pt x="751738" y="2802915"/>
                  </a:lnTo>
                  <a:lnTo>
                    <a:pt x="850646" y="2802915"/>
                  </a:lnTo>
                  <a:lnTo>
                    <a:pt x="850646" y="2241004"/>
                  </a:lnTo>
                  <a:close/>
                </a:path>
                <a:path w="5361305" h="2803525">
                  <a:moveTo>
                    <a:pt x="1226527" y="1695361"/>
                  </a:moveTo>
                  <a:lnTo>
                    <a:pt x="1127607" y="1695361"/>
                  </a:lnTo>
                  <a:lnTo>
                    <a:pt x="1127607" y="2802915"/>
                  </a:lnTo>
                  <a:lnTo>
                    <a:pt x="1226527" y="2802915"/>
                  </a:lnTo>
                  <a:lnTo>
                    <a:pt x="1226527" y="1695361"/>
                  </a:lnTo>
                  <a:close/>
                </a:path>
                <a:path w="5361305" h="2803525">
                  <a:moveTo>
                    <a:pt x="1602397" y="1071778"/>
                  </a:moveTo>
                  <a:lnTo>
                    <a:pt x="1503476" y="1071778"/>
                  </a:lnTo>
                  <a:lnTo>
                    <a:pt x="1503476" y="2802915"/>
                  </a:lnTo>
                  <a:lnTo>
                    <a:pt x="1602397" y="2802915"/>
                  </a:lnTo>
                  <a:lnTo>
                    <a:pt x="1602397" y="1071778"/>
                  </a:lnTo>
                  <a:close/>
                </a:path>
                <a:path w="5361305" h="2803525">
                  <a:moveTo>
                    <a:pt x="1978266" y="691781"/>
                  </a:moveTo>
                  <a:lnTo>
                    <a:pt x="1879346" y="691781"/>
                  </a:lnTo>
                  <a:lnTo>
                    <a:pt x="1879346" y="2802915"/>
                  </a:lnTo>
                  <a:lnTo>
                    <a:pt x="1978266" y="2802915"/>
                  </a:lnTo>
                  <a:lnTo>
                    <a:pt x="1978266" y="691781"/>
                  </a:lnTo>
                  <a:close/>
                </a:path>
                <a:path w="5361305" h="2803525">
                  <a:moveTo>
                    <a:pt x="2354135" y="19481"/>
                  </a:moveTo>
                  <a:lnTo>
                    <a:pt x="2255215" y="19481"/>
                  </a:lnTo>
                  <a:lnTo>
                    <a:pt x="2255215" y="2802915"/>
                  </a:lnTo>
                  <a:lnTo>
                    <a:pt x="2354135" y="2802915"/>
                  </a:lnTo>
                  <a:lnTo>
                    <a:pt x="2354135" y="19481"/>
                  </a:lnTo>
                  <a:close/>
                </a:path>
                <a:path w="5361305" h="2803525">
                  <a:moveTo>
                    <a:pt x="2729992" y="155892"/>
                  </a:moveTo>
                  <a:lnTo>
                    <a:pt x="2631084" y="155892"/>
                  </a:lnTo>
                  <a:lnTo>
                    <a:pt x="2631084" y="2802915"/>
                  </a:lnTo>
                  <a:lnTo>
                    <a:pt x="2729992" y="2802915"/>
                  </a:lnTo>
                  <a:lnTo>
                    <a:pt x="2729992" y="155892"/>
                  </a:lnTo>
                  <a:close/>
                </a:path>
                <a:path w="5361305" h="2803525">
                  <a:moveTo>
                    <a:pt x="3105874" y="379996"/>
                  </a:moveTo>
                  <a:lnTo>
                    <a:pt x="3006953" y="379996"/>
                  </a:lnTo>
                  <a:lnTo>
                    <a:pt x="3006953" y="2802915"/>
                  </a:lnTo>
                  <a:lnTo>
                    <a:pt x="3105874" y="2802915"/>
                  </a:lnTo>
                  <a:lnTo>
                    <a:pt x="3105874" y="379996"/>
                  </a:lnTo>
                  <a:close/>
                </a:path>
                <a:path w="5361305" h="2803525">
                  <a:moveTo>
                    <a:pt x="3481743" y="721017"/>
                  </a:moveTo>
                  <a:lnTo>
                    <a:pt x="3382822" y="721017"/>
                  </a:lnTo>
                  <a:lnTo>
                    <a:pt x="3382822" y="2802915"/>
                  </a:lnTo>
                  <a:lnTo>
                    <a:pt x="3481743" y="2802915"/>
                  </a:lnTo>
                  <a:lnTo>
                    <a:pt x="3481743" y="721017"/>
                  </a:lnTo>
                  <a:close/>
                </a:path>
                <a:path w="5361305" h="2803525">
                  <a:moveTo>
                    <a:pt x="3857612" y="847686"/>
                  </a:moveTo>
                  <a:lnTo>
                    <a:pt x="3758692" y="847686"/>
                  </a:lnTo>
                  <a:lnTo>
                    <a:pt x="3758692" y="2802915"/>
                  </a:lnTo>
                  <a:lnTo>
                    <a:pt x="3857612" y="2802915"/>
                  </a:lnTo>
                  <a:lnTo>
                    <a:pt x="3857612" y="847686"/>
                  </a:lnTo>
                  <a:close/>
                </a:path>
                <a:path w="5361305" h="2803525">
                  <a:moveTo>
                    <a:pt x="4233481" y="0"/>
                  </a:moveTo>
                  <a:lnTo>
                    <a:pt x="4134561" y="0"/>
                  </a:lnTo>
                  <a:lnTo>
                    <a:pt x="4134561" y="2802915"/>
                  </a:lnTo>
                  <a:lnTo>
                    <a:pt x="4233481" y="2802915"/>
                  </a:lnTo>
                  <a:lnTo>
                    <a:pt x="4233481" y="0"/>
                  </a:lnTo>
                  <a:close/>
                </a:path>
                <a:path w="5361305" h="2803525">
                  <a:moveTo>
                    <a:pt x="4609350" y="224104"/>
                  </a:moveTo>
                  <a:lnTo>
                    <a:pt x="4510430" y="224104"/>
                  </a:lnTo>
                  <a:lnTo>
                    <a:pt x="4510430" y="2802915"/>
                  </a:lnTo>
                  <a:lnTo>
                    <a:pt x="4609350" y="2802915"/>
                  </a:lnTo>
                  <a:lnTo>
                    <a:pt x="4609350" y="224104"/>
                  </a:lnTo>
                  <a:close/>
                </a:path>
                <a:path w="5361305" h="2803525">
                  <a:moveTo>
                    <a:pt x="4985220" y="545630"/>
                  </a:moveTo>
                  <a:lnTo>
                    <a:pt x="4886299" y="545630"/>
                  </a:lnTo>
                  <a:lnTo>
                    <a:pt x="4886299" y="2802915"/>
                  </a:lnTo>
                  <a:lnTo>
                    <a:pt x="4985220" y="2802915"/>
                  </a:lnTo>
                  <a:lnTo>
                    <a:pt x="4985220" y="545630"/>
                  </a:lnTo>
                  <a:close/>
                </a:path>
                <a:path w="5361305" h="2803525">
                  <a:moveTo>
                    <a:pt x="5361089" y="1315364"/>
                  </a:moveTo>
                  <a:lnTo>
                    <a:pt x="5262169" y="1315364"/>
                  </a:lnTo>
                  <a:lnTo>
                    <a:pt x="5262169" y="2802915"/>
                  </a:lnTo>
                  <a:lnTo>
                    <a:pt x="5361089" y="2802915"/>
                  </a:lnTo>
                  <a:lnTo>
                    <a:pt x="5361089" y="1315364"/>
                  </a:lnTo>
                  <a:close/>
                </a:path>
              </a:pathLst>
            </a:custGeom>
            <a:solidFill>
              <a:srgbClr val="000000"/>
            </a:solidFill>
          </p:spPr>
          <p:txBody>
            <a:bodyPr wrap="square" lIns="0" tIns="0" rIns="0" bIns="0" rtlCol="0"/>
            <a:lstStyle/>
            <a:p>
              <a:endParaRPr/>
            </a:p>
          </p:txBody>
        </p:sp>
        <p:sp>
          <p:nvSpPr>
            <p:cNvPr id="30" name="object 30"/>
            <p:cNvSpPr txBox="1"/>
            <p:nvPr/>
          </p:nvSpPr>
          <p:spPr>
            <a:xfrm>
              <a:off x="13815086" y="7622616"/>
              <a:ext cx="288925" cy="126364"/>
            </a:xfrm>
            <a:prstGeom prst="rect">
              <a:avLst/>
            </a:prstGeom>
          </p:spPr>
          <p:txBody>
            <a:bodyPr vert="horz" wrap="square" lIns="0" tIns="13970" rIns="0" bIns="0" rtlCol="0">
              <a:spAutoFit/>
            </a:bodyPr>
            <a:lstStyle/>
            <a:p>
              <a:pPr marL="12700">
                <a:lnSpc>
                  <a:spcPct val="100000"/>
                </a:lnSpc>
                <a:spcBef>
                  <a:spcPts val="110"/>
                </a:spcBef>
              </a:pPr>
              <a:r>
                <a:rPr sz="650" b="0" spc="-10" dirty="0">
                  <a:latin typeface="Work Sans Light"/>
                  <a:cs typeface="Work Sans Light"/>
                </a:rPr>
                <a:t>25.000</a:t>
              </a:r>
              <a:endParaRPr sz="650">
                <a:latin typeface="Work Sans Light"/>
                <a:cs typeface="Work Sans Light"/>
              </a:endParaRPr>
            </a:p>
          </p:txBody>
        </p:sp>
        <p:sp>
          <p:nvSpPr>
            <p:cNvPr id="31" name="object 31"/>
            <p:cNvSpPr txBox="1"/>
            <p:nvPr/>
          </p:nvSpPr>
          <p:spPr>
            <a:xfrm>
              <a:off x="13815086" y="8104606"/>
              <a:ext cx="288925" cy="114134"/>
            </a:xfrm>
            <a:prstGeom prst="rect">
              <a:avLst/>
            </a:prstGeom>
          </p:spPr>
          <p:txBody>
            <a:bodyPr vert="horz" wrap="square" lIns="0" tIns="13970" rIns="0" bIns="0" rtlCol="0">
              <a:spAutoFit/>
            </a:bodyPr>
            <a:lstStyle/>
            <a:p>
              <a:pPr marL="12700">
                <a:lnSpc>
                  <a:spcPct val="100000"/>
                </a:lnSpc>
                <a:spcBef>
                  <a:spcPts val="110"/>
                </a:spcBef>
              </a:pPr>
              <a:r>
                <a:rPr sz="650" b="0" spc="-10" dirty="0">
                  <a:latin typeface="Work Sans Light"/>
                  <a:cs typeface="Work Sans Light"/>
                </a:rPr>
                <a:t>2</a:t>
              </a:r>
              <a:r>
                <a:rPr lang="cs-CZ" sz="650" b="0" spc="-10" dirty="0">
                  <a:latin typeface="Work Sans Light"/>
                  <a:cs typeface="Work Sans Light"/>
                </a:rPr>
                <a:t>0</a:t>
              </a:r>
              <a:r>
                <a:rPr sz="650" b="0" spc="-10" dirty="0">
                  <a:latin typeface="Work Sans Light"/>
                  <a:cs typeface="Work Sans Light"/>
                </a:rPr>
                <a:t>.000</a:t>
              </a:r>
              <a:endParaRPr sz="650" dirty="0">
                <a:latin typeface="Work Sans Light"/>
                <a:cs typeface="Work Sans Light"/>
              </a:endParaRPr>
            </a:p>
          </p:txBody>
        </p:sp>
        <p:sp>
          <p:nvSpPr>
            <p:cNvPr id="32" name="object 32"/>
            <p:cNvSpPr txBox="1"/>
            <p:nvPr/>
          </p:nvSpPr>
          <p:spPr>
            <a:xfrm>
              <a:off x="13823672" y="8586592"/>
              <a:ext cx="271780" cy="126364"/>
            </a:xfrm>
            <a:prstGeom prst="rect">
              <a:avLst/>
            </a:prstGeom>
          </p:spPr>
          <p:txBody>
            <a:bodyPr vert="horz" wrap="square" lIns="0" tIns="13970" rIns="0" bIns="0" rtlCol="0">
              <a:spAutoFit/>
            </a:bodyPr>
            <a:lstStyle/>
            <a:p>
              <a:pPr marL="12700">
                <a:lnSpc>
                  <a:spcPct val="100000"/>
                </a:lnSpc>
                <a:spcBef>
                  <a:spcPts val="110"/>
                </a:spcBef>
              </a:pPr>
              <a:r>
                <a:rPr sz="650" b="0" spc="-10" dirty="0">
                  <a:latin typeface="Work Sans Light"/>
                  <a:cs typeface="Work Sans Light"/>
                </a:rPr>
                <a:t>15.000</a:t>
              </a:r>
              <a:endParaRPr sz="650">
                <a:latin typeface="Work Sans Light"/>
                <a:cs typeface="Work Sans Light"/>
              </a:endParaRPr>
            </a:p>
          </p:txBody>
        </p:sp>
        <p:sp>
          <p:nvSpPr>
            <p:cNvPr id="33" name="object 33"/>
            <p:cNvSpPr txBox="1"/>
            <p:nvPr/>
          </p:nvSpPr>
          <p:spPr>
            <a:xfrm>
              <a:off x="13822624" y="9068580"/>
              <a:ext cx="273685" cy="126364"/>
            </a:xfrm>
            <a:prstGeom prst="rect">
              <a:avLst/>
            </a:prstGeom>
          </p:spPr>
          <p:txBody>
            <a:bodyPr vert="horz" wrap="square" lIns="0" tIns="13970" rIns="0" bIns="0" rtlCol="0">
              <a:spAutoFit/>
            </a:bodyPr>
            <a:lstStyle/>
            <a:p>
              <a:pPr marL="12700">
                <a:lnSpc>
                  <a:spcPct val="100000"/>
                </a:lnSpc>
                <a:spcBef>
                  <a:spcPts val="110"/>
                </a:spcBef>
              </a:pPr>
              <a:r>
                <a:rPr sz="650" b="0" spc="-10" dirty="0">
                  <a:latin typeface="Work Sans Light"/>
                  <a:cs typeface="Work Sans Light"/>
                </a:rPr>
                <a:t>10.000</a:t>
              </a:r>
              <a:endParaRPr sz="650">
                <a:latin typeface="Work Sans Light"/>
                <a:cs typeface="Work Sans Light"/>
              </a:endParaRPr>
            </a:p>
          </p:txBody>
        </p:sp>
        <p:sp>
          <p:nvSpPr>
            <p:cNvPr id="34" name="object 34"/>
            <p:cNvSpPr txBox="1"/>
            <p:nvPr/>
          </p:nvSpPr>
          <p:spPr>
            <a:xfrm>
              <a:off x="13838539" y="9550568"/>
              <a:ext cx="241935" cy="126364"/>
            </a:xfrm>
            <a:prstGeom prst="rect">
              <a:avLst/>
            </a:prstGeom>
          </p:spPr>
          <p:txBody>
            <a:bodyPr vert="horz" wrap="square" lIns="0" tIns="13970" rIns="0" bIns="0" rtlCol="0">
              <a:spAutoFit/>
            </a:bodyPr>
            <a:lstStyle/>
            <a:p>
              <a:pPr marL="12700">
                <a:lnSpc>
                  <a:spcPct val="100000"/>
                </a:lnSpc>
                <a:spcBef>
                  <a:spcPts val="110"/>
                </a:spcBef>
              </a:pPr>
              <a:r>
                <a:rPr sz="650" b="0" spc="-10" dirty="0">
                  <a:latin typeface="Work Sans Light"/>
                  <a:cs typeface="Work Sans Light"/>
                </a:rPr>
                <a:t>5.000</a:t>
              </a:r>
              <a:endParaRPr sz="650">
                <a:latin typeface="Work Sans Light"/>
                <a:cs typeface="Work Sans Light"/>
              </a:endParaRPr>
            </a:p>
          </p:txBody>
        </p:sp>
      </p:grpSp>
      <p:sp>
        <p:nvSpPr>
          <p:cNvPr id="35" name="object 35"/>
          <p:cNvSpPr txBox="1"/>
          <p:nvPr/>
        </p:nvSpPr>
        <p:spPr>
          <a:xfrm>
            <a:off x="6968373" y="5026025"/>
            <a:ext cx="5743575" cy="4882939"/>
          </a:xfrm>
          <a:prstGeom prst="rect">
            <a:avLst/>
          </a:prstGeom>
          <a:solidFill>
            <a:srgbClr val="D9D8D8"/>
          </a:solidFill>
        </p:spPr>
        <p:txBody>
          <a:bodyPr vert="horz" wrap="square" lIns="0" tIns="259079" rIns="0" bIns="0" rtlCol="0">
            <a:spAutoFit/>
          </a:bodyPr>
          <a:lstStyle/>
          <a:p>
            <a:pPr marL="313690" marR="398780">
              <a:lnSpc>
                <a:spcPct val="127800"/>
              </a:lnSpc>
              <a:spcBef>
                <a:spcPts val="2039"/>
              </a:spcBef>
            </a:pPr>
            <a:r>
              <a:rPr sz="2150" b="0" spc="-125" dirty="0">
                <a:solidFill>
                  <a:srgbClr val="003150"/>
                </a:solidFill>
                <a:latin typeface="Work Sans Medium"/>
                <a:cs typeface="Work Sans Medium"/>
              </a:rPr>
              <a:t>Výsledky</a:t>
            </a:r>
            <a:r>
              <a:rPr sz="2150" b="0" spc="-204" dirty="0">
                <a:solidFill>
                  <a:srgbClr val="003150"/>
                </a:solidFill>
                <a:latin typeface="Work Sans Medium"/>
                <a:cs typeface="Work Sans Medium"/>
              </a:rPr>
              <a:t> </a:t>
            </a:r>
            <a:r>
              <a:rPr sz="2150" b="0" spc="-120" dirty="0">
                <a:solidFill>
                  <a:srgbClr val="003150"/>
                </a:solidFill>
                <a:latin typeface="Work Sans Medium"/>
                <a:cs typeface="Work Sans Medium"/>
              </a:rPr>
              <a:t>oddlužení</a:t>
            </a:r>
            <a:r>
              <a:rPr sz="2150" b="0" spc="-145" dirty="0">
                <a:solidFill>
                  <a:srgbClr val="003150"/>
                </a:solidFill>
                <a:latin typeface="Work Sans Medium"/>
                <a:cs typeface="Work Sans Medium"/>
              </a:rPr>
              <a:t> </a:t>
            </a:r>
            <a:r>
              <a:rPr sz="2150" b="0" spc="-35" dirty="0">
                <a:solidFill>
                  <a:srgbClr val="003150"/>
                </a:solidFill>
                <a:latin typeface="Work Sans Medium"/>
                <a:cs typeface="Work Sans Medium"/>
              </a:rPr>
              <a:t>představují </a:t>
            </a:r>
            <a:r>
              <a:rPr sz="2150" b="0" spc="-120" dirty="0">
                <a:solidFill>
                  <a:srgbClr val="003150"/>
                </a:solidFill>
                <a:latin typeface="Work Sans Medium"/>
                <a:cs typeface="Work Sans Medium"/>
              </a:rPr>
              <a:t>MIMOŘÁDNÝ</a:t>
            </a:r>
            <a:r>
              <a:rPr sz="2150" b="0" spc="-250" dirty="0">
                <a:solidFill>
                  <a:srgbClr val="003150"/>
                </a:solidFill>
                <a:latin typeface="Work Sans Medium"/>
                <a:cs typeface="Work Sans Medium"/>
              </a:rPr>
              <a:t> </a:t>
            </a:r>
            <a:r>
              <a:rPr sz="2150" b="0" spc="-110" dirty="0">
                <a:solidFill>
                  <a:srgbClr val="003150"/>
                </a:solidFill>
                <a:latin typeface="Work Sans Medium"/>
                <a:cs typeface="Work Sans Medium"/>
              </a:rPr>
              <a:t>úspěch</a:t>
            </a:r>
            <a:r>
              <a:rPr sz="2150" b="0" spc="-160" dirty="0">
                <a:solidFill>
                  <a:srgbClr val="003150"/>
                </a:solidFill>
                <a:latin typeface="Work Sans Medium"/>
                <a:cs typeface="Work Sans Medium"/>
              </a:rPr>
              <a:t> </a:t>
            </a:r>
            <a:r>
              <a:rPr sz="2150" b="0" spc="-120" dirty="0">
                <a:solidFill>
                  <a:srgbClr val="003150"/>
                </a:solidFill>
                <a:latin typeface="Work Sans Medium"/>
                <a:cs typeface="Work Sans Medium"/>
              </a:rPr>
              <a:t>novodobé</a:t>
            </a:r>
            <a:r>
              <a:rPr sz="2150" b="0" spc="-155" dirty="0">
                <a:solidFill>
                  <a:srgbClr val="003150"/>
                </a:solidFill>
                <a:latin typeface="Work Sans Medium"/>
                <a:cs typeface="Work Sans Medium"/>
              </a:rPr>
              <a:t> </a:t>
            </a:r>
            <a:r>
              <a:rPr sz="2150" b="0" spc="-20" dirty="0">
                <a:solidFill>
                  <a:srgbClr val="003150"/>
                </a:solidFill>
                <a:latin typeface="Work Sans Medium"/>
                <a:cs typeface="Work Sans Medium"/>
              </a:rPr>
              <a:t>justice, </a:t>
            </a:r>
            <a:r>
              <a:rPr sz="2150" b="0" spc="-175" dirty="0">
                <a:solidFill>
                  <a:srgbClr val="003150"/>
                </a:solidFill>
                <a:latin typeface="Work Sans Medium"/>
                <a:cs typeface="Work Sans Medium"/>
              </a:rPr>
              <a:t>insolvenčních</a:t>
            </a:r>
            <a:r>
              <a:rPr sz="2150" b="0" spc="-254" dirty="0">
                <a:solidFill>
                  <a:srgbClr val="003150"/>
                </a:solidFill>
                <a:latin typeface="Work Sans Medium"/>
                <a:cs typeface="Work Sans Medium"/>
              </a:rPr>
              <a:t> </a:t>
            </a:r>
            <a:r>
              <a:rPr sz="2150" b="0" spc="-170" dirty="0">
                <a:solidFill>
                  <a:srgbClr val="003150"/>
                </a:solidFill>
                <a:latin typeface="Work Sans Medium"/>
                <a:cs typeface="Work Sans Medium"/>
              </a:rPr>
              <a:t>správců,</a:t>
            </a:r>
            <a:r>
              <a:rPr sz="2150" b="0" spc="-250" dirty="0">
                <a:solidFill>
                  <a:srgbClr val="003150"/>
                </a:solidFill>
                <a:latin typeface="Work Sans Medium"/>
                <a:cs typeface="Work Sans Medium"/>
              </a:rPr>
              <a:t> </a:t>
            </a:r>
            <a:r>
              <a:rPr sz="2150" b="0" spc="-165" dirty="0">
                <a:solidFill>
                  <a:srgbClr val="003150"/>
                </a:solidFill>
                <a:latin typeface="Work Sans Medium"/>
                <a:cs typeface="Work Sans Medium"/>
              </a:rPr>
              <a:t>zejména</a:t>
            </a:r>
            <a:r>
              <a:rPr sz="2150" b="0" spc="-240" dirty="0">
                <a:solidFill>
                  <a:srgbClr val="003150"/>
                </a:solidFill>
                <a:latin typeface="Work Sans Medium"/>
                <a:cs typeface="Work Sans Medium"/>
              </a:rPr>
              <a:t> </a:t>
            </a:r>
            <a:r>
              <a:rPr sz="2150" b="0" spc="-10" dirty="0">
                <a:solidFill>
                  <a:srgbClr val="003150"/>
                </a:solidFill>
                <a:latin typeface="Work Sans Medium"/>
                <a:cs typeface="Work Sans Medium"/>
              </a:rPr>
              <a:t>dlužníků. </a:t>
            </a:r>
            <a:r>
              <a:rPr sz="2150" b="0" spc="-20" dirty="0">
                <a:solidFill>
                  <a:srgbClr val="003150"/>
                </a:solidFill>
                <a:latin typeface="Work Sans Medium"/>
                <a:cs typeface="Work Sans Medium"/>
              </a:rPr>
              <a:t>S</a:t>
            </a:r>
            <a:r>
              <a:rPr sz="2150" b="0" spc="-235" dirty="0">
                <a:solidFill>
                  <a:srgbClr val="003150"/>
                </a:solidFill>
                <a:latin typeface="Work Sans Medium"/>
                <a:cs typeface="Work Sans Medium"/>
              </a:rPr>
              <a:t> </a:t>
            </a:r>
            <a:r>
              <a:rPr sz="2150" b="0" spc="-120" dirty="0">
                <a:solidFill>
                  <a:srgbClr val="003150"/>
                </a:solidFill>
                <a:latin typeface="Work Sans Medium"/>
                <a:cs typeface="Work Sans Medium"/>
              </a:rPr>
              <a:t>velkou</a:t>
            </a:r>
            <a:r>
              <a:rPr sz="2150" b="0" spc="-180" dirty="0">
                <a:solidFill>
                  <a:srgbClr val="003150"/>
                </a:solidFill>
                <a:latin typeface="Work Sans Medium"/>
                <a:cs typeface="Work Sans Medium"/>
              </a:rPr>
              <a:t> </a:t>
            </a:r>
            <a:r>
              <a:rPr sz="2150" b="0" spc="-125" dirty="0">
                <a:solidFill>
                  <a:srgbClr val="003150"/>
                </a:solidFill>
                <a:latin typeface="Work Sans Medium"/>
                <a:cs typeface="Work Sans Medium"/>
              </a:rPr>
              <a:t>pravděpodobností</a:t>
            </a:r>
            <a:r>
              <a:rPr sz="2150" b="0" spc="-180" dirty="0">
                <a:solidFill>
                  <a:srgbClr val="003150"/>
                </a:solidFill>
                <a:latin typeface="Work Sans Medium"/>
                <a:cs typeface="Work Sans Medium"/>
              </a:rPr>
              <a:t> </a:t>
            </a:r>
            <a:r>
              <a:rPr sz="2150" b="0" spc="-75" dirty="0">
                <a:solidFill>
                  <a:srgbClr val="003150"/>
                </a:solidFill>
                <a:latin typeface="Work Sans Medium"/>
                <a:cs typeface="Work Sans Medium"/>
              </a:rPr>
              <a:t>se</a:t>
            </a:r>
            <a:r>
              <a:rPr sz="2150" b="0" spc="-175" dirty="0">
                <a:solidFill>
                  <a:srgbClr val="003150"/>
                </a:solidFill>
                <a:latin typeface="Work Sans Medium"/>
                <a:cs typeface="Work Sans Medium"/>
              </a:rPr>
              <a:t> </a:t>
            </a:r>
            <a:r>
              <a:rPr sz="2150" b="0" spc="-10" dirty="0">
                <a:solidFill>
                  <a:srgbClr val="003150"/>
                </a:solidFill>
                <a:latin typeface="Work Sans Medium"/>
                <a:cs typeface="Work Sans Medium"/>
              </a:rPr>
              <a:t>podaří </a:t>
            </a:r>
            <a:r>
              <a:rPr sz="2150" b="0" spc="-140" dirty="0">
                <a:solidFill>
                  <a:srgbClr val="003150"/>
                </a:solidFill>
                <a:latin typeface="Work Sans Medium"/>
                <a:cs typeface="Work Sans Medium"/>
              </a:rPr>
              <a:t>provést</a:t>
            </a:r>
            <a:r>
              <a:rPr sz="2150" b="0" spc="-200" dirty="0">
                <a:solidFill>
                  <a:srgbClr val="003150"/>
                </a:solidFill>
                <a:latin typeface="Work Sans Medium"/>
                <a:cs typeface="Work Sans Medium"/>
              </a:rPr>
              <a:t> </a:t>
            </a:r>
            <a:r>
              <a:rPr sz="2150" b="0" spc="-135" dirty="0">
                <a:solidFill>
                  <a:srgbClr val="003150"/>
                </a:solidFill>
                <a:latin typeface="Work Sans Medium"/>
                <a:cs typeface="Work Sans Medium"/>
              </a:rPr>
              <a:t>čtvrt</a:t>
            </a:r>
            <a:r>
              <a:rPr sz="2150" b="0" spc="-200" dirty="0">
                <a:solidFill>
                  <a:srgbClr val="003150"/>
                </a:solidFill>
                <a:latin typeface="Work Sans Medium"/>
                <a:cs typeface="Work Sans Medium"/>
              </a:rPr>
              <a:t> </a:t>
            </a:r>
            <a:r>
              <a:rPr sz="2150" b="0" spc="-130" dirty="0">
                <a:solidFill>
                  <a:srgbClr val="003150"/>
                </a:solidFill>
                <a:latin typeface="Work Sans Medium"/>
                <a:cs typeface="Work Sans Medium"/>
              </a:rPr>
              <a:t>milionu</a:t>
            </a:r>
            <a:r>
              <a:rPr sz="2150" b="0" spc="-200" dirty="0">
                <a:solidFill>
                  <a:srgbClr val="003150"/>
                </a:solidFill>
                <a:latin typeface="Work Sans Medium"/>
                <a:cs typeface="Work Sans Medium"/>
              </a:rPr>
              <a:t> </a:t>
            </a:r>
            <a:r>
              <a:rPr sz="2150" b="0" spc="-135" dirty="0">
                <a:solidFill>
                  <a:srgbClr val="003150"/>
                </a:solidFill>
                <a:latin typeface="Work Sans Medium"/>
                <a:cs typeface="Work Sans Medium"/>
              </a:rPr>
              <a:t>dlužníků</a:t>
            </a:r>
            <a:r>
              <a:rPr sz="2150" b="0" spc="-200" dirty="0">
                <a:solidFill>
                  <a:srgbClr val="003150"/>
                </a:solidFill>
                <a:latin typeface="Work Sans Medium"/>
                <a:cs typeface="Work Sans Medium"/>
              </a:rPr>
              <a:t> </a:t>
            </a:r>
            <a:r>
              <a:rPr sz="2150" b="0" spc="-130" dirty="0">
                <a:solidFill>
                  <a:srgbClr val="003150"/>
                </a:solidFill>
                <a:latin typeface="Work Sans Medium"/>
                <a:cs typeface="Work Sans Medium"/>
              </a:rPr>
              <a:t>oddlužovací </a:t>
            </a:r>
            <a:r>
              <a:rPr sz="2150" b="0" spc="-125" dirty="0">
                <a:solidFill>
                  <a:srgbClr val="003150"/>
                </a:solidFill>
                <a:latin typeface="Work Sans Medium"/>
                <a:cs typeface="Work Sans Medium"/>
              </a:rPr>
              <a:t>procedurou</a:t>
            </a:r>
            <a:r>
              <a:rPr sz="2150" b="0" spc="-185" dirty="0">
                <a:solidFill>
                  <a:srgbClr val="003150"/>
                </a:solidFill>
                <a:latin typeface="Work Sans Medium"/>
                <a:cs typeface="Work Sans Medium"/>
              </a:rPr>
              <a:t> </a:t>
            </a:r>
            <a:r>
              <a:rPr sz="2150" b="0" spc="-20" dirty="0">
                <a:solidFill>
                  <a:srgbClr val="003150"/>
                </a:solidFill>
                <a:latin typeface="Work Sans Medium"/>
                <a:cs typeface="Work Sans Medium"/>
              </a:rPr>
              <a:t>a</a:t>
            </a:r>
            <a:r>
              <a:rPr sz="2150" b="0" spc="-225" dirty="0">
                <a:solidFill>
                  <a:srgbClr val="003150"/>
                </a:solidFill>
                <a:latin typeface="Work Sans Medium"/>
                <a:cs typeface="Work Sans Medium"/>
              </a:rPr>
              <a:t> </a:t>
            </a:r>
            <a:r>
              <a:rPr sz="2150" b="0" spc="-120" dirty="0">
                <a:solidFill>
                  <a:srgbClr val="003150"/>
                </a:solidFill>
                <a:latin typeface="Work Sans Medium"/>
                <a:cs typeface="Work Sans Medium"/>
              </a:rPr>
              <a:t>osvobodit</a:t>
            </a:r>
            <a:r>
              <a:rPr sz="2150" b="0" spc="-180" dirty="0">
                <a:solidFill>
                  <a:srgbClr val="003150"/>
                </a:solidFill>
                <a:latin typeface="Work Sans Medium"/>
                <a:cs typeface="Work Sans Medium"/>
              </a:rPr>
              <a:t> </a:t>
            </a:r>
            <a:r>
              <a:rPr sz="2150" b="0" spc="-70" dirty="0">
                <a:solidFill>
                  <a:srgbClr val="003150"/>
                </a:solidFill>
                <a:latin typeface="Work Sans Medium"/>
                <a:cs typeface="Work Sans Medium"/>
              </a:rPr>
              <a:t>je</a:t>
            </a:r>
            <a:r>
              <a:rPr sz="2150" b="0" spc="-185" dirty="0">
                <a:solidFill>
                  <a:srgbClr val="003150"/>
                </a:solidFill>
                <a:latin typeface="Work Sans Medium"/>
                <a:cs typeface="Work Sans Medium"/>
              </a:rPr>
              <a:t> </a:t>
            </a:r>
            <a:r>
              <a:rPr sz="2150" b="0" spc="-75" dirty="0">
                <a:solidFill>
                  <a:srgbClr val="003150"/>
                </a:solidFill>
                <a:latin typeface="Work Sans Medium"/>
                <a:cs typeface="Work Sans Medium"/>
              </a:rPr>
              <a:t>od</a:t>
            </a:r>
            <a:r>
              <a:rPr sz="2150" b="0" spc="-180" dirty="0">
                <a:solidFill>
                  <a:srgbClr val="003150"/>
                </a:solidFill>
                <a:latin typeface="Work Sans Medium"/>
                <a:cs typeface="Work Sans Medium"/>
              </a:rPr>
              <a:t> </a:t>
            </a:r>
            <a:r>
              <a:rPr sz="2150" b="0" spc="-10" dirty="0">
                <a:solidFill>
                  <a:srgbClr val="003150"/>
                </a:solidFill>
                <a:latin typeface="Work Sans Medium"/>
                <a:cs typeface="Work Sans Medium"/>
              </a:rPr>
              <a:t>dluhů.</a:t>
            </a:r>
            <a:endParaRPr sz="2150" dirty="0">
              <a:latin typeface="Work Sans Medium"/>
              <a:cs typeface="Work Sans Medium"/>
            </a:endParaRPr>
          </a:p>
          <a:p>
            <a:pPr marL="313690" marR="417830">
              <a:lnSpc>
                <a:spcPct val="127800"/>
              </a:lnSpc>
            </a:pPr>
            <a:r>
              <a:rPr sz="2150" b="0" spc="-130" dirty="0">
                <a:solidFill>
                  <a:srgbClr val="003150"/>
                </a:solidFill>
                <a:latin typeface="Work Sans Medium"/>
                <a:cs typeface="Work Sans Medium"/>
              </a:rPr>
              <a:t>Připočteme-</a:t>
            </a:r>
            <a:r>
              <a:rPr sz="2150" b="0" spc="-70" dirty="0">
                <a:solidFill>
                  <a:srgbClr val="003150"/>
                </a:solidFill>
                <a:latin typeface="Work Sans Medium"/>
                <a:cs typeface="Work Sans Medium"/>
              </a:rPr>
              <a:t>li</a:t>
            </a:r>
            <a:r>
              <a:rPr sz="2150" b="0" spc="-155" dirty="0">
                <a:solidFill>
                  <a:srgbClr val="003150"/>
                </a:solidFill>
                <a:latin typeface="Work Sans Medium"/>
                <a:cs typeface="Work Sans Medium"/>
              </a:rPr>
              <a:t> </a:t>
            </a:r>
            <a:r>
              <a:rPr sz="2150" b="0" spc="-20" dirty="0">
                <a:solidFill>
                  <a:srgbClr val="003150"/>
                </a:solidFill>
                <a:latin typeface="Work Sans Medium"/>
                <a:cs typeface="Work Sans Medium"/>
              </a:rPr>
              <a:t>k</a:t>
            </a:r>
            <a:r>
              <a:rPr sz="2150" b="0" spc="-200" dirty="0">
                <a:solidFill>
                  <a:srgbClr val="003150"/>
                </a:solidFill>
                <a:latin typeface="Work Sans Medium"/>
                <a:cs typeface="Work Sans Medium"/>
              </a:rPr>
              <a:t> </a:t>
            </a:r>
            <a:r>
              <a:rPr sz="2150" b="0" spc="-120" dirty="0">
                <a:solidFill>
                  <a:srgbClr val="003150"/>
                </a:solidFill>
                <a:latin typeface="Work Sans Medium"/>
                <a:cs typeface="Work Sans Medium"/>
              </a:rPr>
              <a:t>dlužníkům</a:t>
            </a:r>
            <a:r>
              <a:rPr sz="2150" b="0" spc="-150" dirty="0">
                <a:solidFill>
                  <a:srgbClr val="003150"/>
                </a:solidFill>
                <a:latin typeface="Work Sans Medium"/>
                <a:cs typeface="Work Sans Medium"/>
              </a:rPr>
              <a:t> </a:t>
            </a:r>
            <a:r>
              <a:rPr sz="2150" b="0" spc="-10" dirty="0">
                <a:solidFill>
                  <a:srgbClr val="003150"/>
                </a:solidFill>
                <a:latin typeface="Work Sans Medium"/>
                <a:cs typeface="Work Sans Medium"/>
              </a:rPr>
              <a:t>rodinné </a:t>
            </a:r>
            <a:r>
              <a:rPr sz="2150" b="0" spc="-120" dirty="0">
                <a:solidFill>
                  <a:srgbClr val="003150"/>
                </a:solidFill>
                <a:latin typeface="Work Sans Medium"/>
                <a:cs typeface="Work Sans Medium"/>
              </a:rPr>
              <a:t>příslušníky</a:t>
            </a:r>
            <a:r>
              <a:rPr sz="2150" b="0" spc="-229" dirty="0">
                <a:solidFill>
                  <a:srgbClr val="003150"/>
                </a:solidFill>
                <a:latin typeface="Work Sans Medium"/>
                <a:cs typeface="Work Sans Medium"/>
              </a:rPr>
              <a:t> </a:t>
            </a:r>
            <a:r>
              <a:rPr sz="2150" b="0" spc="-20" dirty="0">
                <a:solidFill>
                  <a:srgbClr val="003150"/>
                </a:solidFill>
                <a:latin typeface="Work Sans Medium"/>
                <a:cs typeface="Work Sans Medium"/>
              </a:rPr>
              <a:t>a</a:t>
            </a:r>
            <a:r>
              <a:rPr sz="2150" b="0" spc="-210" dirty="0">
                <a:solidFill>
                  <a:srgbClr val="003150"/>
                </a:solidFill>
                <a:latin typeface="Work Sans Medium"/>
                <a:cs typeface="Work Sans Medium"/>
              </a:rPr>
              <a:t> </a:t>
            </a:r>
            <a:r>
              <a:rPr sz="2150" b="0" spc="-114" dirty="0">
                <a:solidFill>
                  <a:srgbClr val="003150"/>
                </a:solidFill>
                <a:latin typeface="Work Sans Medium"/>
                <a:cs typeface="Work Sans Medium"/>
              </a:rPr>
              <a:t>příbuzné,</a:t>
            </a:r>
            <a:r>
              <a:rPr sz="2150" b="0" spc="-210" dirty="0">
                <a:solidFill>
                  <a:srgbClr val="003150"/>
                </a:solidFill>
                <a:latin typeface="Work Sans Medium"/>
                <a:cs typeface="Work Sans Medium"/>
              </a:rPr>
              <a:t> </a:t>
            </a:r>
            <a:r>
              <a:rPr sz="2150" b="0" spc="-90" dirty="0">
                <a:solidFill>
                  <a:srgbClr val="003150"/>
                </a:solidFill>
                <a:latin typeface="Work Sans Medium"/>
                <a:cs typeface="Work Sans Medium"/>
              </a:rPr>
              <a:t>tak</a:t>
            </a:r>
            <a:r>
              <a:rPr sz="2150" b="0" spc="-215" dirty="0">
                <a:solidFill>
                  <a:srgbClr val="003150"/>
                </a:solidFill>
                <a:latin typeface="Work Sans Medium"/>
                <a:cs typeface="Work Sans Medium"/>
              </a:rPr>
              <a:t> </a:t>
            </a:r>
            <a:r>
              <a:rPr sz="2150" b="0" spc="-110" dirty="0">
                <a:solidFill>
                  <a:srgbClr val="003150"/>
                </a:solidFill>
                <a:latin typeface="Work Sans Medium"/>
                <a:cs typeface="Work Sans Medium"/>
              </a:rPr>
              <a:t>zhruba</a:t>
            </a:r>
            <a:r>
              <a:rPr sz="2150" b="0" spc="-215" dirty="0">
                <a:solidFill>
                  <a:srgbClr val="003150"/>
                </a:solidFill>
                <a:latin typeface="Work Sans Medium"/>
                <a:cs typeface="Work Sans Medium"/>
              </a:rPr>
              <a:t> </a:t>
            </a:r>
            <a:r>
              <a:rPr sz="2150" b="0" spc="-10" dirty="0">
                <a:solidFill>
                  <a:srgbClr val="003150"/>
                </a:solidFill>
                <a:latin typeface="Work Sans Medium"/>
                <a:cs typeface="Work Sans Medium"/>
              </a:rPr>
              <a:t>milion </a:t>
            </a:r>
            <a:r>
              <a:rPr sz="2150" b="0" spc="-100" dirty="0">
                <a:solidFill>
                  <a:srgbClr val="003150"/>
                </a:solidFill>
                <a:latin typeface="Work Sans Medium"/>
                <a:cs typeface="Work Sans Medium"/>
              </a:rPr>
              <a:t>lidí</a:t>
            </a:r>
            <a:r>
              <a:rPr sz="2150" b="0" spc="-190" dirty="0">
                <a:solidFill>
                  <a:srgbClr val="003150"/>
                </a:solidFill>
                <a:latin typeface="Work Sans Medium"/>
                <a:cs typeface="Work Sans Medium"/>
              </a:rPr>
              <a:t> </a:t>
            </a:r>
            <a:r>
              <a:rPr sz="2150" b="0" spc="-75" dirty="0">
                <a:solidFill>
                  <a:srgbClr val="003150"/>
                </a:solidFill>
                <a:latin typeface="Work Sans Medium"/>
                <a:cs typeface="Work Sans Medium"/>
              </a:rPr>
              <a:t>na</a:t>
            </a:r>
            <a:r>
              <a:rPr sz="2150" b="0" spc="-285" dirty="0">
                <a:solidFill>
                  <a:srgbClr val="003150"/>
                </a:solidFill>
                <a:latin typeface="Work Sans Medium"/>
                <a:cs typeface="Work Sans Medium"/>
              </a:rPr>
              <a:t> </a:t>
            </a:r>
            <a:r>
              <a:rPr sz="2150" b="0" spc="-110" dirty="0">
                <a:solidFill>
                  <a:srgbClr val="003150"/>
                </a:solidFill>
                <a:latin typeface="Work Sans Medium"/>
                <a:cs typeface="Work Sans Medium"/>
              </a:rPr>
              <a:t>vlastní</a:t>
            </a:r>
            <a:r>
              <a:rPr sz="2150" b="0" spc="-185" dirty="0">
                <a:solidFill>
                  <a:srgbClr val="003150"/>
                </a:solidFill>
                <a:latin typeface="Work Sans Medium"/>
                <a:cs typeface="Work Sans Medium"/>
              </a:rPr>
              <a:t> </a:t>
            </a:r>
            <a:r>
              <a:rPr sz="2150" b="0" spc="-90" dirty="0" err="1">
                <a:solidFill>
                  <a:srgbClr val="003150"/>
                </a:solidFill>
                <a:latin typeface="Work Sans Medium"/>
                <a:cs typeface="Work Sans Medium"/>
              </a:rPr>
              <a:t>oči</a:t>
            </a:r>
            <a:r>
              <a:rPr sz="2150" b="0" spc="-240" dirty="0">
                <a:solidFill>
                  <a:srgbClr val="003150"/>
                </a:solidFill>
                <a:latin typeface="Work Sans Medium"/>
                <a:cs typeface="Work Sans Medium"/>
              </a:rPr>
              <a:t> </a:t>
            </a:r>
            <a:r>
              <a:rPr sz="2150" b="0" spc="-105" dirty="0" err="1">
                <a:solidFill>
                  <a:srgbClr val="003150"/>
                </a:solidFill>
                <a:latin typeface="Work Sans Medium"/>
                <a:cs typeface="Work Sans Medium"/>
              </a:rPr>
              <a:t>viděl</a:t>
            </a:r>
            <a:r>
              <a:rPr lang="cs-CZ" sz="2150" b="0" spc="-105" dirty="0">
                <a:solidFill>
                  <a:srgbClr val="003150"/>
                </a:solidFill>
                <a:latin typeface="Work Sans Medium"/>
                <a:cs typeface="Work Sans Medium"/>
              </a:rPr>
              <a:t>o</a:t>
            </a:r>
            <a:r>
              <a:rPr sz="2150" b="0" spc="-105" dirty="0">
                <a:solidFill>
                  <a:srgbClr val="003150"/>
                </a:solidFill>
                <a:latin typeface="Work Sans Medium"/>
                <a:cs typeface="Work Sans Medium"/>
              </a:rPr>
              <a:t>,</a:t>
            </a:r>
            <a:r>
              <a:rPr sz="2150" b="0" spc="-185" dirty="0">
                <a:solidFill>
                  <a:srgbClr val="003150"/>
                </a:solidFill>
                <a:latin typeface="Work Sans Medium"/>
                <a:cs typeface="Work Sans Medium"/>
              </a:rPr>
              <a:t> </a:t>
            </a:r>
            <a:r>
              <a:rPr sz="2150" b="0" spc="-80" dirty="0">
                <a:solidFill>
                  <a:srgbClr val="003150"/>
                </a:solidFill>
                <a:latin typeface="Work Sans Medium"/>
                <a:cs typeface="Work Sans Medium"/>
              </a:rPr>
              <a:t>že</a:t>
            </a:r>
            <a:r>
              <a:rPr sz="2150" b="0" spc="-190" dirty="0">
                <a:solidFill>
                  <a:srgbClr val="003150"/>
                </a:solidFill>
                <a:latin typeface="Work Sans Medium"/>
                <a:cs typeface="Work Sans Medium"/>
              </a:rPr>
              <a:t> </a:t>
            </a:r>
            <a:r>
              <a:rPr sz="2150" b="0" spc="-75" dirty="0">
                <a:solidFill>
                  <a:srgbClr val="003150"/>
                </a:solidFill>
                <a:latin typeface="Work Sans Medium"/>
                <a:cs typeface="Work Sans Medium"/>
              </a:rPr>
              <a:t>se</a:t>
            </a:r>
            <a:r>
              <a:rPr sz="2150" b="0" spc="-240" dirty="0">
                <a:solidFill>
                  <a:srgbClr val="003150"/>
                </a:solidFill>
                <a:latin typeface="Work Sans Medium"/>
                <a:cs typeface="Work Sans Medium"/>
              </a:rPr>
              <a:t> </a:t>
            </a:r>
            <a:r>
              <a:rPr sz="2150" b="0" spc="-120" dirty="0">
                <a:solidFill>
                  <a:srgbClr val="003150"/>
                </a:solidFill>
                <a:latin typeface="Work Sans Medium"/>
                <a:cs typeface="Work Sans Medium"/>
              </a:rPr>
              <a:t>vyplácí</a:t>
            </a:r>
            <a:r>
              <a:rPr sz="2150" b="0" spc="-185" dirty="0">
                <a:solidFill>
                  <a:srgbClr val="003150"/>
                </a:solidFill>
                <a:latin typeface="Work Sans Medium"/>
                <a:cs typeface="Work Sans Medium"/>
              </a:rPr>
              <a:t> </a:t>
            </a:r>
            <a:r>
              <a:rPr sz="2150" b="0" spc="-85" dirty="0">
                <a:solidFill>
                  <a:srgbClr val="003150"/>
                </a:solidFill>
                <a:latin typeface="Work Sans Medium"/>
                <a:cs typeface="Work Sans Medium"/>
              </a:rPr>
              <a:t>šetřit </a:t>
            </a:r>
            <a:r>
              <a:rPr sz="2150" b="0" spc="-20" dirty="0">
                <a:solidFill>
                  <a:srgbClr val="003150"/>
                </a:solidFill>
                <a:latin typeface="Work Sans Medium"/>
                <a:cs typeface="Work Sans Medium"/>
              </a:rPr>
              <a:t>a</a:t>
            </a:r>
            <a:r>
              <a:rPr sz="2150" b="0" spc="-220" dirty="0">
                <a:solidFill>
                  <a:srgbClr val="003150"/>
                </a:solidFill>
                <a:latin typeface="Work Sans Medium"/>
                <a:cs typeface="Work Sans Medium"/>
              </a:rPr>
              <a:t> </a:t>
            </a:r>
            <a:r>
              <a:rPr sz="2150" b="0" spc="-125" dirty="0">
                <a:solidFill>
                  <a:srgbClr val="003150"/>
                </a:solidFill>
                <a:latin typeface="Work Sans Medium"/>
                <a:cs typeface="Work Sans Medium"/>
              </a:rPr>
              <a:t>pravidelně</a:t>
            </a:r>
            <a:r>
              <a:rPr sz="2150" b="0" spc="-175" dirty="0">
                <a:solidFill>
                  <a:srgbClr val="003150"/>
                </a:solidFill>
                <a:latin typeface="Work Sans Medium"/>
                <a:cs typeface="Work Sans Medium"/>
              </a:rPr>
              <a:t> </a:t>
            </a:r>
            <a:r>
              <a:rPr sz="2150" b="0" spc="-114" dirty="0">
                <a:solidFill>
                  <a:srgbClr val="003150"/>
                </a:solidFill>
                <a:latin typeface="Work Sans Medium"/>
                <a:cs typeface="Work Sans Medium"/>
              </a:rPr>
              <a:t>splácet.</a:t>
            </a:r>
            <a:r>
              <a:rPr sz="2150" b="0" spc="-170" dirty="0">
                <a:solidFill>
                  <a:srgbClr val="003150"/>
                </a:solidFill>
                <a:latin typeface="Work Sans Medium"/>
                <a:cs typeface="Work Sans Medium"/>
              </a:rPr>
              <a:t> </a:t>
            </a:r>
            <a:r>
              <a:rPr sz="2150" b="0" spc="-114" dirty="0">
                <a:solidFill>
                  <a:srgbClr val="003150"/>
                </a:solidFill>
                <a:latin typeface="Work Sans Medium"/>
                <a:cs typeface="Work Sans Medium"/>
              </a:rPr>
              <a:t>Dlužníci</a:t>
            </a:r>
            <a:r>
              <a:rPr sz="2150" b="0" spc="-175" dirty="0">
                <a:solidFill>
                  <a:srgbClr val="003150"/>
                </a:solidFill>
                <a:latin typeface="Work Sans Medium"/>
                <a:cs typeface="Work Sans Medium"/>
              </a:rPr>
              <a:t> </a:t>
            </a:r>
            <a:r>
              <a:rPr sz="2150" b="0" spc="-75" dirty="0">
                <a:solidFill>
                  <a:srgbClr val="003150"/>
                </a:solidFill>
                <a:latin typeface="Work Sans Medium"/>
                <a:cs typeface="Work Sans Medium"/>
              </a:rPr>
              <a:t>se</a:t>
            </a:r>
            <a:r>
              <a:rPr sz="2150" b="0" spc="-225" dirty="0">
                <a:solidFill>
                  <a:srgbClr val="003150"/>
                </a:solidFill>
                <a:latin typeface="Work Sans Medium"/>
                <a:cs typeface="Work Sans Medium"/>
              </a:rPr>
              <a:t> </a:t>
            </a:r>
            <a:r>
              <a:rPr sz="2150" b="0" spc="-10" dirty="0" err="1">
                <a:solidFill>
                  <a:srgbClr val="003150"/>
                </a:solidFill>
                <a:latin typeface="Work Sans Medium"/>
                <a:cs typeface="Work Sans Medium"/>
              </a:rPr>
              <a:t>vrátili</a:t>
            </a:r>
            <a:r>
              <a:rPr lang="cs-CZ" sz="2150" b="0" spc="-10" dirty="0">
                <a:solidFill>
                  <a:srgbClr val="003150"/>
                </a:solidFill>
                <a:latin typeface="Work Sans Medium"/>
                <a:cs typeface="Work Sans Medium"/>
              </a:rPr>
              <a:t> </a:t>
            </a:r>
            <a:r>
              <a:rPr sz="2150" b="0" spc="-75" dirty="0">
                <a:solidFill>
                  <a:srgbClr val="003150"/>
                </a:solidFill>
                <a:latin typeface="Work Sans Medium"/>
                <a:cs typeface="Work Sans Medium"/>
              </a:rPr>
              <a:t>do</a:t>
            </a:r>
            <a:r>
              <a:rPr sz="2150" b="0" spc="-200" dirty="0">
                <a:solidFill>
                  <a:srgbClr val="003150"/>
                </a:solidFill>
                <a:latin typeface="Work Sans Medium"/>
                <a:cs typeface="Work Sans Medium"/>
              </a:rPr>
              <a:t> </a:t>
            </a:r>
            <a:r>
              <a:rPr sz="2150" b="0" spc="-114" dirty="0">
                <a:solidFill>
                  <a:srgbClr val="003150"/>
                </a:solidFill>
                <a:latin typeface="Work Sans Medium"/>
                <a:cs typeface="Work Sans Medium"/>
              </a:rPr>
              <a:t>života</a:t>
            </a:r>
            <a:r>
              <a:rPr sz="2150" b="0" spc="-235" dirty="0">
                <a:solidFill>
                  <a:srgbClr val="003150"/>
                </a:solidFill>
                <a:latin typeface="Work Sans Medium"/>
                <a:cs typeface="Work Sans Medium"/>
              </a:rPr>
              <a:t> </a:t>
            </a:r>
            <a:r>
              <a:rPr sz="2150" b="0" spc="-95" dirty="0">
                <a:solidFill>
                  <a:srgbClr val="003150"/>
                </a:solidFill>
                <a:latin typeface="Work Sans Medium"/>
                <a:cs typeface="Work Sans Medium"/>
              </a:rPr>
              <a:t>bez</a:t>
            </a:r>
            <a:r>
              <a:rPr sz="2150" b="0" spc="-185" dirty="0">
                <a:solidFill>
                  <a:srgbClr val="003150"/>
                </a:solidFill>
                <a:latin typeface="Work Sans Medium"/>
                <a:cs typeface="Work Sans Medium"/>
              </a:rPr>
              <a:t> </a:t>
            </a:r>
            <a:r>
              <a:rPr sz="2150" b="0" spc="-10" dirty="0">
                <a:solidFill>
                  <a:srgbClr val="003150"/>
                </a:solidFill>
                <a:latin typeface="Work Sans Medium"/>
                <a:cs typeface="Work Sans Medium"/>
              </a:rPr>
              <a:t>dluhů.</a:t>
            </a:r>
            <a:endParaRPr sz="2150" dirty="0">
              <a:latin typeface="Work Sans Medium"/>
              <a:cs typeface="Work Sans Medium"/>
            </a:endParaRPr>
          </a:p>
        </p:txBody>
      </p:sp>
      <p:sp>
        <p:nvSpPr>
          <p:cNvPr id="38" name="object 146">
            <a:extLst>
              <a:ext uri="{FF2B5EF4-FFF2-40B4-BE49-F238E27FC236}">
                <a16:creationId xmlns:a16="http://schemas.microsoft.com/office/drawing/2014/main" id="{624A086E-A6E2-822B-FA8A-4A2ADD8B002E}"/>
              </a:ext>
            </a:extLst>
          </p:cNvPr>
          <p:cNvSpPr txBox="1"/>
          <p:nvPr/>
        </p:nvSpPr>
        <p:spPr>
          <a:xfrm>
            <a:off x="16148051" y="10701389"/>
            <a:ext cx="3480454" cy="380232"/>
          </a:xfrm>
          <a:prstGeom prst="rect">
            <a:avLst/>
          </a:prstGeom>
        </p:spPr>
        <p:txBody>
          <a:bodyPr vert="horz" wrap="square" lIns="0" tIns="13335" rIns="0" bIns="0" rtlCol="0">
            <a:spAutoFit/>
          </a:bodyPr>
          <a:lstStyle/>
          <a:p>
            <a:pPr marL="12700" algn="r">
              <a:lnSpc>
                <a:spcPct val="100000"/>
              </a:lnSpc>
              <a:spcBef>
                <a:spcPts val="105"/>
              </a:spcBef>
            </a:pPr>
            <a:r>
              <a:rPr sz="1150" b="0" dirty="0">
                <a:solidFill>
                  <a:srgbClr val="003150"/>
                </a:solidFill>
                <a:latin typeface="Work Sans ExtraLight"/>
                <a:cs typeface="Work Sans ExtraLight"/>
              </a:rPr>
              <a:t>Zdroj:</a:t>
            </a:r>
            <a:r>
              <a:rPr sz="1150" b="0" spc="-65" dirty="0">
                <a:solidFill>
                  <a:srgbClr val="003150"/>
                </a:solidFill>
                <a:latin typeface="Work Sans ExtraLight"/>
                <a:cs typeface="Work Sans ExtraLight"/>
              </a:rPr>
              <a:t> </a:t>
            </a:r>
            <a:r>
              <a:rPr sz="1150" b="0" dirty="0">
                <a:solidFill>
                  <a:srgbClr val="003150"/>
                </a:solidFill>
                <a:latin typeface="Work Sans Light"/>
                <a:cs typeface="Work Sans Light"/>
              </a:rPr>
              <a:t>InsolCentrum,</a:t>
            </a:r>
            <a:r>
              <a:rPr sz="1150" b="0" spc="-65" dirty="0">
                <a:solidFill>
                  <a:srgbClr val="003150"/>
                </a:solidFill>
                <a:latin typeface="Work Sans Light"/>
                <a:cs typeface="Work Sans Light"/>
              </a:rPr>
              <a:t> </a:t>
            </a:r>
            <a:r>
              <a:rPr sz="1150" b="0" spc="-20" dirty="0">
                <a:solidFill>
                  <a:srgbClr val="003150"/>
                </a:solidFill>
                <a:latin typeface="Work Sans Light"/>
                <a:cs typeface="Work Sans Light"/>
              </a:rPr>
              <a:t>ISIR</a:t>
            </a:r>
            <a:endParaRPr lang="cs-CZ" sz="1150" b="0" spc="-20" dirty="0">
              <a:solidFill>
                <a:srgbClr val="003150"/>
              </a:solidFill>
              <a:latin typeface="Work Sans Light"/>
              <a:cs typeface="Work Sans Light"/>
            </a:endParaRPr>
          </a:p>
          <a:p>
            <a:pPr marL="12700" algn="r">
              <a:lnSpc>
                <a:spcPct val="100000"/>
              </a:lnSpc>
              <a:spcBef>
                <a:spcPts val="105"/>
              </a:spcBef>
            </a:pPr>
            <a:r>
              <a:rPr lang="cs-CZ" sz="1150" spc="-20" dirty="0">
                <a:solidFill>
                  <a:srgbClr val="003150"/>
                </a:solidFill>
                <a:latin typeface="Work Sans Light"/>
                <a:cs typeface="Work Sans Light"/>
              </a:rPr>
              <a:t>. </a:t>
            </a:r>
            <a:endParaRPr sz="1150" dirty="0">
              <a:latin typeface="Work Sans Light"/>
              <a:cs typeface="Work Sans Light"/>
            </a:endParaRPr>
          </a:p>
        </p:txBody>
      </p:sp>
      <p:pic>
        <p:nvPicPr>
          <p:cNvPr id="42" name="Obrázek 41">
            <a:extLst>
              <a:ext uri="{FF2B5EF4-FFF2-40B4-BE49-F238E27FC236}">
                <a16:creationId xmlns:a16="http://schemas.microsoft.com/office/drawing/2014/main" id="{6A4081AA-FC04-A05A-8BBE-B8D11AC124D6}"/>
              </a:ext>
            </a:extLst>
          </p:cNvPr>
          <p:cNvPicPr>
            <a:picLocks noChangeAspect="1"/>
          </p:cNvPicPr>
          <p:nvPr/>
        </p:nvPicPr>
        <p:blipFill>
          <a:blip r:embed="rId3"/>
          <a:stretch>
            <a:fillRect/>
          </a:stretch>
        </p:blipFill>
        <p:spPr>
          <a:xfrm>
            <a:off x="19464686" y="8214137"/>
            <a:ext cx="110142" cy="4185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500"/>
                                        <p:tgtEl>
                                          <p:spTgt spid="35"/>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52" name="Skupina 151">
            <a:extLst>
              <a:ext uri="{FF2B5EF4-FFF2-40B4-BE49-F238E27FC236}">
                <a16:creationId xmlns:a16="http://schemas.microsoft.com/office/drawing/2014/main" id="{B5A32320-7852-245F-FDDA-36EC00AE2657}"/>
              </a:ext>
            </a:extLst>
          </p:cNvPr>
          <p:cNvGrpSpPr/>
          <p:nvPr/>
        </p:nvGrpSpPr>
        <p:grpSpPr>
          <a:xfrm>
            <a:off x="10052050" y="4230237"/>
            <a:ext cx="10052050" cy="7078345"/>
            <a:chOff x="10052050" y="4230237"/>
            <a:chExt cx="10052050" cy="7078345"/>
          </a:xfrm>
        </p:grpSpPr>
        <p:sp>
          <p:nvSpPr>
            <p:cNvPr id="4" name="object 4"/>
            <p:cNvSpPr/>
            <p:nvPr/>
          </p:nvSpPr>
          <p:spPr>
            <a:xfrm>
              <a:off x="10052050" y="4230237"/>
              <a:ext cx="10052050" cy="7078345"/>
            </a:xfrm>
            <a:custGeom>
              <a:avLst/>
              <a:gdLst/>
              <a:ahLst/>
              <a:cxnLst/>
              <a:rect l="l" t="t" r="r" b="b"/>
              <a:pathLst>
                <a:path w="10052050" h="7078345">
                  <a:moveTo>
                    <a:pt x="10052039" y="0"/>
                  </a:moveTo>
                  <a:lnTo>
                    <a:pt x="0" y="0"/>
                  </a:lnTo>
                  <a:lnTo>
                    <a:pt x="0" y="7078318"/>
                  </a:lnTo>
                  <a:lnTo>
                    <a:pt x="10052039" y="7078318"/>
                  </a:lnTo>
                  <a:lnTo>
                    <a:pt x="10052039" y="0"/>
                  </a:lnTo>
                  <a:close/>
                </a:path>
              </a:pathLst>
            </a:custGeom>
            <a:solidFill>
              <a:srgbClr val="F2F2F2"/>
            </a:solidFill>
          </p:spPr>
          <p:txBody>
            <a:bodyPr wrap="square" lIns="0" tIns="0" rIns="0" bIns="0" rtlCol="0"/>
            <a:lstStyle/>
            <a:p>
              <a:endParaRPr/>
            </a:p>
          </p:txBody>
        </p:sp>
        <p:sp>
          <p:nvSpPr>
            <p:cNvPr id="11" name="object 11"/>
            <p:cNvSpPr/>
            <p:nvPr/>
          </p:nvSpPr>
          <p:spPr>
            <a:xfrm>
              <a:off x="13959627" y="10532590"/>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CEDD3A"/>
            </a:solidFill>
          </p:spPr>
          <p:txBody>
            <a:bodyPr wrap="square" lIns="0" tIns="0" rIns="0" bIns="0" rtlCol="0"/>
            <a:lstStyle/>
            <a:p>
              <a:endParaRPr/>
            </a:p>
          </p:txBody>
        </p:sp>
        <p:sp>
          <p:nvSpPr>
            <p:cNvPr id="12" name="object 12"/>
            <p:cNvSpPr/>
            <p:nvPr/>
          </p:nvSpPr>
          <p:spPr>
            <a:xfrm>
              <a:off x="15196553" y="10532590"/>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FCBC39"/>
            </a:solidFill>
          </p:spPr>
          <p:txBody>
            <a:bodyPr wrap="square" lIns="0" tIns="0" rIns="0" bIns="0" rtlCol="0"/>
            <a:lstStyle/>
            <a:p>
              <a:endParaRPr/>
            </a:p>
          </p:txBody>
        </p:sp>
        <p:sp>
          <p:nvSpPr>
            <p:cNvPr id="13" name="object 13"/>
            <p:cNvSpPr/>
            <p:nvPr/>
          </p:nvSpPr>
          <p:spPr>
            <a:xfrm>
              <a:off x="16433478" y="10532590"/>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00ADE6"/>
            </a:solidFill>
          </p:spPr>
          <p:txBody>
            <a:bodyPr wrap="square" lIns="0" tIns="0" rIns="0" bIns="0" rtlCol="0"/>
            <a:lstStyle/>
            <a:p>
              <a:endParaRPr/>
            </a:p>
          </p:txBody>
        </p:sp>
        <p:sp>
          <p:nvSpPr>
            <p:cNvPr id="14" name="object 14"/>
            <p:cNvSpPr/>
            <p:nvPr/>
          </p:nvSpPr>
          <p:spPr>
            <a:xfrm>
              <a:off x="12722701" y="10532590"/>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003150"/>
            </a:solidFill>
          </p:spPr>
          <p:txBody>
            <a:bodyPr wrap="square" lIns="0" tIns="0" rIns="0" bIns="0" rtlCol="0"/>
            <a:lstStyle/>
            <a:p>
              <a:endParaRPr/>
            </a:p>
          </p:txBody>
        </p:sp>
        <p:sp>
          <p:nvSpPr>
            <p:cNvPr id="19" name="object 19"/>
            <p:cNvSpPr/>
            <p:nvPr/>
          </p:nvSpPr>
          <p:spPr>
            <a:xfrm>
              <a:off x="11255783" y="10009910"/>
              <a:ext cx="509905" cy="0"/>
            </a:xfrm>
            <a:custGeom>
              <a:avLst/>
              <a:gdLst/>
              <a:ahLst/>
              <a:cxnLst/>
              <a:rect l="l" t="t" r="r" b="b"/>
              <a:pathLst>
                <a:path w="509904">
                  <a:moveTo>
                    <a:pt x="0" y="0"/>
                  </a:moveTo>
                  <a:lnTo>
                    <a:pt x="509638" y="0"/>
                  </a:lnTo>
                </a:path>
              </a:pathLst>
            </a:custGeom>
            <a:ln w="31412">
              <a:solidFill>
                <a:srgbClr val="003150"/>
              </a:solidFill>
            </a:ln>
          </p:spPr>
          <p:txBody>
            <a:bodyPr wrap="square" lIns="0" tIns="0" rIns="0" bIns="0" rtlCol="0"/>
            <a:lstStyle/>
            <a:p>
              <a:endParaRPr/>
            </a:p>
          </p:txBody>
        </p:sp>
        <p:sp>
          <p:nvSpPr>
            <p:cNvPr id="20" name="object 20"/>
            <p:cNvSpPr/>
            <p:nvPr/>
          </p:nvSpPr>
          <p:spPr>
            <a:xfrm>
              <a:off x="11765422" y="10009910"/>
              <a:ext cx="509905" cy="0"/>
            </a:xfrm>
            <a:custGeom>
              <a:avLst/>
              <a:gdLst/>
              <a:ahLst/>
              <a:cxnLst/>
              <a:rect l="l" t="t" r="r" b="b"/>
              <a:pathLst>
                <a:path w="509904">
                  <a:moveTo>
                    <a:pt x="0" y="0"/>
                  </a:moveTo>
                  <a:lnTo>
                    <a:pt x="509638" y="0"/>
                  </a:lnTo>
                </a:path>
              </a:pathLst>
            </a:custGeom>
            <a:ln w="31412">
              <a:solidFill>
                <a:srgbClr val="003150"/>
              </a:solidFill>
            </a:ln>
          </p:spPr>
          <p:txBody>
            <a:bodyPr wrap="square" lIns="0" tIns="0" rIns="0" bIns="0" rtlCol="0"/>
            <a:lstStyle/>
            <a:p>
              <a:endParaRPr/>
            </a:p>
          </p:txBody>
        </p:sp>
        <p:sp>
          <p:nvSpPr>
            <p:cNvPr id="21" name="object 21"/>
            <p:cNvSpPr/>
            <p:nvPr/>
          </p:nvSpPr>
          <p:spPr>
            <a:xfrm>
              <a:off x="12275062" y="10009910"/>
              <a:ext cx="509905" cy="0"/>
            </a:xfrm>
            <a:custGeom>
              <a:avLst/>
              <a:gdLst/>
              <a:ahLst/>
              <a:cxnLst/>
              <a:rect l="l" t="t" r="r" b="b"/>
              <a:pathLst>
                <a:path w="509904">
                  <a:moveTo>
                    <a:pt x="0" y="0"/>
                  </a:moveTo>
                  <a:lnTo>
                    <a:pt x="509638" y="0"/>
                  </a:lnTo>
                </a:path>
              </a:pathLst>
            </a:custGeom>
            <a:ln w="31412">
              <a:solidFill>
                <a:srgbClr val="003150"/>
              </a:solidFill>
            </a:ln>
          </p:spPr>
          <p:txBody>
            <a:bodyPr wrap="square" lIns="0" tIns="0" rIns="0" bIns="0" rtlCol="0"/>
            <a:lstStyle/>
            <a:p>
              <a:endParaRPr/>
            </a:p>
          </p:txBody>
        </p:sp>
        <p:sp>
          <p:nvSpPr>
            <p:cNvPr id="22" name="object 22"/>
            <p:cNvSpPr/>
            <p:nvPr/>
          </p:nvSpPr>
          <p:spPr>
            <a:xfrm>
              <a:off x="12784700"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23" name="object 23"/>
            <p:cNvSpPr/>
            <p:nvPr/>
          </p:nvSpPr>
          <p:spPr>
            <a:xfrm>
              <a:off x="13294339"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24" name="object 24"/>
            <p:cNvSpPr/>
            <p:nvPr/>
          </p:nvSpPr>
          <p:spPr>
            <a:xfrm>
              <a:off x="13803978"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25" name="object 25"/>
            <p:cNvSpPr/>
            <p:nvPr/>
          </p:nvSpPr>
          <p:spPr>
            <a:xfrm>
              <a:off x="14313618"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26" name="object 26"/>
            <p:cNvSpPr/>
            <p:nvPr/>
          </p:nvSpPr>
          <p:spPr>
            <a:xfrm>
              <a:off x="14823256"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27" name="object 27"/>
            <p:cNvSpPr/>
            <p:nvPr/>
          </p:nvSpPr>
          <p:spPr>
            <a:xfrm>
              <a:off x="15332895"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28" name="object 28"/>
            <p:cNvSpPr/>
            <p:nvPr/>
          </p:nvSpPr>
          <p:spPr>
            <a:xfrm>
              <a:off x="15842534"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29" name="object 29"/>
            <p:cNvSpPr/>
            <p:nvPr/>
          </p:nvSpPr>
          <p:spPr>
            <a:xfrm>
              <a:off x="16352172"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30" name="object 30"/>
            <p:cNvSpPr/>
            <p:nvPr/>
          </p:nvSpPr>
          <p:spPr>
            <a:xfrm>
              <a:off x="16861811"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31" name="object 31"/>
            <p:cNvSpPr/>
            <p:nvPr/>
          </p:nvSpPr>
          <p:spPr>
            <a:xfrm>
              <a:off x="17371451"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32" name="object 32"/>
            <p:cNvSpPr/>
            <p:nvPr/>
          </p:nvSpPr>
          <p:spPr>
            <a:xfrm>
              <a:off x="17881088"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33" name="object 33"/>
            <p:cNvSpPr/>
            <p:nvPr/>
          </p:nvSpPr>
          <p:spPr>
            <a:xfrm>
              <a:off x="18390730" y="10009910"/>
              <a:ext cx="509905" cy="0"/>
            </a:xfrm>
            <a:custGeom>
              <a:avLst/>
              <a:gdLst/>
              <a:ahLst/>
              <a:cxnLst/>
              <a:rect l="l" t="t" r="r" b="b"/>
              <a:pathLst>
                <a:path w="509905">
                  <a:moveTo>
                    <a:pt x="0" y="0"/>
                  </a:moveTo>
                  <a:lnTo>
                    <a:pt x="509638" y="0"/>
                  </a:lnTo>
                </a:path>
              </a:pathLst>
            </a:custGeom>
            <a:ln w="31412">
              <a:solidFill>
                <a:srgbClr val="003150"/>
              </a:solidFill>
            </a:ln>
          </p:spPr>
          <p:txBody>
            <a:bodyPr wrap="square" lIns="0" tIns="0" rIns="0" bIns="0" rtlCol="0"/>
            <a:lstStyle/>
            <a:p>
              <a:endParaRPr/>
            </a:p>
          </p:txBody>
        </p:sp>
        <p:sp>
          <p:nvSpPr>
            <p:cNvPr id="34" name="object 34"/>
            <p:cNvSpPr/>
            <p:nvPr/>
          </p:nvSpPr>
          <p:spPr>
            <a:xfrm>
              <a:off x="11384038" y="7276750"/>
              <a:ext cx="7376795" cy="2194560"/>
            </a:xfrm>
            <a:custGeom>
              <a:avLst/>
              <a:gdLst/>
              <a:ahLst/>
              <a:cxnLst/>
              <a:rect l="l" t="t" r="r" b="b"/>
              <a:pathLst>
                <a:path w="7376794" h="2194559">
                  <a:moveTo>
                    <a:pt x="261772" y="311442"/>
                  </a:moveTo>
                  <a:lnTo>
                    <a:pt x="0" y="311442"/>
                  </a:lnTo>
                  <a:lnTo>
                    <a:pt x="0" y="2194268"/>
                  </a:lnTo>
                  <a:lnTo>
                    <a:pt x="261772" y="2194268"/>
                  </a:lnTo>
                  <a:lnTo>
                    <a:pt x="261772" y="311442"/>
                  </a:lnTo>
                  <a:close/>
                </a:path>
                <a:path w="7376794" h="2194559">
                  <a:moveTo>
                    <a:pt x="769950" y="353910"/>
                  </a:moveTo>
                  <a:lnTo>
                    <a:pt x="508177" y="353910"/>
                  </a:lnTo>
                  <a:lnTo>
                    <a:pt x="508177" y="2151799"/>
                  </a:lnTo>
                  <a:lnTo>
                    <a:pt x="769950" y="2151799"/>
                  </a:lnTo>
                  <a:lnTo>
                    <a:pt x="769950" y="353910"/>
                  </a:lnTo>
                  <a:close/>
                </a:path>
                <a:path w="7376794" h="2194559">
                  <a:moveTo>
                    <a:pt x="1278140" y="396379"/>
                  </a:moveTo>
                  <a:lnTo>
                    <a:pt x="1016368" y="396379"/>
                  </a:lnTo>
                  <a:lnTo>
                    <a:pt x="1016368" y="2151799"/>
                  </a:lnTo>
                  <a:lnTo>
                    <a:pt x="1278140" y="2151799"/>
                  </a:lnTo>
                  <a:lnTo>
                    <a:pt x="1278140" y="396379"/>
                  </a:lnTo>
                  <a:close/>
                </a:path>
                <a:path w="7376794" h="2194559">
                  <a:moveTo>
                    <a:pt x="1786305" y="424700"/>
                  </a:moveTo>
                  <a:lnTo>
                    <a:pt x="1524533" y="424700"/>
                  </a:lnTo>
                  <a:lnTo>
                    <a:pt x="1524533" y="2194268"/>
                  </a:lnTo>
                  <a:lnTo>
                    <a:pt x="1786305" y="2194268"/>
                  </a:lnTo>
                  <a:lnTo>
                    <a:pt x="1786305" y="424700"/>
                  </a:lnTo>
                  <a:close/>
                </a:path>
                <a:path w="7376794" h="2194559">
                  <a:moveTo>
                    <a:pt x="2294483" y="396379"/>
                  </a:moveTo>
                  <a:lnTo>
                    <a:pt x="2032711" y="396379"/>
                  </a:lnTo>
                  <a:lnTo>
                    <a:pt x="2032711" y="2165947"/>
                  </a:lnTo>
                  <a:lnTo>
                    <a:pt x="2294483" y="2165947"/>
                  </a:lnTo>
                  <a:lnTo>
                    <a:pt x="2294483" y="396379"/>
                  </a:lnTo>
                  <a:close/>
                </a:path>
                <a:path w="7376794" h="2194559">
                  <a:moveTo>
                    <a:pt x="2802648" y="368071"/>
                  </a:moveTo>
                  <a:lnTo>
                    <a:pt x="2540876" y="368071"/>
                  </a:lnTo>
                  <a:lnTo>
                    <a:pt x="2540876" y="2151799"/>
                  </a:lnTo>
                  <a:lnTo>
                    <a:pt x="2802648" y="2151799"/>
                  </a:lnTo>
                  <a:lnTo>
                    <a:pt x="2802648" y="368071"/>
                  </a:lnTo>
                  <a:close/>
                </a:path>
                <a:path w="7376794" h="2194559">
                  <a:moveTo>
                    <a:pt x="3310839" y="268973"/>
                  </a:moveTo>
                  <a:lnTo>
                    <a:pt x="3049066" y="268973"/>
                  </a:lnTo>
                  <a:lnTo>
                    <a:pt x="3049066" y="2109330"/>
                  </a:lnTo>
                  <a:lnTo>
                    <a:pt x="3310839" y="2109330"/>
                  </a:lnTo>
                  <a:lnTo>
                    <a:pt x="3310839" y="268973"/>
                  </a:lnTo>
                  <a:close/>
                </a:path>
                <a:path w="7376794" h="2194559">
                  <a:moveTo>
                    <a:pt x="3819004" y="141566"/>
                  </a:moveTo>
                  <a:lnTo>
                    <a:pt x="3557232" y="141566"/>
                  </a:lnTo>
                  <a:lnTo>
                    <a:pt x="3557232" y="2010232"/>
                  </a:lnTo>
                  <a:lnTo>
                    <a:pt x="3819004" y="2010232"/>
                  </a:lnTo>
                  <a:lnTo>
                    <a:pt x="3819004" y="141566"/>
                  </a:lnTo>
                  <a:close/>
                </a:path>
                <a:path w="7376794" h="2194559">
                  <a:moveTo>
                    <a:pt x="4327182" y="42468"/>
                  </a:moveTo>
                  <a:lnTo>
                    <a:pt x="4065409" y="42468"/>
                  </a:lnTo>
                  <a:lnTo>
                    <a:pt x="4065409" y="1911134"/>
                  </a:lnTo>
                  <a:lnTo>
                    <a:pt x="4327182" y="1911134"/>
                  </a:lnTo>
                  <a:lnTo>
                    <a:pt x="4327182" y="42468"/>
                  </a:lnTo>
                  <a:close/>
                </a:path>
                <a:path w="7376794" h="2194559">
                  <a:moveTo>
                    <a:pt x="4835360" y="14147"/>
                  </a:moveTo>
                  <a:lnTo>
                    <a:pt x="4573587" y="14147"/>
                  </a:lnTo>
                  <a:lnTo>
                    <a:pt x="4573587" y="1868665"/>
                  </a:lnTo>
                  <a:lnTo>
                    <a:pt x="4835360" y="1868665"/>
                  </a:lnTo>
                  <a:lnTo>
                    <a:pt x="4835360" y="14147"/>
                  </a:lnTo>
                  <a:close/>
                </a:path>
                <a:path w="7376794" h="2194559">
                  <a:moveTo>
                    <a:pt x="5343537" y="0"/>
                  </a:moveTo>
                  <a:lnTo>
                    <a:pt x="5081765" y="0"/>
                  </a:lnTo>
                  <a:lnTo>
                    <a:pt x="5081765" y="1882825"/>
                  </a:lnTo>
                  <a:lnTo>
                    <a:pt x="5343537" y="1882825"/>
                  </a:lnTo>
                  <a:lnTo>
                    <a:pt x="5343537" y="0"/>
                  </a:lnTo>
                  <a:close/>
                </a:path>
                <a:path w="7376794" h="2194559">
                  <a:moveTo>
                    <a:pt x="5851715" y="339750"/>
                  </a:moveTo>
                  <a:lnTo>
                    <a:pt x="5589943" y="339750"/>
                  </a:lnTo>
                  <a:lnTo>
                    <a:pt x="5589943" y="2052701"/>
                  </a:lnTo>
                  <a:lnTo>
                    <a:pt x="5851715" y="2052701"/>
                  </a:lnTo>
                  <a:lnTo>
                    <a:pt x="5851715" y="339750"/>
                  </a:lnTo>
                  <a:close/>
                </a:path>
                <a:path w="7376794" h="2194559">
                  <a:moveTo>
                    <a:pt x="6359880" y="325602"/>
                  </a:moveTo>
                  <a:lnTo>
                    <a:pt x="6098108" y="325602"/>
                  </a:lnTo>
                  <a:lnTo>
                    <a:pt x="6098108" y="2010232"/>
                  </a:lnTo>
                  <a:lnTo>
                    <a:pt x="6359880" y="2010232"/>
                  </a:lnTo>
                  <a:lnTo>
                    <a:pt x="6359880" y="325602"/>
                  </a:lnTo>
                  <a:close/>
                </a:path>
                <a:path w="7376794" h="2194559">
                  <a:moveTo>
                    <a:pt x="6868058" y="226504"/>
                  </a:moveTo>
                  <a:lnTo>
                    <a:pt x="6606286" y="226504"/>
                  </a:lnTo>
                  <a:lnTo>
                    <a:pt x="6606286" y="1939442"/>
                  </a:lnTo>
                  <a:lnTo>
                    <a:pt x="6868058" y="1939442"/>
                  </a:lnTo>
                  <a:lnTo>
                    <a:pt x="6868058" y="226504"/>
                  </a:lnTo>
                  <a:close/>
                </a:path>
                <a:path w="7376794" h="2194559">
                  <a:moveTo>
                    <a:pt x="7376236" y="260438"/>
                  </a:moveTo>
                  <a:lnTo>
                    <a:pt x="7114464" y="260438"/>
                  </a:lnTo>
                  <a:lnTo>
                    <a:pt x="7114464" y="1981911"/>
                  </a:lnTo>
                  <a:lnTo>
                    <a:pt x="7376236" y="1981911"/>
                  </a:lnTo>
                  <a:lnTo>
                    <a:pt x="7376236" y="260438"/>
                  </a:lnTo>
                  <a:close/>
                </a:path>
              </a:pathLst>
            </a:custGeom>
            <a:solidFill>
              <a:srgbClr val="CEDD3A"/>
            </a:solidFill>
          </p:spPr>
          <p:txBody>
            <a:bodyPr wrap="square" lIns="0" tIns="0" rIns="0" bIns="0" rtlCol="0"/>
            <a:lstStyle/>
            <a:p>
              <a:endParaRPr/>
            </a:p>
          </p:txBody>
        </p:sp>
        <p:sp>
          <p:nvSpPr>
            <p:cNvPr id="35" name="object 35"/>
            <p:cNvSpPr/>
            <p:nvPr/>
          </p:nvSpPr>
          <p:spPr>
            <a:xfrm>
              <a:off x="11384038" y="5783256"/>
              <a:ext cx="7376795" cy="530860"/>
            </a:xfrm>
            <a:custGeom>
              <a:avLst/>
              <a:gdLst/>
              <a:ahLst/>
              <a:cxnLst/>
              <a:rect l="l" t="t" r="r" b="b"/>
              <a:pathLst>
                <a:path w="7376794" h="530860">
                  <a:moveTo>
                    <a:pt x="261772" y="0"/>
                  </a:moveTo>
                  <a:lnTo>
                    <a:pt x="0" y="0"/>
                  </a:lnTo>
                  <a:lnTo>
                    <a:pt x="0" y="417588"/>
                  </a:lnTo>
                  <a:lnTo>
                    <a:pt x="261772" y="417588"/>
                  </a:lnTo>
                  <a:lnTo>
                    <a:pt x="261772" y="0"/>
                  </a:lnTo>
                  <a:close/>
                </a:path>
                <a:path w="7376794" h="530860">
                  <a:moveTo>
                    <a:pt x="769950" y="0"/>
                  </a:moveTo>
                  <a:lnTo>
                    <a:pt x="508177" y="0"/>
                  </a:lnTo>
                  <a:lnTo>
                    <a:pt x="508177" y="474218"/>
                  </a:lnTo>
                  <a:lnTo>
                    <a:pt x="769950" y="474218"/>
                  </a:lnTo>
                  <a:lnTo>
                    <a:pt x="769950" y="0"/>
                  </a:lnTo>
                  <a:close/>
                </a:path>
                <a:path w="7376794" h="530860">
                  <a:moveTo>
                    <a:pt x="1278140" y="0"/>
                  </a:moveTo>
                  <a:lnTo>
                    <a:pt x="1016368" y="0"/>
                  </a:lnTo>
                  <a:lnTo>
                    <a:pt x="1016368" y="502526"/>
                  </a:lnTo>
                  <a:lnTo>
                    <a:pt x="1278140" y="502526"/>
                  </a:lnTo>
                  <a:lnTo>
                    <a:pt x="1278140" y="0"/>
                  </a:lnTo>
                  <a:close/>
                </a:path>
                <a:path w="7376794" h="530860">
                  <a:moveTo>
                    <a:pt x="1786305" y="0"/>
                  </a:moveTo>
                  <a:lnTo>
                    <a:pt x="1524533" y="0"/>
                  </a:lnTo>
                  <a:lnTo>
                    <a:pt x="1524533" y="530834"/>
                  </a:lnTo>
                  <a:lnTo>
                    <a:pt x="1786305" y="530834"/>
                  </a:lnTo>
                  <a:lnTo>
                    <a:pt x="1786305" y="0"/>
                  </a:lnTo>
                  <a:close/>
                </a:path>
                <a:path w="7376794" h="530860">
                  <a:moveTo>
                    <a:pt x="2294483" y="0"/>
                  </a:moveTo>
                  <a:lnTo>
                    <a:pt x="2032711" y="0"/>
                  </a:lnTo>
                  <a:lnTo>
                    <a:pt x="2032711" y="530834"/>
                  </a:lnTo>
                  <a:lnTo>
                    <a:pt x="2294483" y="530834"/>
                  </a:lnTo>
                  <a:lnTo>
                    <a:pt x="2294483" y="0"/>
                  </a:lnTo>
                  <a:close/>
                </a:path>
                <a:path w="7376794" h="530860">
                  <a:moveTo>
                    <a:pt x="2802648" y="0"/>
                  </a:moveTo>
                  <a:lnTo>
                    <a:pt x="2540876" y="0"/>
                  </a:lnTo>
                  <a:lnTo>
                    <a:pt x="2540876" y="502526"/>
                  </a:lnTo>
                  <a:lnTo>
                    <a:pt x="2802648" y="502526"/>
                  </a:lnTo>
                  <a:lnTo>
                    <a:pt x="2802648" y="0"/>
                  </a:lnTo>
                  <a:close/>
                </a:path>
                <a:path w="7376794" h="530860">
                  <a:moveTo>
                    <a:pt x="3310839" y="0"/>
                  </a:moveTo>
                  <a:lnTo>
                    <a:pt x="3049066" y="0"/>
                  </a:lnTo>
                  <a:lnTo>
                    <a:pt x="3049066" y="474218"/>
                  </a:lnTo>
                  <a:lnTo>
                    <a:pt x="3310839" y="474218"/>
                  </a:lnTo>
                  <a:lnTo>
                    <a:pt x="3310839" y="0"/>
                  </a:lnTo>
                  <a:close/>
                </a:path>
                <a:path w="7376794" h="530860">
                  <a:moveTo>
                    <a:pt x="3819004" y="0"/>
                  </a:moveTo>
                  <a:lnTo>
                    <a:pt x="3557232" y="0"/>
                  </a:lnTo>
                  <a:lnTo>
                    <a:pt x="3557232" y="417588"/>
                  </a:lnTo>
                  <a:lnTo>
                    <a:pt x="3819004" y="417588"/>
                  </a:lnTo>
                  <a:lnTo>
                    <a:pt x="3819004" y="0"/>
                  </a:lnTo>
                  <a:close/>
                </a:path>
                <a:path w="7376794" h="530860">
                  <a:moveTo>
                    <a:pt x="4327182" y="0"/>
                  </a:moveTo>
                  <a:lnTo>
                    <a:pt x="4065409" y="0"/>
                  </a:lnTo>
                  <a:lnTo>
                    <a:pt x="4065409" y="375119"/>
                  </a:lnTo>
                  <a:lnTo>
                    <a:pt x="4327182" y="375119"/>
                  </a:lnTo>
                  <a:lnTo>
                    <a:pt x="4327182" y="0"/>
                  </a:lnTo>
                  <a:close/>
                </a:path>
                <a:path w="7376794" h="530860">
                  <a:moveTo>
                    <a:pt x="4835360" y="0"/>
                  </a:moveTo>
                  <a:lnTo>
                    <a:pt x="4573587" y="0"/>
                  </a:lnTo>
                  <a:lnTo>
                    <a:pt x="4573587" y="346798"/>
                  </a:lnTo>
                  <a:lnTo>
                    <a:pt x="4835360" y="346798"/>
                  </a:lnTo>
                  <a:lnTo>
                    <a:pt x="4835360" y="0"/>
                  </a:lnTo>
                  <a:close/>
                </a:path>
                <a:path w="7376794" h="530860">
                  <a:moveTo>
                    <a:pt x="5343537" y="0"/>
                  </a:moveTo>
                  <a:lnTo>
                    <a:pt x="5081765" y="0"/>
                  </a:lnTo>
                  <a:lnTo>
                    <a:pt x="5081765" y="313728"/>
                  </a:lnTo>
                  <a:lnTo>
                    <a:pt x="5343537" y="313728"/>
                  </a:lnTo>
                  <a:lnTo>
                    <a:pt x="5343537" y="0"/>
                  </a:lnTo>
                  <a:close/>
                </a:path>
                <a:path w="7376794" h="530860">
                  <a:moveTo>
                    <a:pt x="5851715" y="0"/>
                  </a:moveTo>
                  <a:lnTo>
                    <a:pt x="5589943" y="0"/>
                  </a:lnTo>
                  <a:lnTo>
                    <a:pt x="5589943" y="502526"/>
                  </a:lnTo>
                  <a:lnTo>
                    <a:pt x="5851715" y="502526"/>
                  </a:lnTo>
                  <a:lnTo>
                    <a:pt x="5851715" y="0"/>
                  </a:lnTo>
                  <a:close/>
                </a:path>
                <a:path w="7376794" h="530860">
                  <a:moveTo>
                    <a:pt x="6359880" y="0"/>
                  </a:moveTo>
                  <a:lnTo>
                    <a:pt x="6098108" y="0"/>
                  </a:lnTo>
                  <a:lnTo>
                    <a:pt x="6098108" y="488365"/>
                  </a:lnTo>
                  <a:lnTo>
                    <a:pt x="6359880" y="488365"/>
                  </a:lnTo>
                  <a:lnTo>
                    <a:pt x="6359880" y="0"/>
                  </a:lnTo>
                  <a:close/>
                </a:path>
                <a:path w="7376794" h="530860">
                  <a:moveTo>
                    <a:pt x="6868058" y="0"/>
                  </a:moveTo>
                  <a:lnTo>
                    <a:pt x="6606286" y="0"/>
                  </a:lnTo>
                  <a:lnTo>
                    <a:pt x="6606286" y="431749"/>
                  </a:lnTo>
                  <a:lnTo>
                    <a:pt x="6868058" y="431749"/>
                  </a:lnTo>
                  <a:lnTo>
                    <a:pt x="6868058" y="0"/>
                  </a:lnTo>
                  <a:close/>
                </a:path>
                <a:path w="7376794" h="530860">
                  <a:moveTo>
                    <a:pt x="7376236" y="0"/>
                  </a:moveTo>
                  <a:lnTo>
                    <a:pt x="7114464" y="0"/>
                  </a:lnTo>
                  <a:lnTo>
                    <a:pt x="7114464" y="446582"/>
                  </a:lnTo>
                  <a:lnTo>
                    <a:pt x="7376236" y="446582"/>
                  </a:lnTo>
                  <a:lnTo>
                    <a:pt x="7376236" y="0"/>
                  </a:lnTo>
                  <a:close/>
                </a:path>
              </a:pathLst>
            </a:custGeom>
            <a:solidFill>
              <a:srgbClr val="00ADE6"/>
            </a:solidFill>
          </p:spPr>
          <p:txBody>
            <a:bodyPr wrap="square" lIns="0" tIns="0" rIns="0" bIns="0" rtlCol="0"/>
            <a:lstStyle/>
            <a:p>
              <a:endParaRPr/>
            </a:p>
          </p:txBody>
        </p:sp>
        <p:sp>
          <p:nvSpPr>
            <p:cNvPr id="36" name="object 36"/>
            <p:cNvSpPr/>
            <p:nvPr/>
          </p:nvSpPr>
          <p:spPr>
            <a:xfrm>
              <a:off x="11892217" y="9145415"/>
              <a:ext cx="6360160" cy="836294"/>
            </a:xfrm>
            <a:custGeom>
              <a:avLst/>
              <a:gdLst/>
              <a:ahLst/>
              <a:cxnLst/>
              <a:rect l="l" t="t" r="r" b="b"/>
              <a:pathLst>
                <a:path w="6360159" h="836295">
                  <a:moveTo>
                    <a:pt x="261772" y="283133"/>
                  </a:moveTo>
                  <a:lnTo>
                    <a:pt x="0" y="283133"/>
                  </a:lnTo>
                  <a:lnTo>
                    <a:pt x="0" y="836256"/>
                  </a:lnTo>
                  <a:lnTo>
                    <a:pt x="261772" y="836256"/>
                  </a:lnTo>
                  <a:lnTo>
                    <a:pt x="261772" y="283133"/>
                  </a:lnTo>
                  <a:close/>
                </a:path>
                <a:path w="6360159" h="836295">
                  <a:moveTo>
                    <a:pt x="769962" y="283133"/>
                  </a:moveTo>
                  <a:lnTo>
                    <a:pt x="508190" y="283133"/>
                  </a:lnTo>
                  <a:lnTo>
                    <a:pt x="508190" y="836256"/>
                  </a:lnTo>
                  <a:lnTo>
                    <a:pt x="769962" y="836256"/>
                  </a:lnTo>
                  <a:lnTo>
                    <a:pt x="769962" y="283133"/>
                  </a:lnTo>
                  <a:close/>
                </a:path>
                <a:path w="6360159" h="836295">
                  <a:moveTo>
                    <a:pt x="1278128" y="325602"/>
                  </a:moveTo>
                  <a:lnTo>
                    <a:pt x="1016355" y="325602"/>
                  </a:lnTo>
                  <a:lnTo>
                    <a:pt x="1016355" y="836256"/>
                  </a:lnTo>
                  <a:lnTo>
                    <a:pt x="1278128" y="836256"/>
                  </a:lnTo>
                  <a:lnTo>
                    <a:pt x="1278128" y="325602"/>
                  </a:lnTo>
                  <a:close/>
                </a:path>
                <a:path w="6360159" h="836295">
                  <a:moveTo>
                    <a:pt x="1786305" y="297281"/>
                  </a:moveTo>
                  <a:lnTo>
                    <a:pt x="1524533" y="297281"/>
                  </a:lnTo>
                  <a:lnTo>
                    <a:pt x="1524533" y="836256"/>
                  </a:lnTo>
                  <a:lnTo>
                    <a:pt x="1786305" y="836256"/>
                  </a:lnTo>
                  <a:lnTo>
                    <a:pt x="1786305" y="297281"/>
                  </a:lnTo>
                  <a:close/>
                </a:path>
                <a:path w="6360159" h="836295">
                  <a:moveTo>
                    <a:pt x="2294471" y="283133"/>
                  </a:moveTo>
                  <a:lnTo>
                    <a:pt x="2032698" y="283133"/>
                  </a:lnTo>
                  <a:lnTo>
                    <a:pt x="2032698" y="836256"/>
                  </a:lnTo>
                  <a:lnTo>
                    <a:pt x="2294471" y="836256"/>
                  </a:lnTo>
                  <a:lnTo>
                    <a:pt x="2294471" y="283133"/>
                  </a:lnTo>
                  <a:close/>
                </a:path>
                <a:path w="6360159" h="836295">
                  <a:moveTo>
                    <a:pt x="2802661" y="240665"/>
                  </a:moveTo>
                  <a:lnTo>
                    <a:pt x="2540889" y="240665"/>
                  </a:lnTo>
                  <a:lnTo>
                    <a:pt x="2540889" y="836256"/>
                  </a:lnTo>
                  <a:lnTo>
                    <a:pt x="2802661" y="836256"/>
                  </a:lnTo>
                  <a:lnTo>
                    <a:pt x="2802661" y="240665"/>
                  </a:lnTo>
                  <a:close/>
                </a:path>
                <a:path w="6360159" h="836295">
                  <a:moveTo>
                    <a:pt x="3310839" y="141566"/>
                  </a:moveTo>
                  <a:lnTo>
                    <a:pt x="3049066" y="141566"/>
                  </a:lnTo>
                  <a:lnTo>
                    <a:pt x="3049066" y="836256"/>
                  </a:lnTo>
                  <a:lnTo>
                    <a:pt x="3310839" y="836256"/>
                  </a:lnTo>
                  <a:lnTo>
                    <a:pt x="3310839" y="141566"/>
                  </a:lnTo>
                  <a:close/>
                </a:path>
                <a:path w="6360159" h="836295">
                  <a:moveTo>
                    <a:pt x="3819004" y="42468"/>
                  </a:moveTo>
                  <a:lnTo>
                    <a:pt x="3557232" y="42468"/>
                  </a:lnTo>
                  <a:lnTo>
                    <a:pt x="3557232" y="836256"/>
                  </a:lnTo>
                  <a:lnTo>
                    <a:pt x="3819004" y="836256"/>
                  </a:lnTo>
                  <a:lnTo>
                    <a:pt x="3819004" y="42468"/>
                  </a:lnTo>
                  <a:close/>
                </a:path>
                <a:path w="6360159" h="836295">
                  <a:moveTo>
                    <a:pt x="4327182" y="0"/>
                  </a:moveTo>
                  <a:lnTo>
                    <a:pt x="4065409" y="0"/>
                  </a:lnTo>
                  <a:lnTo>
                    <a:pt x="4065409" y="836256"/>
                  </a:lnTo>
                  <a:lnTo>
                    <a:pt x="4327182" y="836256"/>
                  </a:lnTo>
                  <a:lnTo>
                    <a:pt x="4327182" y="0"/>
                  </a:lnTo>
                  <a:close/>
                </a:path>
                <a:path w="6360159" h="836295">
                  <a:moveTo>
                    <a:pt x="4835360" y="14160"/>
                  </a:moveTo>
                  <a:lnTo>
                    <a:pt x="4573587" y="14160"/>
                  </a:lnTo>
                  <a:lnTo>
                    <a:pt x="4573587" y="836256"/>
                  </a:lnTo>
                  <a:lnTo>
                    <a:pt x="4835360" y="836256"/>
                  </a:lnTo>
                  <a:lnTo>
                    <a:pt x="4835360" y="14160"/>
                  </a:lnTo>
                  <a:close/>
                </a:path>
                <a:path w="6360159" h="836295">
                  <a:moveTo>
                    <a:pt x="5343537" y="184035"/>
                  </a:moveTo>
                  <a:lnTo>
                    <a:pt x="5081765" y="184035"/>
                  </a:lnTo>
                  <a:lnTo>
                    <a:pt x="5081765" y="836256"/>
                  </a:lnTo>
                  <a:lnTo>
                    <a:pt x="5343537" y="836256"/>
                  </a:lnTo>
                  <a:lnTo>
                    <a:pt x="5343537" y="184035"/>
                  </a:lnTo>
                  <a:close/>
                </a:path>
                <a:path w="6360159" h="836295">
                  <a:moveTo>
                    <a:pt x="5851703" y="141566"/>
                  </a:moveTo>
                  <a:lnTo>
                    <a:pt x="5589930" y="141566"/>
                  </a:lnTo>
                  <a:lnTo>
                    <a:pt x="5589930" y="836256"/>
                  </a:lnTo>
                  <a:lnTo>
                    <a:pt x="5851703" y="836256"/>
                  </a:lnTo>
                  <a:lnTo>
                    <a:pt x="5851703" y="141566"/>
                  </a:lnTo>
                  <a:close/>
                </a:path>
                <a:path w="6360159" h="836295">
                  <a:moveTo>
                    <a:pt x="6359880" y="70777"/>
                  </a:moveTo>
                  <a:lnTo>
                    <a:pt x="6098108" y="70777"/>
                  </a:lnTo>
                  <a:lnTo>
                    <a:pt x="6098108" y="836256"/>
                  </a:lnTo>
                  <a:lnTo>
                    <a:pt x="6359880" y="836256"/>
                  </a:lnTo>
                  <a:lnTo>
                    <a:pt x="6359880" y="70777"/>
                  </a:lnTo>
                  <a:close/>
                </a:path>
              </a:pathLst>
            </a:custGeom>
            <a:solidFill>
              <a:srgbClr val="003150"/>
            </a:solidFill>
          </p:spPr>
          <p:txBody>
            <a:bodyPr wrap="square" lIns="0" tIns="0" rIns="0" bIns="0" rtlCol="0"/>
            <a:lstStyle/>
            <a:p>
              <a:endParaRPr/>
            </a:p>
          </p:txBody>
        </p:sp>
        <p:sp>
          <p:nvSpPr>
            <p:cNvPr id="37" name="object 37"/>
            <p:cNvSpPr/>
            <p:nvPr/>
          </p:nvSpPr>
          <p:spPr>
            <a:xfrm>
              <a:off x="11384052" y="6096983"/>
              <a:ext cx="7376795" cy="1604645"/>
            </a:xfrm>
            <a:custGeom>
              <a:avLst/>
              <a:gdLst/>
              <a:ahLst/>
              <a:cxnLst/>
              <a:rect l="l" t="t" r="r" b="b"/>
              <a:pathLst>
                <a:path w="7376794" h="1604645">
                  <a:moveTo>
                    <a:pt x="261759" y="103860"/>
                  </a:moveTo>
                  <a:lnTo>
                    <a:pt x="0" y="103860"/>
                  </a:lnTo>
                  <a:lnTo>
                    <a:pt x="0" y="1491208"/>
                  </a:lnTo>
                  <a:lnTo>
                    <a:pt x="261759" y="1491208"/>
                  </a:lnTo>
                  <a:lnTo>
                    <a:pt x="261759" y="103860"/>
                  </a:lnTo>
                  <a:close/>
                </a:path>
                <a:path w="7376794" h="1604645">
                  <a:moveTo>
                    <a:pt x="769937" y="160489"/>
                  </a:moveTo>
                  <a:lnTo>
                    <a:pt x="508165" y="160489"/>
                  </a:lnTo>
                  <a:lnTo>
                    <a:pt x="508165" y="1533677"/>
                  </a:lnTo>
                  <a:lnTo>
                    <a:pt x="769937" y="1533677"/>
                  </a:lnTo>
                  <a:lnTo>
                    <a:pt x="769937" y="160489"/>
                  </a:lnTo>
                  <a:close/>
                </a:path>
                <a:path w="7376794" h="1604645">
                  <a:moveTo>
                    <a:pt x="1278128" y="188798"/>
                  </a:moveTo>
                  <a:lnTo>
                    <a:pt x="1016355" y="188798"/>
                  </a:lnTo>
                  <a:lnTo>
                    <a:pt x="1016355" y="1576146"/>
                  </a:lnTo>
                  <a:lnTo>
                    <a:pt x="1278128" y="1576146"/>
                  </a:lnTo>
                  <a:lnTo>
                    <a:pt x="1278128" y="188798"/>
                  </a:lnTo>
                  <a:close/>
                </a:path>
                <a:path w="7376794" h="1604645">
                  <a:moveTo>
                    <a:pt x="1786293" y="217106"/>
                  </a:moveTo>
                  <a:lnTo>
                    <a:pt x="1524520" y="217106"/>
                  </a:lnTo>
                  <a:lnTo>
                    <a:pt x="1524520" y="1604467"/>
                  </a:lnTo>
                  <a:lnTo>
                    <a:pt x="1786293" y="1604467"/>
                  </a:lnTo>
                  <a:lnTo>
                    <a:pt x="1786293" y="217106"/>
                  </a:lnTo>
                  <a:close/>
                </a:path>
                <a:path w="7376794" h="1604645">
                  <a:moveTo>
                    <a:pt x="2294471" y="217106"/>
                  </a:moveTo>
                  <a:lnTo>
                    <a:pt x="2032698" y="217106"/>
                  </a:lnTo>
                  <a:lnTo>
                    <a:pt x="2032698" y="1576146"/>
                  </a:lnTo>
                  <a:lnTo>
                    <a:pt x="2294471" y="1576146"/>
                  </a:lnTo>
                  <a:lnTo>
                    <a:pt x="2294471" y="217106"/>
                  </a:lnTo>
                  <a:close/>
                </a:path>
                <a:path w="7376794" h="1604645">
                  <a:moveTo>
                    <a:pt x="2802636" y="188798"/>
                  </a:moveTo>
                  <a:lnTo>
                    <a:pt x="2540863" y="188798"/>
                  </a:lnTo>
                  <a:lnTo>
                    <a:pt x="2540863" y="1547837"/>
                  </a:lnTo>
                  <a:lnTo>
                    <a:pt x="2802636" y="1547837"/>
                  </a:lnTo>
                  <a:lnTo>
                    <a:pt x="2802636" y="188798"/>
                  </a:lnTo>
                  <a:close/>
                </a:path>
                <a:path w="7376794" h="1604645">
                  <a:moveTo>
                    <a:pt x="3310826" y="160489"/>
                  </a:moveTo>
                  <a:lnTo>
                    <a:pt x="3049054" y="160489"/>
                  </a:lnTo>
                  <a:lnTo>
                    <a:pt x="3049054" y="1448739"/>
                  </a:lnTo>
                  <a:lnTo>
                    <a:pt x="3310826" y="1448739"/>
                  </a:lnTo>
                  <a:lnTo>
                    <a:pt x="3310826" y="160489"/>
                  </a:lnTo>
                  <a:close/>
                </a:path>
                <a:path w="7376794" h="1604645">
                  <a:moveTo>
                    <a:pt x="3819004" y="103860"/>
                  </a:moveTo>
                  <a:lnTo>
                    <a:pt x="3557232" y="103860"/>
                  </a:lnTo>
                  <a:lnTo>
                    <a:pt x="3557232" y="1321333"/>
                  </a:lnTo>
                  <a:lnTo>
                    <a:pt x="3819004" y="1321333"/>
                  </a:lnTo>
                  <a:lnTo>
                    <a:pt x="3819004" y="103860"/>
                  </a:lnTo>
                  <a:close/>
                </a:path>
                <a:path w="7376794" h="1604645">
                  <a:moveTo>
                    <a:pt x="4327169" y="61391"/>
                  </a:moveTo>
                  <a:lnTo>
                    <a:pt x="4065397" y="61391"/>
                  </a:lnTo>
                  <a:lnTo>
                    <a:pt x="4065397" y="1222235"/>
                  </a:lnTo>
                  <a:lnTo>
                    <a:pt x="4327169" y="1222235"/>
                  </a:lnTo>
                  <a:lnTo>
                    <a:pt x="4327169" y="61391"/>
                  </a:lnTo>
                  <a:close/>
                </a:path>
                <a:path w="7376794" h="1604645">
                  <a:moveTo>
                    <a:pt x="4835347" y="33070"/>
                  </a:moveTo>
                  <a:lnTo>
                    <a:pt x="4573575" y="33070"/>
                  </a:lnTo>
                  <a:lnTo>
                    <a:pt x="4573575" y="1193914"/>
                  </a:lnTo>
                  <a:lnTo>
                    <a:pt x="4835347" y="1193914"/>
                  </a:lnTo>
                  <a:lnTo>
                    <a:pt x="4835347" y="33070"/>
                  </a:lnTo>
                  <a:close/>
                </a:path>
                <a:path w="7376794" h="1604645">
                  <a:moveTo>
                    <a:pt x="5343525" y="0"/>
                  </a:moveTo>
                  <a:lnTo>
                    <a:pt x="5081752" y="0"/>
                  </a:lnTo>
                  <a:lnTo>
                    <a:pt x="5081752" y="1179766"/>
                  </a:lnTo>
                  <a:lnTo>
                    <a:pt x="5343525" y="1179766"/>
                  </a:lnTo>
                  <a:lnTo>
                    <a:pt x="5343525" y="0"/>
                  </a:lnTo>
                  <a:close/>
                </a:path>
                <a:path w="7376794" h="1604645">
                  <a:moveTo>
                    <a:pt x="5851703" y="188798"/>
                  </a:moveTo>
                  <a:lnTo>
                    <a:pt x="5589930" y="188798"/>
                  </a:lnTo>
                  <a:lnTo>
                    <a:pt x="5589930" y="1519516"/>
                  </a:lnTo>
                  <a:lnTo>
                    <a:pt x="5851703" y="1519516"/>
                  </a:lnTo>
                  <a:lnTo>
                    <a:pt x="5851703" y="188798"/>
                  </a:lnTo>
                  <a:close/>
                </a:path>
                <a:path w="7376794" h="1604645">
                  <a:moveTo>
                    <a:pt x="6359868" y="174637"/>
                  </a:moveTo>
                  <a:lnTo>
                    <a:pt x="6098095" y="174637"/>
                  </a:lnTo>
                  <a:lnTo>
                    <a:pt x="6098095" y="1505369"/>
                  </a:lnTo>
                  <a:lnTo>
                    <a:pt x="6359868" y="1505369"/>
                  </a:lnTo>
                  <a:lnTo>
                    <a:pt x="6359868" y="174637"/>
                  </a:lnTo>
                  <a:close/>
                </a:path>
                <a:path w="7376794" h="1604645">
                  <a:moveTo>
                    <a:pt x="6868046" y="118021"/>
                  </a:moveTo>
                  <a:lnTo>
                    <a:pt x="6606273" y="118021"/>
                  </a:lnTo>
                  <a:lnTo>
                    <a:pt x="6606273" y="1406271"/>
                  </a:lnTo>
                  <a:lnTo>
                    <a:pt x="6868046" y="1406271"/>
                  </a:lnTo>
                  <a:lnTo>
                    <a:pt x="6868046" y="118021"/>
                  </a:lnTo>
                  <a:close/>
                </a:path>
                <a:path w="7376794" h="1604645">
                  <a:moveTo>
                    <a:pt x="7376223" y="132854"/>
                  </a:moveTo>
                  <a:lnTo>
                    <a:pt x="7114451" y="132854"/>
                  </a:lnTo>
                  <a:lnTo>
                    <a:pt x="7114451" y="1440205"/>
                  </a:lnTo>
                  <a:lnTo>
                    <a:pt x="7376223" y="1440205"/>
                  </a:lnTo>
                  <a:lnTo>
                    <a:pt x="7376223" y="132854"/>
                  </a:lnTo>
                  <a:close/>
                </a:path>
              </a:pathLst>
            </a:custGeom>
            <a:solidFill>
              <a:srgbClr val="FCBC39"/>
            </a:solidFill>
          </p:spPr>
          <p:txBody>
            <a:bodyPr wrap="square" lIns="0" tIns="0" rIns="0" bIns="0" rtlCol="0"/>
            <a:lstStyle/>
            <a:p>
              <a:endParaRPr/>
            </a:p>
          </p:txBody>
        </p:sp>
        <p:sp>
          <p:nvSpPr>
            <p:cNvPr id="38" name="object 38"/>
            <p:cNvSpPr/>
            <p:nvPr/>
          </p:nvSpPr>
          <p:spPr>
            <a:xfrm>
              <a:off x="11384052" y="9258662"/>
              <a:ext cx="7376795" cy="723265"/>
            </a:xfrm>
            <a:custGeom>
              <a:avLst/>
              <a:gdLst/>
              <a:ahLst/>
              <a:cxnLst/>
              <a:rect l="l" t="t" r="r" b="b"/>
              <a:pathLst>
                <a:path w="7376794" h="723265">
                  <a:moveTo>
                    <a:pt x="261759" y="212356"/>
                  </a:moveTo>
                  <a:lnTo>
                    <a:pt x="0" y="212356"/>
                  </a:lnTo>
                  <a:lnTo>
                    <a:pt x="0" y="723011"/>
                  </a:lnTo>
                  <a:lnTo>
                    <a:pt x="261759" y="723011"/>
                  </a:lnTo>
                  <a:lnTo>
                    <a:pt x="261759" y="212356"/>
                  </a:lnTo>
                  <a:close/>
                </a:path>
                <a:path w="7376794" h="723265">
                  <a:moveTo>
                    <a:pt x="7376236" y="0"/>
                  </a:moveTo>
                  <a:lnTo>
                    <a:pt x="7114464" y="0"/>
                  </a:lnTo>
                  <a:lnTo>
                    <a:pt x="7114464" y="723011"/>
                  </a:lnTo>
                  <a:lnTo>
                    <a:pt x="7376236" y="723011"/>
                  </a:lnTo>
                  <a:lnTo>
                    <a:pt x="7376236" y="0"/>
                  </a:lnTo>
                  <a:close/>
                </a:path>
              </a:pathLst>
            </a:custGeom>
            <a:solidFill>
              <a:srgbClr val="003150"/>
            </a:solidFill>
          </p:spPr>
          <p:txBody>
            <a:bodyPr wrap="square" lIns="0" tIns="0" rIns="0" bIns="0" rtlCol="0"/>
            <a:lstStyle/>
            <a:p>
              <a:endParaRPr/>
            </a:p>
          </p:txBody>
        </p:sp>
        <p:sp>
          <p:nvSpPr>
            <p:cNvPr id="40" name="object 40"/>
            <p:cNvSpPr txBox="1"/>
            <p:nvPr/>
          </p:nvSpPr>
          <p:spPr>
            <a:xfrm>
              <a:off x="13109416" y="4721242"/>
              <a:ext cx="4314190" cy="528320"/>
            </a:xfrm>
            <a:prstGeom prst="rect">
              <a:avLst/>
            </a:prstGeom>
          </p:spPr>
          <p:txBody>
            <a:bodyPr vert="horz" wrap="square" lIns="0" tIns="12065" rIns="0" bIns="0" rtlCol="0">
              <a:spAutoFit/>
            </a:bodyPr>
            <a:lstStyle/>
            <a:p>
              <a:pPr marL="12700">
                <a:lnSpc>
                  <a:spcPct val="100000"/>
                </a:lnSpc>
                <a:spcBef>
                  <a:spcPts val="95"/>
                </a:spcBef>
              </a:pPr>
              <a:r>
                <a:rPr sz="3300" b="1" spc="-85" dirty="0">
                  <a:solidFill>
                    <a:srgbClr val="003150"/>
                  </a:solidFill>
                  <a:latin typeface="Work Sans SemiBold"/>
                  <a:cs typeface="Work Sans SemiBold"/>
                </a:rPr>
                <a:t>VĚKOVÁ</a:t>
              </a:r>
              <a:r>
                <a:rPr sz="3300" b="1" spc="-145" dirty="0">
                  <a:solidFill>
                    <a:srgbClr val="003150"/>
                  </a:solidFill>
                  <a:latin typeface="Work Sans SemiBold"/>
                  <a:cs typeface="Work Sans SemiBold"/>
                </a:rPr>
                <a:t> </a:t>
              </a:r>
              <a:r>
                <a:rPr sz="3300" b="1" spc="-10" dirty="0">
                  <a:solidFill>
                    <a:srgbClr val="003150"/>
                  </a:solidFill>
                  <a:latin typeface="Work Sans SemiBold"/>
                  <a:cs typeface="Work Sans SemiBold"/>
                </a:rPr>
                <a:t>STRUKTURA</a:t>
              </a:r>
              <a:endParaRPr sz="3300" dirty="0">
                <a:latin typeface="Work Sans SemiBold"/>
                <a:cs typeface="Work Sans SemiBold"/>
              </a:endParaRPr>
            </a:p>
          </p:txBody>
        </p:sp>
        <p:sp>
          <p:nvSpPr>
            <p:cNvPr id="43" name="object 43"/>
            <p:cNvSpPr txBox="1"/>
            <p:nvPr/>
          </p:nvSpPr>
          <p:spPr>
            <a:xfrm>
              <a:off x="14302937" y="10545463"/>
              <a:ext cx="667385" cy="195580"/>
            </a:xfrm>
            <a:prstGeom prst="rect">
              <a:avLst/>
            </a:prstGeom>
          </p:spPr>
          <p:txBody>
            <a:bodyPr vert="horz" wrap="square" lIns="0" tIns="14605" rIns="0" bIns="0" rtlCol="0">
              <a:spAutoFit/>
            </a:bodyPr>
            <a:lstStyle/>
            <a:p>
              <a:pPr marL="12700">
                <a:lnSpc>
                  <a:spcPct val="100000"/>
                </a:lnSpc>
                <a:spcBef>
                  <a:spcPts val="115"/>
                </a:spcBef>
              </a:pPr>
              <a:r>
                <a:rPr sz="1100" b="0" dirty="0">
                  <a:latin typeface="Work Sans Light"/>
                  <a:cs typeface="Work Sans Light"/>
                </a:rPr>
                <a:t>30-44</a:t>
              </a:r>
              <a:r>
                <a:rPr sz="1100" b="0" spc="30" dirty="0">
                  <a:latin typeface="Work Sans Light"/>
                  <a:cs typeface="Work Sans Light"/>
                </a:rPr>
                <a:t> </a:t>
              </a:r>
              <a:r>
                <a:rPr sz="1100" b="0" spc="-25" dirty="0">
                  <a:latin typeface="Work Sans Light"/>
                  <a:cs typeface="Work Sans Light"/>
                </a:rPr>
                <a:t>[%]</a:t>
              </a:r>
              <a:endParaRPr sz="1100">
                <a:latin typeface="Work Sans Light"/>
                <a:cs typeface="Work Sans Light"/>
              </a:endParaRPr>
            </a:p>
          </p:txBody>
        </p:sp>
        <p:sp>
          <p:nvSpPr>
            <p:cNvPr id="44" name="object 44"/>
            <p:cNvSpPr txBox="1"/>
            <p:nvPr/>
          </p:nvSpPr>
          <p:spPr>
            <a:xfrm>
              <a:off x="15539862" y="10545463"/>
              <a:ext cx="663575" cy="195580"/>
            </a:xfrm>
            <a:prstGeom prst="rect">
              <a:avLst/>
            </a:prstGeom>
          </p:spPr>
          <p:txBody>
            <a:bodyPr vert="horz" wrap="square" lIns="0" tIns="14605" rIns="0" bIns="0" rtlCol="0">
              <a:spAutoFit/>
            </a:bodyPr>
            <a:lstStyle/>
            <a:p>
              <a:pPr marL="12700">
                <a:lnSpc>
                  <a:spcPct val="100000"/>
                </a:lnSpc>
                <a:spcBef>
                  <a:spcPts val="115"/>
                </a:spcBef>
              </a:pPr>
              <a:r>
                <a:rPr sz="1100" b="0" dirty="0">
                  <a:latin typeface="Work Sans Light"/>
                  <a:cs typeface="Work Sans Light"/>
                </a:rPr>
                <a:t>45-59</a:t>
              </a:r>
              <a:r>
                <a:rPr sz="1100" b="0" spc="30" dirty="0">
                  <a:latin typeface="Work Sans Light"/>
                  <a:cs typeface="Work Sans Light"/>
                </a:rPr>
                <a:t> </a:t>
              </a:r>
              <a:r>
                <a:rPr sz="1100" b="0" spc="-25" dirty="0">
                  <a:latin typeface="Work Sans Light"/>
                  <a:cs typeface="Work Sans Light"/>
                </a:rPr>
                <a:t>[%]</a:t>
              </a:r>
              <a:endParaRPr sz="1100">
                <a:latin typeface="Work Sans Light"/>
                <a:cs typeface="Work Sans Light"/>
              </a:endParaRPr>
            </a:p>
          </p:txBody>
        </p:sp>
        <p:sp>
          <p:nvSpPr>
            <p:cNvPr id="45" name="object 45"/>
            <p:cNvSpPr txBox="1"/>
            <p:nvPr/>
          </p:nvSpPr>
          <p:spPr>
            <a:xfrm>
              <a:off x="16776786" y="10545463"/>
              <a:ext cx="663575" cy="184025"/>
            </a:xfrm>
            <a:prstGeom prst="rect">
              <a:avLst/>
            </a:prstGeom>
          </p:spPr>
          <p:txBody>
            <a:bodyPr vert="horz" wrap="square" lIns="0" tIns="14605" rIns="0" bIns="0" rtlCol="0">
              <a:spAutoFit/>
            </a:bodyPr>
            <a:lstStyle/>
            <a:p>
              <a:pPr marL="12700">
                <a:lnSpc>
                  <a:spcPct val="100000"/>
                </a:lnSpc>
                <a:spcBef>
                  <a:spcPts val="115"/>
                </a:spcBef>
              </a:pPr>
              <a:r>
                <a:rPr lang="cs-CZ" sz="1100" b="0" dirty="0">
                  <a:latin typeface="Work Sans Light"/>
                  <a:cs typeface="Work Sans Light"/>
                </a:rPr>
                <a:t>60+</a:t>
              </a:r>
              <a:r>
                <a:rPr sz="1100" b="0" spc="-25" dirty="0">
                  <a:latin typeface="Work Sans Light"/>
                  <a:cs typeface="Work Sans Light"/>
                </a:rPr>
                <a:t>[%]</a:t>
              </a:r>
              <a:endParaRPr sz="1100" dirty="0">
                <a:latin typeface="Work Sans Light"/>
                <a:cs typeface="Work Sans Light"/>
              </a:endParaRPr>
            </a:p>
          </p:txBody>
        </p:sp>
        <p:sp>
          <p:nvSpPr>
            <p:cNvPr id="46" name="object 46"/>
            <p:cNvSpPr txBox="1"/>
            <p:nvPr/>
          </p:nvSpPr>
          <p:spPr>
            <a:xfrm>
              <a:off x="13066013" y="10545463"/>
              <a:ext cx="683260" cy="195580"/>
            </a:xfrm>
            <a:prstGeom prst="rect">
              <a:avLst/>
            </a:prstGeom>
          </p:spPr>
          <p:txBody>
            <a:bodyPr vert="horz" wrap="square" lIns="0" tIns="14605" rIns="0" bIns="0" rtlCol="0">
              <a:spAutoFit/>
            </a:bodyPr>
            <a:lstStyle/>
            <a:p>
              <a:pPr marL="12700">
                <a:lnSpc>
                  <a:spcPct val="100000"/>
                </a:lnSpc>
                <a:spcBef>
                  <a:spcPts val="115"/>
                </a:spcBef>
              </a:pPr>
              <a:r>
                <a:rPr sz="1100" b="0" dirty="0">
                  <a:latin typeface="Work Sans Light"/>
                  <a:cs typeface="Work Sans Light"/>
                </a:rPr>
                <a:t>DO</a:t>
              </a:r>
              <a:r>
                <a:rPr sz="1100" b="0" spc="10" dirty="0">
                  <a:latin typeface="Work Sans Light"/>
                  <a:cs typeface="Work Sans Light"/>
                </a:rPr>
                <a:t> </a:t>
              </a:r>
              <a:r>
                <a:rPr sz="1100" b="0" dirty="0">
                  <a:latin typeface="Work Sans Light"/>
                  <a:cs typeface="Work Sans Light"/>
                </a:rPr>
                <a:t>29</a:t>
              </a:r>
              <a:r>
                <a:rPr sz="1100" b="0" spc="15" dirty="0">
                  <a:latin typeface="Work Sans Light"/>
                  <a:cs typeface="Work Sans Light"/>
                </a:rPr>
                <a:t> </a:t>
              </a:r>
              <a:r>
                <a:rPr sz="1100" b="0" spc="-25" dirty="0">
                  <a:latin typeface="Work Sans Light"/>
                  <a:cs typeface="Work Sans Light"/>
                </a:rPr>
                <a:t>[%]</a:t>
              </a:r>
              <a:endParaRPr sz="1100">
                <a:latin typeface="Work Sans Light"/>
                <a:cs typeface="Work Sans Light"/>
              </a:endParaRPr>
            </a:p>
          </p:txBody>
        </p:sp>
        <p:sp>
          <p:nvSpPr>
            <p:cNvPr id="48" name="object 48"/>
            <p:cNvSpPr txBox="1"/>
            <p:nvPr/>
          </p:nvSpPr>
          <p:spPr>
            <a:xfrm>
              <a:off x="11426846" y="5855561"/>
              <a:ext cx="173355" cy="27432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10,0</a:t>
              </a:r>
              <a:endParaRPr sz="950">
                <a:latin typeface="Work Sans"/>
                <a:cs typeface="Work Sans"/>
              </a:endParaRPr>
            </a:p>
          </p:txBody>
        </p:sp>
        <p:sp>
          <p:nvSpPr>
            <p:cNvPr id="49" name="object 49"/>
            <p:cNvSpPr txBox="1"/>
            <p:nvPr/>
          </p:nvSpPr>
          <p:spPr>
            <a:xfrm>
              <a:off x="11935023" y="5854303"/>
              <a:ext cx="173355" cy="24511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11,2</a:t>
              </a:r>
              <a:endParaRPr sz="950">
                <a:latin typeface="Work Sans"/>
                <a:cs typeface="Work Sans"/>
              </a:endParaRPr>
            </a:p>
          </p:txBody>
        </p:sp>
        <p:sp>
          <p:nvSpPr>
            <p:cNvPr id="50" name="object 50"/>
            <p:cNvSpPr txBox="1"/>
            <p:nvPr/>
          </p:nvSpPr>
          <p:spPr>
            <a:xfrm>
              <a:off x="12443198" y="5854302"/>
              <a:ext cx="173355" cy="26606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12,2</a:t>
              </a:r>
              <a:endParaRPr sz="950">
                <a:latin typeface="Work Sans"/>
                <a:cs typeface="Work Sans"/>
              </a:endParaRPr>
            </a:p>
          </p:txBody>
        </p:sp>
        <p:sp>
          <p:nvSpPr>
            <p:cNvPr id="51" name="object 51"/>
            <p:cNvSpPr txBox="1"/>
            <p:nvPr/>
          </p:nvSpPr>
          <p:spPr>
            <a:xfrm>
              <a:off x="12951373" y="5854302"/>
              <a:ext cx="173355" cy="26860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12,9</a:t>
              </a:r>
              <a:endParaRPr sz="950">
                <a:latin typeface="Work Sans"/>
                <a:cs typeface="Work Sans"/>
              </a:endParaRPr>
            </a:p>
          </p:txBody>
        </p:sp>
        <p:sp>
          <p:nvSpPr>
            <p:cNvPr id="52" name="object 52"/>
            <p:cNvSpPr txBox="1"/>
            <p:nvPr/>
          </p:nvSpPr>
          <p:spPr>
            <a:xfrm>
              <a:off x="13459548" y="5854302"/>
              <a:ext cx="173355" cy="26860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12,9</a:t>
              </a:r>
              <a:endParaRPr sz="950">
                <a:latin typeface="Work Sans"/>
                <a:cs typeface="Work Sans"/>
              </a:endParaRPr>
            </a:p>
          </p:txBody>
        </p:sp>
        <p:sp>
          <p:nvSpPr>
            <p:cNvPr id="53" name="object 53"/>
            <p:cNvSpPr txBox="1"/>
            <p:nvPr/>
          </p:nvSpPr>
          <p:spPr>
            <a:xfrm>
              <a:off x="13967725" y="5854303"/>
              <a:ext cx="173355" cy="27114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12,0</a:t>
              </a:r>
              <a:endParaRPr sz="950">
                <a:latin typeface="Work Sans"/>
                <a:cs typeface="Work Sans"/>
              </a:endParaRPr>
            </a:p>
          </p:txBody>
        </p:sp>
        <p:sp>
          <p:nvSpPr>
            <p:cNvPr id="54" name="object 54"/>
            <p:cNvSpPr txBox="1"/>
            <p:nvPr/>
          </p:nvSpPr>
          <p:spPr>
            <a:xfrm>
              <a:off x="14475900" y="5854302"/>
              <a:ext cx="173355" cy="24511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11,3</a:t>
              </a:r>
              <a:endParaRPr sz="950">
                <a:latin typeface="Work Sans"/>
                <a:cs typeface="Work Sans"/>
              </a:endParaRPr>
            </a:p>
          </p:txBody>
        </p:sp>
        <p:sp>
          <p:nvSpPr>
            <p:cNvPr id="55" name="object 55"/>
            <p:cNvSpPr txBox="1"/>
            <p:nvPr/>
          </p:nvSpPr>
          <p:spPr>
            <a:xfrm>
              <a:off x="14984077" y="5866995"/>
              <a:ext cx="173355" cy="224790"/>
            </a:xfrm>
            <a:prstGeom prst="rect">
              <a:avLst/>
            </a:prstGeom>
          </p:spPr>
          <p:txBody>
            <a:bodyPr vert="vert270" wrap="square" lIns="0" tIns="8890" rIns="0" bIns="0" rtlCol="0">
              <a:spAutoFit/>
            </a:bodyPr>
            <a:lstStyle/>
            <a:p>
              <a:pPr marL="12700">
                <a:lnSpc>
                  <a:spcPct val="100000"/>
                </a:lnSpc>
                <a:spcBef>
                  <a:spcPts val="70"/>
                </a:spcBef>
              </a:pPr>
              <a:r>
                <a:rPr sz="950" b="1" spc="-35" dirty="0">
                  <a:solidFill>
                    <a:srgbClr val="FFFFFF"/>
                  </a:solidFill>
                  <a:latin typeface="Work Sans"/>
                  <a:cs typeface="Work Sans"/>
                </a:rPr>
                <a:t>10,1</a:t>
              </a:r>
              <a:endParaRPr sz="950">
                <a:latin typeface="Work Sans"/>
                <a:cs typeface="Work Sans"/>
              </a:endParaRPr>
            </a:p>
          </p:txBody>
        </p:sp>
        <p:sp>
          <p:nvSpPr>
            <p:cNvPr id="56" name="object 56"/>
            <p:cNvSpPr txBox="1"/>
            <p:nvPr/>
          </p:nvSpPr>
          <p:spPr>
            <a:xfrm>
              <a:off x="15492252" y="5866995"/>
              <a:ext cx="173355" cy="167640"/>
            </a:xfrm>
            <a:prstGeom prst="rect">
              <a:avLst/>
            </a:prstGeom>
          </p:spPr>
          <p:txBody>
            <a:bodyPr vert="vert270" wrap="square" lIns="0" tIns="8890" rIns="0" bIns="0" rtlCol="0">
              <a:spAutoFit/>
            </a:bodyPr>
            <a:lstStyle/>
            <a:p>
              <a:pPr marL="12700">
                <a:lnSpc>
                  <a:spcPct val="100000"/>
                </a:lnSpc>
                <a:spcBef>
                  <a:spcPts val="70"/>
                </a:spcBef>
              </a:pPr>
              <a:r>
                <a:rPr sz="950" b="1" spc="-45" dirty="0">
                  <a:solidFill>
                    <a:srgbClr val="FFFFFF"/>
                  </a:solidFill>
                  <a:latin typeface="Work Sans"/>
                  <a:cs typeface="Work Sans"/>
                </a:rPr>
                <a:t>9,1</a:t>
              </a:r>
              <a:endParaRPr sz="950">
                <a:latin typeface="Work Sans"/>
                <a:cs typeface="Work Sans"/>
              </a:endParaRPr>
            </a:p>
          </p:txBody>
        </p:sp>
        <p:sp>
          <p:nvSpPr>
            <p:cNvPr id="57" name="object 57"/>
            <p:cNvSpPr txBox="1"/>
            <p:nvPr/>
          </p:nvSpPr>
          <p:spPr>
            <a:xfrm>
              <a:off x="16000428" y="5854302"/>
              <a:ext cx="173355" cy="215265"/>
            </a:xfrm>
            <a:prstGeom prst="rect">
              <a:avLst/>
            </a:prstGeom>
          </p:spPr>
          <p:txBody>
            <a:bodyPr vert="vert270" wrap="square" lIns="0" tIns="8890" rIns="0" bIns="0" rtlCol="0">
              <a:spAutoFit/>
            </a:bodyPr>
            <a:lstStyle/>
            <a:p>
              <a:pPr marL="12700">
                <a:lnSpc>
                  <a:spcPct val="100000"/>
                </a:lnSpc>
                <a:spcBef>
                  <a:spcPts val="70"/>
                </a:spcBef>
              </a:pPr>
              <a:r>
                <a:rPr sz="950" b="1" spc="-25" dirty="0">
                  <a:solidFill>
                    <a:srgbClr val="FFFFFF"/>
                  </a:solidFill>
                  <a:latin typeface="Work Sans"/>
                  <a:cs typeface="Work Sans"/>
                </a:rPr>
                <a:t>8,3</a:t>
              </a:r>
              <a:endParaRPr sz="950">
                <a:latin typeface="Work Sans"/>
                <a:cs typeface="Work Sans"/>
              </a:endParaRPr>
            </a:p>
          </p:txBody>
        </p:sp>
        <p:sp>
          <p:nvSpPr>
            <p:cNvPr id="58" name="object 58"/>
            <p:cNvSpPr txBox="1"/>
            <p:nvPr/>
          </p:nvSpPr>
          <p:spPr>
            <a:xfrm>
              <a:off x="16508604" y="5854303"/>
              <a:ext cx="173355" cy="200025"/>
            </a:xfrm>
            <a:prstGeom prst="rect">
              <a:avLst/>
            </a:prstGeom>
          </p:spPr>
          <p:txBody>
            <a:bodyPr vert="vert270" wrap="square" lIns="0" tIns="8890" rIns="0" bIns="0" rtlCol="0">
              <a:spAutoFit/>
            </a:bodyPr>
            <a:lstStyle/>
            <a:p>
              <a:pPr marL="12700">
                <a:lnSpc>
                  <a:spcPct val="100000"/>
                </a:lnSpc>
                <a:spcBef>
                  <a:spcPts val="70"/>
                </a:spcBef>
              </a:pPr>
              <a:r>
                <a:rPr sz="950" b="1" spc="-25" dirty="0">
                  <a:solidFill>
                    <a:srgbClr val="FFFFFF"/>
                  </a:solidFill>
                  <a:latin typeface="Work Sans"/>
                  <a:cs typeface="Work Sans"/>
                </a:rPr>
                <a:t>7,6</a:t>
              </a:r>
              <a:endParaRPr sz="950">
                <a:latin typeface="Work Sans"/>
                <a:cs typeface="Work Sans"/>
              </a:endParaRPr>
            </a:p>
          </p:txBody>
        </p:sp>
        <p:sp>
          <p:nvSpPr>
            <p:cNvPr id="59" name="object 59"/>
            <p:cNvSpPr txBox="1"/>
            <p:nvPr/>
          </p:nvSpPr>
          <p:spPr>
            <a:xfrm>
              <a:off x="17016779" y="5854303"/>
              <a:ext cx="173355" cy="23241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12,1</a:t>
              </a:r>
              <a:endParaRPr sz="950">
                <a:latin typeface="Work Sans"/>
                <a:cs typeface="Work Sans"/>
              </a:endParaRPr>
            </a:p>
          </p:txBody>
        </p:sp>
        <p:sp>
          <p:nvSpPr>
            <p:cNvPr id="60" name="object 60"/>
            <p:cNvSpPr txBox="1"/>
            <p:nvPr/>
          </p:nvSpPr>
          <p:spPr>
            <a:xfrm>
              <a:off x="17524955" y="5854303"/>
              <a:ext cx="173355" cy="2476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11,9</a:t>
              </a:r>
              <a:endParaRPr sz="950">
                <a:latin typeface="Work Sans"/>
                <a:cs typeface="Work Sans"/>
              </a:endParaRPr>
            </a:p>
          </p:txBody>
        </p:sp>
        <p:sp>
          <p:nvSpPr>
            <p:cNvPr id="61" name="object 61"/>
            <p:cNvSpPr txBox="1"/>
            <p:nvPr/>
          </p:nvSpPr>
          <p:spPr>
            <a:xfrm>
              <a:off x="18033131" y="5854303"/>
              <a:ext cx="173355" cy="26924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10,5</a:t>
              </a:r>
              <a:endParaRPr sz="950">
                <a:latin typeface="Work Sans"/>
                <a:cs typeface="Work Sans"/>
              </a:endParaRPr>
            </a:p>
          </p:txBody>
        </p:sp>
        <p:sp>
          <p:nvSpPr>
            <p:cNvPr id="62" name="object 62"/>
            <p:cNvSpPr txBox="1"/>
            <p:nvPr/>
          </p:nvSpPr>
          <p:spPr>
            <a:xfrm>
              <a:off x="18541307" y="5854304"/>
              <a:ext cx="173355" cy="27368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10,9</a:t>
              </a:r>
              <a:endParaRPr sz="950">
                <a:latin typeface="Work Sans"/>
                <a:cs typeface="Work Sans"/>
              </a:endParaRPr>
            </a:p>
          </p:txBody>
        </p:sp>
        <p:sp>
          <p:nvSpPr>
            <p:cNvPr id="63" name="object 63"/>
            <p:cNvSpPr txBox="1"/>
            <p:nvPr/>
          </p:nvSpPr>
          <p:spPr>
            <a:xfrm>
              <a:off x="11426846" y="6271893"/>
              <a:ext cx="173355" cy="2857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33,2</a:t>
              </a:r>
              <a:endParaRPr sz="950">
                <a:latin typeface="Work Sans"/>
                <a:cs typeface="Work Sans"/>
              </a:endParaRPr>
            </a:p>
          </p:txBody>
        </p:sp>
        <p:sp>
          <p:nvSpPr>
            <p:cNvPr id="64" name="object 64"/>
            <p:cNvSpPr txBox="1"/>
            <p:nvPr/>
          </p:nvSpPr>
          <p:spPr>
            <a:xfrm>
              <a:off x="11935023" y="6328521"/>
              <a:ext cx="173355" cy="28892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32,9</a:t>
              </a:r>
              <a:endParaRPr sz="950">
                <a:latin typeface="Work Sans"/>
                <a:cs typeface="Work Sans"/>
              </a:endParaRPr>
            </a:p>
          </p:txBody>
        </p:sp>
        <p:sp>
          <p:nvSpPr>
            <p:cNvPr id="65" name="object 65"/>
            <p:cNvSpPr txBox="1"/>
            <p:nvPr/>
          </p:nvSpPr>
          <p:spPr>
            <a:xfrm>
              <a:off x="12443198" y="6357517"/>
              <a:ext cx="173355" cy="2857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33,2</a:t>
              </a:r>
              <a:endParaRPr sz="950">
                <a:latin typeface="Work Sans"/>
                <a:cs typeface="Work Sans"/>
              </a:endParaRPr>
            </a:p>
          </p:txBody>
        </p:sp>
        <p:sp>
          <p:nvSpPr>
            <p:cNvPr id="66" name="object 66"/>
            <p:cNvSpPr txBox="1"/>
            <p:nvPr/>
          </p:nvSpPr>
          <p:spPr>
            <a:xfrm>
              <a:off x="12951373" y="6386201"/>
              <a:ext cx="173355" cy="29083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33,0</a:t>
              </a:r>
              <a:endParaRPr sz="950">
                <a:latin typeface="Work Sans"/>
                <a:cs typeface="Work Sans"/>
              </a:endParaRPr>
            </a:p>
          </p:txBody>
        </p:sp>
        <p:sp>
          <p:nvSpPr>
            <p:cNvPr id="67" name="object 67"/>
            <p:cNvSpPr txBox="1"/>
            <p:nvPr/>
          </p:nvSpPr>
          <p:spPr>
            <a:xfrm>
              <a:off x="13459548" y="6383198"/>
              <a:ext cx="173355" cy="2857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32,3</a:t>
              </a:r>
              <a:endParaRPr sz="950">
                <a:latin typeface="Work Sans"/>
                <a:cs typeface="Work Sans"/>
              </a:endParaRPr>
            </a:p>
          </p:txBody>
        </p:sp>
        <p:sp>
          <p:nvSpPr>
            <p:cNvPr id="68" name="object 68"/>
            <p:cNvSpPr txBox="1"/>
            <p:nvPr/>
          </p:nvSpPr>
          <p:spPr>
            <a:xfrm>
              <a:off x="13967725" y="6353518"/>
              <a:ext cx="173355" cy="28511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32,5</a:t>
              </a:r>
              <a:endParaRPr sz="950">
                <a:latin typeface="Work Sans"/>
                <a:cs typeface="Work Sans"/>
              </a:endParaRPr>
            </a:p>
          </p:txBody>
        </p:sp>
        <p:sp>
          <p:nvSpPr>
            <p:cNvPr id="69" name="object 69"/>
            <p:cNvSpPr txBox="1"/>
            <p:nvPr/>
          </p:nvSpPr>
          <p:spPr>
            <a:xfrm>
              <a:off x="14475900" y="6331259"/>
              <a:ext cx="173355" cy="27051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31,0</a:t>
              </a:r>
              <a:endParaRPr sz="950">
                <a:latin typeface="Work Sans"/>
                <a:cs typeface="Work Sans"/>
              </a:endParaRPr>
            </a:p>
          </p:txBody>
        </p:sp>
        <p:sp>
          <p:nvSpPr>
            <p:cNvPr id="70" name="object 70"/>
            <p:cNvSpPr txBox="1"/>
            <p:nvPr/>
          </p:nvSpPr>
          <p:spPr>
            <a:xfrm>
              <a:off x="14984077" y="6271897"/>
              <a:ext cx="173355" cy="28829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29,2</a:t>
              </a:r>
              <a:endParaRPr sz="950">
                <a:latin typeface="Work Sans"/>
                <a:cs typeface="Work Sans"/>
              </a:endParaRPr>
            </a:p>
          </p:txBody>
        </p:sp>
        <p:sp>
          <p:nvSpPr>
            <p:cNvPr id="71" name="object 71"/>
            <p:cNvSpPr txBox="1"/>
            <p:nvPr/>
          </p:nvSpPr>
          <p:spPr>
            <a:xfrm>
              <a:off x="15492252" y="6224362"/>
              <a:ext cx="173355" cy="258445"/>
            </a:xfrm>
            <a:prstGeom prst="rect">
              <a:avLst/>
            </a:prstGeom>
          </p:spPr>
          <p:txBody>
            <a:bodyPr vert="vert270" wrap="square" lIns="0" tIns="8890" rIns="0" bIns="0" rtlCol="0">
              <a:spAutoFit/>
            </a:bodyPr>
            <a:lstStyle/>
            <a:p>
              <a:pPr marL="12700">
                <a:lnSpc>
                  <a:spcPct val="100000"/>
                </a:lnSpc>
                <a:spcBef>
                  <a:spcPts val="70"/>
                </a:spcBef>
              </a:pPr>
              <a:r>
                <a:rPr sz="950" b="1" spc="-40" dirty="0">
                  <a:solidFill>
                    <a:srgbClr val="FFFFFF"/>
                  </a:solidFill>
                  <a:latin typeface="Work Sans"/>
                  <a:cs typeface="Work Sans"/>
                </a:rPr>
                <a:t>27,7</a:t>
              </a:r>
              <a:endParaRPr sz="950">
                <a:latin typeface="Work Sans"/>
                <a:cs typeface="Work Sans"/>
              </a:endParaRPr>
            </a:p>
          </p:txBody>
        </p:sp>
        <p:sp>
          <p:nvSpPr>
            <p:cNvPr id="72" name="object 72"/>
            <p:cNvSpPr txBox="1"/>
            <p:nvPr/>
          </p:nvSpPr>
          <p:spPr>
            <a:xfrm>
              <a:off x="16000428" y="6205115"/>
              <a:ext cx="173355" cy="27368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27,9</a:t>
              </a:r>
              <a:endParaRPr sz="950">
                <a:latin typeface="Work Sans"/>
                <a:cs typeface="Work Sans"/>
              </a:endParaRPr>
            </a:p>
          </p:txBody>
        </p:sp>
        <p:sp>
          <p:nvSpPr>
            <p:cNvPr id="73" name="object 73"/>
            <p:cNvSpPr txBox="1"/>
            <p:nvPr/>
          </p:nvSpPr>
          <p:spPr>
            <a:xfrm>
              <a:off x="16508604" y="6168013"/>
              <a:ext cx="173355" cy="29527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28,0</a:t>
              </a:r>
              <a:endParaRPr sz="950">
                <a:latin typeface="Work Sans"/>
                <a:cs typeface="Work Sans"/>
              </a:endParaRPr>
            </a:p>
          </p:txBody>
        </p:sp>
        <p:sp>
          <p:nvSpPr>
            <p:cNvPr id="74" name="object 74"/>
            <p:cNvSpPr txBox="1"/>
            <p:nvPr/>
          </p:nvSpPr>
          <p:spPr>
            <a:xfrm>
              <a:off x="17016779" y="6353519"/>
              <a:ext cx="173355" cy="2679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31,9</a:t>
              </a:r>
              <a:endParaRPr sz="950">
                <a:latin typeface="Work Sans"/>
                <a:cs typeface="Work Sans"/>
              </a:endParaRPr>
            </a:p>
          </p:txBody>
        </p:sp>
        <p:sp>
          <p:nvSpPr>
            <p:cNvPr id="75" name="object 75"/>
            <p:cNvSpPr txBox="1"/>
            <p:nvPr/>
          </p:nvSpPr>
          <p:spPr>
            <a:xfrm>
              <a:off x="17524955" y="6338679"/>
              <a:ext cx="173355" cy="2679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31,9</a:t>
              </a:r>
              <a:endParaRPr sz="950">
                <a:latin typeface="Work Sans"/>
                <a:cs typeface="Work Sans"/>
              </a:endParaRPr>
            </a:p>
          </p:txBody>
        </p:sp>
        <p:sp>
          <p:nvSpPr>
            <p:cNvPr id="76" name="object 76"/>
            <p:cNvSpPr txBox="1"/>
            <p:nvPr/>
          </p:nvSpPr>
          <p:spPr>
            <a:xfrm>
              <a:off x="18033131" y="6286737"/>
              <a:ext cx="173355" cy="29527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30,8</a:t>
              </a:r>
              <a:endParaRPr sz="950">
                <a:latin typeface="Work Sans"/>
                <a:cs typeface="Work Sans"/>
              </a:endParaRPr>
            </a:p>
          </p:txBody>
        </p:sp>
        <p:sp>
          <p:nvSpPr>
            <p:cNvPr id="77" name="object 77"/>
            <p:cNvSpPr txBox="1"/>
            <p:nvPr/>
          </p:nvSpPr>
          <p:spPr>
            <a:xfrm>
              <a:off x="18541307" y="6301577"/>
              <a:ext cx="173355" cy="29527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30,8</a:t>
              </a:r>
              <a:endParaRPr sz="950">
                <a:latin typeface="Work Sans"/>
                <a:cs typeface="Work Sans"/>
              </a:endParaRPr>
            </a:p>
          </p:txBody>
        </p:sp>
        <p:sp>
          <p:nvSpPr>
            <p:cNvPr id="78" name="object 78"/>
            <p:cNvSpPr txBox="1"/>
            <p:nvPr/>
          </p:nvSpPr>
          <p:spPr>
            <a:xfrm>
              <a:off x="11426846" y="7659247"/>
              <a:ext cx="173355" cy="30289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44,8</a:t>
              </a:r>
              <a:endParaRPr sz="950">
                <a:latin typeface="Work Sans"/>
                <a:cs typeface="Work Sans"/>
              </a:endParaRPr>
            </a:p>
          </p:txBody>
        </p:sp>
        <p:sp>
          <p:nvSpPr>
            <p:cNvPr id="79" name="object 79"/>
            <p:cNvSpPr txBox="1"/>
            <p:nvPr/>
          </p:nvSpPr>
          <p:spPr>
            <a:xfrm>
              <a:off x="11935023" y="7703767"/>
              <a:ext cx="173355" cy="29273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43,2</a:t>
              </a:r>
              <a:endParaRPr sz="950">
                <a:latin typeface="Work Sans"/>
                <a:cs typeface="Work Sans"/>
              </a:endParaRPr>
            </a:p>
          </p:txBody>
        </p:sp>
        <p:sp>
          <p:nvSpPr>
            <p:cNvPr id="80" name="object 80"/>
            <p:cNvSpPr txBox="1"/>
            <p:nvPr/>
          </p:nvSpPr>
          <p:spPr>
            <a:xfrm>
              <a:off x="12443198" y="7753563"/>
              <a:ext cx="173355" cy="245745"/>
            </a:xfrm>
            <a:prstGeom prst="rect">
              <a:avLst/>
            </a:prstGeom>
          </p:spPr>
          <p:txBody>
            <a:bodyPr vert="vert270" wrap="square" lIns="0" tIns="8890" rIns="0" bIns="0" rtlCol="0">
              <a:spAutoFit/>
            </a:bodyPr>
            <a:lstStyle/>
            <a:p>
              <a:pPr marL="12700">
                <a:lnSpc>
                  <a:spcPct val="100000"/>
                </a:lnSpc>
                <a:spcBef>
                  <a:spcPts val="70"/>
                </a:spcBef>
              </a:pPr>
              <a:r>
                <a:rPr sz="950" b="1" spc="-30" dirty="0">
                  <a:solidFill>
                    <a:srgbClr val="FFFFFF"/>
                  </a:solidFill>
                  <a:latin typeface="Work Sans"/>
                  <a:cs typeface="Work Sans"/>
                </a:rPr>
                <a:t>42,1</a:t>
              </a:r>
              <a:endParaRPr sz="950">
                <a:latin typeface="Work Sans"/>
                <a:cs typeface="Work Sans"/>
              </a:endParaRPr>
            </a:p>
          </p:txBody>
        </p:sp>
        <p:sp>
          <p:nvSpPr>
            <p:cNvPr id="81" name="object 81"/>
            <p:cNvSpPr txBox="1"/>
            <p:nvPr/>
          </p:nvSpPr>
          <p:spPr>
            <a:xfrm>
              <a:off x="12951373" y="7783243"/>
              <a:ext cx="173355" cy="245745"/>
            </a:xfrm>
            <a:prstGeom prst="rect">
              <a:avLst/>
            </a:prstGeom>
          </p:spPr>
          <p:txBody>
            <a:bodyPr vert="vert270" wrap="square" lIns="0" tIns="8890" rIns="0" bIns="0" rtlCol="0">
              <a:spAutoFit/>
            </a:bodyPr>
            <a:lstStyle/>
            <a:p>
              <a:pPr marL="12700">
                <a:lnSpc>
                  <a:spcPct val="100000"/>
                </a:lnSpc>
                <a:spcBef>
                  <a:spcPts val="70"/>
                </a:spcBef>
              </a:pPr>
              <a:r>
                <a:rPr sz="950" b="1" spc="-30" dirty="0">
                  <a:solidFill>
                    <a:srgbClr val="FFFFFF"/>
                  </a:solidFill>
                  <a:latin typeface="Work Sans"/>
                  <a:cs typeface="Work Sans"/>
                </a:rPr>
                <a:t>42,1</a:t>
              </a:r>
              <a:endParaRPr sz="950">
                <a:latin typeface="Work Sans"/>
                <a:cs typeface="Work Sans"/>
              </a:endParaRPr>
            </a:p>
          </p:txBody>
        </p:sp>
        <p:sp>
          <p:nvSpPr>
            <p:cNvPr id="82" name="object 82"/>
            <p:cNvSpPr txBox="1"/>
            <p:nvPr/>
          </p:nvSpPr>
          <p:spPr>
            <a:xfrm>
              <a:off x="13459548" y="7748292"/>
              <a:ext cx="173355" cy="29718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42,4</a:t>
              </a:r>
              <a:endParaRPr sz="950">
                <a:latin typeface="Work Sans"/>
                <a:cs typeface="Work Sans"/>
              </a:endParaRPr>
            </a:p>
          </p:txBody>
        </p:sp>
        <p:sp>
          <p:nvSpPr>
            <p:cNvPr id="83" name="object 83"/>
            <p:cNvSpPr txBox="1"/>
            <p:nvPr/>
          </p:nvSpPr>
          <p:spPr>
            <a:xfrm>
              <a:off x="13967725" y="7718610"/>
              <a:ext cx="173355" cy="29400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42,9</a:t>
              </a:r>
              <a:endParaRPr sz="950">
                <a:latin typeface="Work Sans"/>
                <a:cs typeface="Work Sans"/>
              </a:endParaRPr>
            </a:p>
          </p:txBody>
        </p:sp>
        <p:sp>
          <p:nvSpPr>
            <p:cNvPr id="84" name="object 84"/>
            <p:cNvSpPr txBox="1"/>
            <p:nvPr/>
          </p:nvSpPr>
          <p:spPr>
            <a:xfrm>
              <a:off x="14475900" y="7611709"/>
              <a:ext cx="173355" cy="28003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43,7</a:t>
              </a:r>
              <a:endParaRPr sz="950">
                <a:latin typeface="Work Sans"/>
                <a:cs typeface="Work Sans"/>
              </a:endParaRPr>
            </a:p>
          </p:txBody>
        </p:sp>
        <p:sp>
          <p:nvSpPr>
            <p:cNvPr id="85" name="object 85"/>
            <p:cNvSpPr txBox="1"/>
            <p:nvPr/>
          </p:nvSpPr>
          <p:spPr>
            <a:xfrm>
              <a:off x="14984077" y="7488579"/>
              <a:ext cx="173355" cy="2984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44,3</a:t>
              </a:r>
              <a:endParaRPr sz="950">
                <a:latin typeface="Work Sans"/>
                <a:cs typeface="Work Sans"/>
              </a:endParaRPr>
            </a:p>
          </p:txBody>
        </p:sp>
        <p:sp>
          <p:nvSpPr>
            <p:cNvPr id="86" name="object 86"/>
            <p:cNvSpPr txBox="1"/>
            <p:nvPr/>
          </p:nvSpPr>
          <p:spPr>
            <a:xfrm>
              <a:off x="15492252" y="7392619"/>
              <a:ext cx="173355" cy="30416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44,4</a:t>
              </a:r>
              <a:endParaRPr sz="950">
                <a:latin typeface="Work Sans"/>
                <a:cs typeface="Work Sans"/>
              </a:endParaRPr>
            </a:p>
          </p:txBody>
        </p:sp>
        <p:sp>
          <p:nvSpPr>
            <p:cNvPr id="87" name="object 87"/>
            <p:cNvSpPr txBox="1"/>
            <p:nvPr/>
          </p:nvSpPr>
          <p:spPr>
            <a:xfrm>
              <a:off x="16000428" y="7362434"/>
              <a:ext cx="173355" cy="29908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44,2</a:t>
              </a:r>
              <a:endParaRPr sz="950">
                <a:latin typeface="Work Sans"/>
                <a:cs typeface="Work Sans"/>
              </a:endParaRPr>
            </a:p>
          </p:txBody>
        </p:sp>
        <p:sp>
          <p:nvSpPr>
            <p:cNvPr id="88" name="object 88"/>
            <p:cNvSpPr txBox="1"/>
            <p:nvPr/>
          </p:nvSpPr>
          <p:spPr>
            <a:xfrm>
              <a:off x="16508604" y="7347594"/>
              <a:ext cx="173355" cy="29654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45,0</a:t>
              </a:r>
              <a:endParaRPr sz="950">
                <a:latin typeface="Work Sans"/>
                <a:cs typeface="Work Sans"/>
              </a:endParaRPr>
            </a:p>
          </p:txBody>
        </p:sp>
        <p:sp>
          <p:nvSpPr>
            <p:cNvPr id="89" name="object 89"/>
            <p:cNvSpPr txBox="1"/>
            <p:nvPr/>
          </p:nvSpPr>
          <p:spPr>
            <a:xfrm>
              <a:off x="17016779" y="7700113"/>
              <a:ext cx="173355" cy="271145"/>
            </a:xfrm>
            <a:prstGeom prst="rect">
              <a:avLst/>
            </a:prstGeom>
          </p:spPr>
          <p:txBody>
            <a:bodyPr vert="vert270" wrap="square" lIns="0" tIns="8890" rIns="0" bIns="0" rtlCol="0">
              <a:spAutoFit/>
            </a:bodyPr>
            <a:lstStyle/>
            <a:p>
              <a:pPr marL="12700">
                <a:lnSpc>
                  <a:spcPct val="100000"/>
                </a:lnSpc>
                <a:spcBef>
                  <a:spcPts val="70"/>
                </a:spcBef>
              </a:pPr>
              <a:r>
                <a:rPr sz="950" b="1" spc="-30" dirty="0">
                  <a:solidFill>
                    <a:srgbClr val="FFFFFF"/>
                  </a:solidFill>
                  <a:latin typeface="Work Sans"/>
                  <a:cs typeface="Work Sans"/>
                </a:rPr>
                <a:t>40,7</a:t>
              </a:r>
              <a:endParaRPr sz="950">
                <a:latin typeface="Work Sans"/>
                <a:cs typeface="Work Sans"/>
              </a:endParaRPr>
            </a:p>
          </p:txBody>
        </p:sp>
        <p:sp>
          <p:nvSpPr>
            <p:cNvPr id="90" name="object 90"/>
            <p:cNvSpPr txBox="1"/>
            <p:nvPr/>
          </p:nvSpPr>
          <p:spPr>
            <a:xfrm>
              <a:off x="17524955" y="7679359"/>
              <a:ext cx="173355" cy="251460"/>
            </a:xfrm>
            <a:prstGeom prst="rect">
              <a:avLst/>
            </a:prstGeom>
          </p:spPr>
          <p:txBody>
            <a:bodyPr vert="vert270" wrap="square" lIns="0" tIns="8890" rIns="0" bIns="0" rtlCol="0">
              <a:spAutoFit/>
            </a:bodyPr>
            <a:lstStyle/>
            <a:p>
              <a:pPr marL="12700">
                <a:lnSpc>
                  <a:spcPct val="100000"/>
                </a:lnSpc>
                <a:spcBef>
                  <a:spcPts val="70"/>
                </a:spcBef>
              </a:pPr>
              <a:r>
                <a:rPr sz="950" b="1" spc="-30" dirty="0">
                  <a:solidFill>
                    <a:srgbClr val="FFFFFF"/>
                  </a:solidFill>
                  <a:latin typeface="Work Sans"/>
                  <a:cs typeface="Work Sans"/>
                </a:rPr>
                <a:t>40,1</a:t>
              </a:r>
              <a:endParaRPr sz="950">
                <a:latin typeface="Work Sans"/>
                <a:cs typeface="Work Sans"/>
              </a:endParaRPr>
            </a:p>
          </p:txBody>
        </p:sp>
        <p:sp>
          <p:nvSpPr>
            <p:cNvPr id="91" name="object 91"/>
            <p:cNvSpPr txBox="1"/>
            <p:nvPr/>
          </p:nvSpPr>
          <p:spPr>
            <a:xfrm>
              <a:off x="18033131" y="7570204"/>
              <a:ext cx="173355" cy="30035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40,9</a:t>
              </a:r>
              <a:endParaRPr sz="950">
                <a:latin typeface="Work Sans"/>
                <a:cs typeface="Work Sans"/>
              </a:endParaRPr>
            </a:p>
          </p:txBody>
        </p:sp>
        <p:sp>
          <p:nvSpPr>
            <p:cNvPr id="92" name="object 92"/>
            <p:cNvSpPr txBox="1"/>
            <p:nvPr/>
          </p:nvSpPr>
          <p:spPr>
            <a:xfrm>
              <a:off x="18541307" y="7607306"/>
              <a:ext cx="173355" cy="26924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41,3</a:t>
              </a:r>
              <a:endParaRPr sz="950">
                <a:latin typeface="Work Sans"/>
                <a:cs typeface="Work Sans"/>
              </a:endParaRPr>
            </a:p>
          </p:txBody>
        </p:sp>
        <p:sp>
          <p:nvSpPr>
            <p:cNvPr id="93" name="object 93"/>
            <p:cNvSpPr txBox="1"/>
            <p:nvPr/>
          </p:nvSpPr>
          <p:spPr>
            <a:xfrm>
              <a:off x="11426846" y="9536131"/>
              <a:ext cx="173355" cy="23241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12,1</a:t>
              </a:r>
              <a:endParaRPr sz="950">
                <a:latin typeface="Work Sans"/>
                <a:cs typeface="Work Sans"/>
              </a:endParaRPr>
            </a:p>
          </p:txBody>
        </p:sp>
        <p:sp>
          <p:nvSpPr>
            <p:cNvPr id="94" name="object 94"/>
            <p:cNvSpPr txBox="1"/>
            <p:nvPr/>
          </p:nvSpPr>
          <p:spPr>
            <a:xfrm>
              <a:off x="11935023" y="9496015"/>
              <a:ext cx="173355" cy="25336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12,7</a:t>
              </a:r>
              <a:endParaRPr sz="950">
                <a:latin typeface="Work Sans"/>
                <a:cs typeface="Work Sans"/>
              </a:endParaRPr>
            </a:p>
          </p:txBody>
        </p:sp>
        <p:sp>
          <p:nvSpPr>
            <p:cNvPr id="95" name="object 95"/>
            <p:cNvSpPr txBox="1"/>
            <p:nvPr/>
          </p:nvSpPr>
          <p:spPr>
            <a:xfrm>
              <a:off x="12443198" y="9499030"/>
              <a:ext cx="173355" cy="2679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12,6</a:t>
              </a:r>
              <a:endParaRPr sz="950">
                <a:latin typeface="Work Sans"/>
                <a:cs typeface="Work Sans"/>
              </a:endParaRPr>
            </a:p>
          </p:txBody>
        </p:sp>
        <p:sp>
          <p:nvSpPr>
            <p:cNvPr id="96" name="object 96"/>
            <p:cNvSpPr txBox="1"/>
            <p:nvPr/>
          </p:nvSpPr>
          <p:spPr>
            <a:xfrm>
              <a:off x="12951373" y="9543552"/>
              <a:ext cx="173355" cy="27114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12,0</a:t>
              </a:r>
              <a:endParaRPr sz="950">
                <a:latin typeface="Work Sans"/>
                <a:cs typeface="Work Sans"/>
              </a:endParaRPr>
            </a:p>
          </p:txBody>
        </p:sp>
        <p:sp>
          <p:nvSpPr>
            <p:cNvPr id="97" name="object 97"/>
            <p:cNvSpPr txBox="1"/>
            <p:nvPr/>
          </p:nvSpPr>
          <p:spPr>
            <a:xfrm>
              <a:off x="13459548" y="9513870"/>
              <a:ext cx="173355" cy="27178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12,4</a:t>
              </a:r>
              <a:endParaRPr sz="950">
                <a:latin typeface="Work Sans"/>
                <a:cs typeface="Work Sans"/>
              </a:endParaRPr>
            </a:p>
          </p:txBody>
        </p:sp>
        <p:sp>
          <p:nvSpPr>
            <p:cNvPr id="98" name="object 98"/>
            <p:cNvSpPr txBox="1"/>
            <p:nvPr/>
          </p:nvSpPr>
          <p:spPr>
            <a:xfrm>
              <a:off x="13967725" y="9499030"/>
              <a:ext cx="173355" cy="2679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12,6</a:t>
              </a:r>
              <a:endParaRPr sz="950">
                <a:latin typeface="Work Sans"/>
                <a:cs typeface="Work Sans"/>
              </a:endParaRPr>
            </a:p>
          </p:txBody>
        </p:sp>
        <p:sp>
          <p:nvSpPr>
            <p:cNvPr id="99" name="object 99"/>
            <p:cNvSpPr txBox="1"/>
            <p:nvPr/>
          </p:nvSpPr>
          <p:spPr>
            <a:xfrm>
              <a:off x="14475900" y="9455765"/>
              <a:ext cx="173355" cy="27559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14,0</a:t>
              </a:r>
              <a:endParaRPr sz="950">
                <a:latin typeface="Work Sans"/>
                <a:cs typeface="Work Sans"/>
              </a:endParaRPr>
            </a:p>
          </p:txBody>
        </p:sp>
        <p:sp>
          <p:nvSpPr>
            <p:cNvPr id="100" name="object 100"/>
            <p:cNvSpPr txBox="1"/>
            <p:nvPr/>
          </p:nvSpPr>
          <p:spPr>
            <a:xfrm>
              <a:off x="14984077" y="9358042"/>
              <a:ext cx="173355" cy="2679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16,3</a:t>
              </a:r>
              <a:endParaRPr sz="950">
                <a:latin typeface="Work Sans"/>
                <a:cs typeface="Work Sans"/>
              </a:endParaRPr>
            </a:p>
          </p:txBody>
        </p:sp>
        <p:sp>
          <p:nvSpPr>
            <p:cNvPr id="101" name="object 101"/>
            <p:cNvSpPr txBox="1"/>
            <p:nvPr/>
          </p:nvSpPr>
          <p:spPr>
            <a:xfrm>
              <a:off x="15492252" y="9258566"/>
              <a:ext cx="173355" cy="25717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18,7</a:t>
              </a:r>
              <a:endParaRPr sz="950">
                <a:latin typeface="Work Sans"/>
                <a:cs typeface="Work Sans"/>
              </a:endParaRPr>
            </a:p>
          </p:txBody>
        </p:sp>
        <p:sp>
          <p:nvSpPr>
            <p:cNvPr id="102" name="object 102"/>
            <p:cNvSpPr txBox="1"/>
            <p:nvPr/>
          </p:nvSpPr>
          <p:spPr>
            <a:xfrm>
              <a:off x="16000428" y="9217814"/>
              <a:ext cx="173355" cy="26860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19,6</a:t>
              </a:r>
              <a:endParaRPr sz="950">
                <a:latin typeface="Work Sans"/>
                <a:cs typeface="Work Sans"/>
              </a:endParaRPr>
            </a:p>
          </p:txBody>
        </p:sp>
        <p:sp>
          <p:nvSpPr>
            <p:cNvPr id="103" name="object 103"/>
            <p:cNvSpPr txBox="1"/>
            <p:nvPr/>
          </p:nvSpPr>
          <p:spPr>
            <a:xfrm>
              <a:off x="16508604" y="9231899"/>
              <a:ext cx="173355" cy="27368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19,4</a:t>
              </a:r>
              <a:endParaRPr sz="950">
                <a:latin typeface="Work Sans"/>
                <a:cs typeface="Work Sans"/>
              </a:endParaRPr>
            </a:p>
          </p:txBody>
        </p:sp>
        <p:sp>
          <p:nvSpPr>
            <p:cNvPr id="104" name="object 104"/>
            <p:cNvSpPr txBox="1"/>
            <p:nvPr/>
          </p:nvSpPr>
          <p:spPr>
            <a:xfrm>
              <a:off x="17016779" y="9402564"/>
              <a:ext cx="173355" cy="26416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15,3</a:t>
              </a:r>
              <a:endParaRPr sz="950">
                <a:latin typeface="Work Sans"/>
                <a:cs typeface="Work Sans"/>
              </a:endParaRPr>
            </a:p>
          </p:txBody>
        </p:sp>
        <p:sp>
          <p:nvSpPr>
            <p:cNvPr id="105" name="object 105"/>
            <p:cNvSpPr txBox="1"/>
            <p:nvPr/>
          </p:nvSpPr>
          <p:spPr>
            <a:xfrm>
              <a:off x="17524955" y="9358045"/>
              <a:ext cx="173355" cy="2349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16,1</a:t>
              </a:r>
              <a:endParaRPr sz="950">
                <a:latin typeface="Work Sans"/>
                <a:cs typeface="Work Sans"/>
              </a:endParaRPr>
            </a:p>
          </p:txBody>
        </p:sp>
        <p:sp>
          <p:nvSpPr>
            <p:cNvPr id="106" name="object 106"/>
            <p:cNvSpPr txBox="1"/>
            <p:nvPr/>
          </p:nvSpPr>
          <p:spPr>
            <a:xfrm>
              <a:off x="18033131" y="9291261"/>
              <a:ext cx="173355" cy="2552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17,9</a:t>
              </a:r>
              <a:endParaRPr sz="950">
                <a:latin typeface="Work Sans"/>
                <a:cs typeface="Work Sans"/>
              </a:endParaRPr>
            </a:p>
          </p:txBody>
        </p:sp>
        <p:sp>
          <p:nvSpPr>
            <p:cNvPr id="107" name="object 107"/>
            <p:cNvSpPr txBox="1"/>
            <p:nvPr/>
          </p:nvSpPr>
          <p:spPr>
            <a:xfrm>
              <a:off x="18541307" y="9328363"/>
              <a:ext cx="173355" cy="25717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17,0</a:t>
              </a:r>
              <a:endParaRPr sz="950">
                <a:latin typeface="Work Sans"/>
                <a:cs typeface="Work Sans"/>
              </a:endParaRPr>
            </a:p>
          </p:txBody>
        </p:sp>
        <p:sp>
          <p:nvSpPr>
            <p:cNvPr id="145" name="object 145"/>
            <p:cNvSpPr txBox="1"/>
            <p:nvPr/>
          </p:nvSpPr>
          <p:spPr>
            <a:xfrm>
              <a:off x="17766782" y="10551104"/>
              <a:ext cx="1690370" cy="201930"/>
            </a:xfrm>
            <a:prstGeom prst="rect">
              <a:avLst/>
            </a:prstGeom>
          </p:spPr>
          <p:txBody>
            <a:bodyPr vert="horz" wrap="square" lIns="0" tIns="13335" rIns="0" bIns="0" rtlCol="0">
              <a:spAutoFit/>
            </a:bodyPr>
            <a:lstStyle/>
            <a:p>
              <a:pPr marL="12700">
                <a:lnSpc>
                  <a:spcPct val="100000"/>
                </a:lnSpc>
                <a:spcBef>
                  <a:spcPts val="105"/>
                </a:spcBef>
              </a:pPr>
              <a:r>
                <a:rPr sz="1150" b="0" dirty="0">
                  <a:solidFill>
                    <a:srgbClr val="003150"/>
                  </a:solidFill>
                  <a:latin typeface="Work Sans ExtraLight"/>
                  <a:cs typeface="Work Sans ExtraLight"/>
                </a:rPr>
                <a:t>Zdroj:</a:t>
              </a:r>
              <a:r>
                <a:rPr sz="1150" b="0" spc="-65" dirty="0">
                  <a:solidFill>
                    <a:srgbClr val="003150"/>
                  </a:solidFill>
                  <a:latin typeface="Work Sans ExtraLight"/>
                  <a:cs typeface="Work Sans ExtraLight"/>
                </a:rPr>
                <a:t> </a:t>
              </a:r>
              <a:r>
                <a:rPr sz="1150" b="0" dirty="0">
                  <a:solidFill>
                    <a:srgbClr val="003150"/>
                  </a:solidFill>
                  <a:latin typeface="Work Sans Light"/>
                  <a:cs typeface="Work Sans Light"/>
                </a:rPr>
                <a:t>InsolCentrum,</a:t>
              </a:r>
              <a:r>
                <a:rPr sz="1150" b="0" spc="-65" dirty="0">
                  <a:solidFill>
                    <a:srgbClr val="003150"/>
                  </a:solidFill>
                  <a:latin typeface="Work Sans Light"/>
                  <a:cs typeface="Work Sans Light"/>
                </a:rPr>
                <a:t> </a:t>
              </a:r>
              <a:r>
                <a:rPr sz="1150" b="0" spc="-20" dirty="0">
                  <a:solidFill>
                    <a:srgbClr val="003150"/>
                  </a:solidFill>
                  <a:latin typeface="Work Sans Light"/>
                  <a:cs typeface="Work Sans Light"/>
                </a:rPr>
                <a:t>ISIR</a:t>
              </a:r>
              <a:endParaRPr sz="1150">
                <a:latin typeface="Work Sans Light"/>
                <a:cs typeface="Work Sans Light"/>
              </a:endParaRPr>
            </a:p>
          </p:txBody>
        </p:sp>
      </p:grpSp>
      <p:grpSp>
        <p:nvGrpSpPr>
          <p:cNvPr id="151" name="Skupina 150">
            <a:extLst>
              <a:ext uri="{FF2B5EF4-FFF2-40B4-BE49-F238E27FC236}">
                <a16:creationId xmlns:a16="http://schemas.microsoft.com/office/drawing/2014/main" id="{2256920F-9D02-C087-CA18-B0BD9BD60598}"/>
              </a:ext>
            </a:extLst>
          </p:cNvPr>
          <p:cNvGrpSpPr/>
          <p:nvPr/>
        </p:nvGrpSpPr>
        <p:grpSpPr>
          <a:xfrm>
            <a:off x="0" y="4230237"/>
            <a:ext cx="10052050" cy="7078345"/>
            <a:chOff x="0" y="4230237"/>
            <a:chExt cx="10052050" cy="7078345"/>
          </a:xfrm>
        </p:grpSpPr>
        <p:sp>
          <p:nvSpPr>
            <p:cNvPr id="5" name="object 5"/>
            <p:cNvSpPr/>
            <p:nvPr/>
          </p:nvSpPr>
          <p:spPr>
            <a:xfrm>
              <a:off x="0" y="4230237"/>
              <a:ext cx="10052050" cy="7078345"/>
            </a:xfrm>
            <a:custGeom>
              <a:avLst/>
              <a:gdLst/>
              <a:ahLst/>
              <a:cxnLst/>
              <a:rect l="l" t="t" r="r" b="b"/>
              <a:pathLst>
                <a:path w="10052050" h="7078345">
                  <a:moveTo>
                    <a:pt x="10052049" y="0"/>
                  </a:moveTo>
                  <a:lnTo>
                    <a:pt x="0" y="0"/>
                  </a:lnTo>
                  <a:lnTo>
                    <a:pt x="0" y="7078318"/>
                  </a:lnTo>
                  <a:lnTo>
                    <a:pt x="10052049" y="7078318"/>
                  </a:lnTo>
                  <a:lnTo>
                    <a:pt x="10052049" y="0"/>
                  </a:lnTo>
                  <a:close/>
                </a:path>
              </a:pathLst>
            </a:custGeom>
            <a:solidFill>
              <a:srgbClr val="D8D8D8"/>
            </a:solidFill>
          </p:spPr>
          <p:txBody>
            <a:bodyPr wrap="square" lIns="0" tIns="0" rIns="0" bIns="0" rtlCol="0"/>
            <a:lstStyle/>
            <a:p>
              <a:endParaRPr/>
            </a:p>
          </p:txBody>
        </p:sp>
        <p:sp>
          <p:nvSpPr>
            <p:cNvPr id="9" name="object 9"/>
            <p:cNvSpPr/>
            <p:nvPr/>
          </p:nvSpPr>
          <p:spPr>
            <a:xfrm>
              <a:off x="4107204" y="10532611"/>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FCBC39"/>
            </a:solidFill>
          </p:spPr>
          <p:txBody>
            <a:bodyPr wrap="square" lIns="0" tIns="0" rIns="0" bIns="0" rtlCol="0"/>
            <a:lstStyle/>
            <a:p>
              <a:endParaRPr/>
            </a:p>
          </p:txBody>
        </p:sp>
        <p:sp>
          <p:nvSpPr>
            <p:cNvPr id="10" name="object 10"/>
            <p:cNvSpPr/>
            <p:nvPr/>
          </p:nvSpPr>
          <p:spPr>
            <a:xfrm>
              <a:off x="5232824" y="10532611"/>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003150"/>
            </a:solidFill>
          </p:spPr>
          <p:txBody>
            <a:bodyPr wrap="square" lIns="0" tIns="0" rIns="0" bIns="0" rtlCol="0"/>
            <a:lstStyle/>
            <a:p>
              <a:endParaRPr/>
            </a:p>
          </p:txBody>
        </p:sp>
        <p:pic>
          <p:nvPicPr>
            <p:cNvPr id="15" name="object 15"/>
            <p:cNvPicPr/>
            <p:nvPr/>
          </p:nvPicPr>
          <p:blipFill>
            <a:blip r:embed="rId2" cstate="email">
              <a:extLst>
                <a:ext uri="{28A0092B-C50C-407E-A947-70E740481C1C}">
                  <a14:useLocalDpi xmlns:a14="http://schemas.microsoft.com/office/drawing/2010/main"/>
                </a:ext>
              </a:extLst>
            </a:blip>
            <a:stretch>
              <a:fillRect/>
            </a:stretch>
          </p:blipFill>
          <p:spPr>
            <a:xfrm>
              <a:off x="8917365" y="9023513"/>
              <a:ext cx="176099" cy="172026"/>
            </a:xfrm>
            <a:prstGeom prst="rect">
              <a:avLst/>
            </a:prstGeom>
          </p:spPr>
        </p:pic>
        <p:sp>
          <p:nvSpPr>
            <p:cNvPr id="16" name="object 16"/>
            <p:cNvSpPr/>
            <p:nvPr/>
          </p:nvSpPr>
          <p:spPr>
            <a:xfrm>
              <a:off x="8853587" y="9222903"/>
              <a:ext cx="304165" cy="758190"/>
            </a:xfrm>
            <a:custGeom>
              <a:avLst/>
              <a:gdLst/>
              <a:ahLst/>
              <a:cxnLst/>
              <a:rect l="l" t="t" r="r" b="b"/>
              <a:pathLst>
                <a:path w="304165" h="758190">
                  <a:moveTo>
                    <a:pt x="258096" y="0"/>
                  </a:moveTo>
                  <a:lnTo>
                    <a:pt x="201334" y="0"/>
                  </a:lnTo>
                  <a:lnTo>
                    <a:pt x="171921" y="90164"/>
                  </a:lnTo>
                  <a:lnTo>
                    <a:pt x="156906" y="26240"/>
                  </a:lnTo>
                  <a:lnTo>
                    <a:pt x="172874" y="0"/>
                  </a:lnTo>
                  <a:lnTo>
                    <a:pt x="130770" y="0"/>
                  </a:lnTo>
                  <a:lnTo>
                    <a:pt x="146749" y="26240"/>
                  </a:lnTo>
                  <a:lnTo>
                    <a:pt x="131734" y="90154"/>
                  </a:lnTo>
                  <a:lnTo>
                    <a:pt x="102321" y="0"/>
                  </a:lnTo>
                  <a:lnTo>
                    <a:pt x="45558" y="0"/>
                  </a:lnTo>
                  <a:lnTo>
                    <a:pt x="45558" y="492"/>
                  </a:lnTo>
                  <a:lnTo>
                    <a:pt x="35457" y="2813"/>
                  </a:lnTo>
                  <a:lnTo>
                    <a:pt x="2950" y="34341"/>
                  </a:lnTo>
                  <a:lnTo>
                    <a:pt x="0" y="51338"/>
                  </a:lnTo>
                  <a:lnTo>
                    <a:pt x="0" y="361915"/>
                  </a:lnTo>
                  <a:lnTo>
                    <a:pt x="45558" y="361915"/>
                  </a:lnTo>
                  <a:lnTo>
                    <a:pt x="87505" y="757777"/>
                  </a:lnTo>
                  <a:lnTo>
                    <a:pt x="216150" y="757777"/>
                  </a:lnTo>
                  <a:lnTo>
                    <a:pt x="258096" y="361915"/>
                  </a:lnTo>
                  <a:lnTo>
                    <a:pt x="303655" y="361915"/>
                  </a:lnTo>
                  <a:lnTo>
                    <a:pt x="303655" y="51338"/>
                  </a:lnTo>
                  <a:lnTo>
                    <a:pt x="302746" y="41785"/>
                  </a:lnTo>
                  <a:lnTo>
                    <a:pt x="276008" y="6147"/>
                  </a:lnTo>
                  <a:lnTo>
                    <a:pt x="258096" y="502"/>
                  </a:lnTo>
                  <a:lnTo>
                    <a:pt x="258096" y="0"/>
                  </a:lnTo>
                  <a:close/>
                </a:path>
              </a:pathLst>
            </a:custGeom>
            <a:solidFill>
              <a:srgbClr val="314B68"/>
            </a:solidFill>
          </p:spPr>
          <p:txBody>
            <a:bodyPr wrap="square" lIns="0" tIns="0" rIns="0" bIns="0" rtlCol="0"/>
            <a:lstStyle/>
            <a:p>
              <a:endParaRPr/>
            </a:p>
          </p:txBody>
        </p:sp>
        <p:pic>
          <p:nvPicPr>
            <p:cNvPr id="17" name="object 17"/>
            <p:cNvPicPr/>
            <p:nvPr/>
          </p:nvPicPr>
          <p:blipFill>
            <a:blip r:embed="rId3" cstate="email">
              <a:extLst>
                <a:ext uri="{28A0092B-C50C-407E-A947-70E740481C1C}">
                  <a14:useLocalDpi xmlns:a14="http://schemas.microsoft.com/office/drawing/2010/main"/>
                </a:ext>
              </a:extLst>
            </a:blip>
            <a:stretch>
              <a:fillRect/>
            </a:stretch>
          </p:blipFill>
          <p:spPr>
            <a:xfrm>
              <a:off x="1375457" y="4826064"/>
              <a:ext cx="172036" cy="172026"/>
            </a:xfrm>
            <a:prstGeom prst="rect">
              <a:avLst/>
            </a:prstGeom>
          </p:spPr>
        </p:pic>
        <p:sp>
          <p:nvSpPr>
            <p:cNvPr id="18" name="object 18"/>
            <p:cNvSpPr/>
            <p:nvPr/>
          </p:nvSpPr>
          <p:spPr>
            <a:xfrm>
              <a:off x="1277451" y="5025455"/>
              <a:ext cx="368300" cy="758190"/>
            </a:xfrm>
            <a:custGeom>
              <a:avLst/>
              <a:gdLst/>
              <a:ahLst/>
              <a:cxnLst/>
              <a:rect l="l" t="t" r="r" b="b"/>
              <a:pathLst>
                <a:path w="368300" h="758189">
                  <a:moveTo>
                    <a:pt x="279195" y="0"/>
                  </a:moveTo>
                  <a:lnTo>
                    <a:pt x="247950" y="0"/>
                  </a:lnTo>
                  <a:lnTo>
                    <a:pt x="247950" y="48543"/>
                  </a:lnTo>
                  <a:lnTo>
                    <a:pt x="120101" y="48543"/>
                  </a:lnTo>
                  <a:lnTo>
                    <a:pt x="120101" y="0"/>
                  </a:lnTo>
                  <a:lnTo>
                    <a:pt x="88855" y="0"/>
                  </a:lnTo>
                  <a:lnTo>
                    <a:pt x="0" y="310336"/>
                  </a:lnTo>
                  <a:lnTo>
                    <a:pt x="49286" y="324670"/>
                  </a:lnTo>
                  <a:lnTo>
                    <a:pt x="101986" y="103274"/>
                  </a:lnTo>
                  <a:lnTo>
                    <a:pt x="107766" y="160968"/>
                  </a:lnTo>
                  <a:lnTo>
                    <a:pt x="17559" y="518978"/>
                  </a:lnTo>
                  <a:lnTo>
                    <a:pt x="103808" y="518978"/>
                  </a:lnTo>
                  <a:lnTo>
                    <a:pt x="138938" y="757777"/>
                  </a:lnTo>
                  <a:lnTo>
                    <a:pt x="229113" y="757777"/>
                  </a:lnTo>
                  <a:lnTo>
                    <a:pt x="264243" y="518978"/>
                  </a:lnTo>
                  <a:lnTo>
                    <a:pt x="350491" y="518978"/>
                  </a:lnTo>
                  <a:lnTo>
                    <a:pt x="260285" y="160968"/>
                  </a:lnTo>
                  <a:lnTo>
                    <a:pt x="266065" y="103274"/>
                  </a:lnTo>
                  <a:lnTo>
                    <a:pt x="318765" y="324670"/>
                  </a:lnTo>
                  <a:lnTo>
                    <a:pt x="368051" y="310336"/>
                  </a:lnTo>
                  <a:lnTo>
                    <a:pt x="293708" y="14491"/>
                  </a:lnTo>
                  <a:lnTo>
                    <a:pt x="292546" y="10512"/>
                  </a:lnTo>
                  <a:lnTo>
                    <a:pt x="290242" y="7120"/>
                  </a:lnTo>
                  <a:lnTo>
                    <a:pt x="283687" y="1706"/>
                  </a:lnTo>
                  <a:lnTo>
                    <a:pt x="279195" y="0"/>
                  </a:lnTo>
                  <a:close/>
                </a:path>
              </a:pathLst>
            </a:custGeom>
            <a:solidFill>
              <a:srgbClr val="FEC865"/>
            </a:solidFill>
          </p:spPr>
          <p:txBody>
            <a:bodyPr wrap="square" lIns="0" tIns="0" rIns="0" bIns="0" rtlCol="0"/>
            <a:lstStyle/>
            <a:p>
              <a:endParaRPr/>
            </a:p>
          </p:txBody>
        </p:sp>
        <p:sp>
          <p:nvSpPr>
            <p:cNvPr id="39" name="object 39"/>
            <p:cNvSpPr txBox="1"/>
            <p:nvPr/>
          </p:nvSpPr>
          <p:spPr>
            <a:xfrm>
              <a:off x="3114404" y="4721242"/>
              <a:ext cx="4202430" cy="528320"/>
            </a:xfrm>
            <a:prstGeom prst="rect">
              <a:avLst/>
            </a:prstGeom>
          </p:spPr>
          <p:txBody>
            <a:bodyPr vert="horz" wrap="square" lIns="0" tIns="12065" rIns="0" bIns="0" rtlCol="0">
              <a:spAutoFit/>
            </a:bodyPr>
            <a:lstStyle/>
            <a:p>
              <a:pPr marL="12700">
                <a:lnSpc>
                  <a:spcPct val="100000"/>
                </a:lnSpc>
                <a:spcBef>
                  <a:spcPts val="95"/>
                </a:spcBef>
              </a:pPr>
              <a:r>
                <a:rPr sz="3300" b="1" dirty="0">
                  <a:solidFill>
                    <a:srgbClr val="003150"/>
                  </a:solidFill>
                  <a:latin typeface="Work Sans SemiBold"/>
                  <a:cs typeface="Work Sans SemiBold"/>
                </a:rPr>
                <a:t>POMĚR</a:t>
              </a:r>
              <a:r>
                <a:rPr sz="3300" b="1" spc="-60" dirty="0">
                  <a:solidFill>
                    <a:srgbClr val="003150"/>
                  </a:solidFill>
                  <a:latin typeface="Work Sans SemiBold"/>
                  <a:cs typeface="Work Sans SemiBold"/>
                </a:rPr>
                <a:t> </a:t>
              </a:r>
              <a:r>
                <a:rPr sz="3300" b="0" dirty="0">
                  <a:solidFill>
                    <a:srgbClr val="003150"/>
                  </a:solidFill>
                  <a:latin typeface="Work Sans Thin"/>
                  <a:cs typeface="Work Sans Thin"/>
                </a:rPr>
                <a:t>|</a:t>
              </a:r>
              <a:r>
                <a:rPr sz="3300" b="0" spc="25" dirty="0">
                  <a:solidFill>
                    <a:srgbClr val="003150"/>
                  </a:solidFill>
                  <a:latin typeface="Work Sans Thin"/>
                  <a:cs typeface="Work Sans Thin"/>
                </a:rPr>
                <a:t> </a:t>
              </a:r>
              <a:r>
                <a:rPr sz="3300" b="1" spc="-10" dirty="0">
                  <a:solidFill>
                    <a:srgbClr val="003150"/>
                  </a:solidFill>
                  <a:latin typeface="Work Sans SemiBold"/>
                  <a:cs typeface="Work Sans SemiBold"/>
                </a:rPr>
                <a:t>MUŽI/ŽENY</a:t>
              </a:r>
              <a:endParaRPr sz="3300">
                <a:latin typeface="Work Sans SemiBold"/>
                <a:cs typeface="Work Sans SemiBold"/>
              </a:endParaRPr>
            </a:p>
          </p:txBody>
        </p:sp>
        <p:sp>
          <p:nvSpPr>
            <p:cNvPr id="41" name="object 41"/>
            <p:cNvSpPr txBox="1"/>
            <p:nvPr/>
          </p:nvSpPr>
          <p:spPr>
            <a:xfrm>
              <a:off x="5609603" y="10557454"/>
              <a:ext cx="360045" cy="195580"/>
            </a:xfrm>
            <a:prstGeom prst="rect">
              <a:avLst/>
            </a:prstGeom>
          </p:spPr>
          <p:txBody>
            <a:bodyPr vert="horz" wrap="square" lIns="0" tIns="14605" rIns="0" bIns="0" rtlCol="0">
              <a:spAutoFit/>
            </a:bodyPr>
            <a:lstStyle/>
            <a:p>
              <a:pPr marL="12700">
                <a:lnSpc>
                  <a:spcPct val="100000"/>
                </a:lnSpc>
                <a:spcBef>
                  <a:spcPts val="115"/>
                </a:spcBef>
              </a:pPr>
              <a:r>
                <a:rPr sz="1100" b="0" spc="-20" dirty="0">
                  <a:latin typeface="Work Sans Light"/>
                  <a:cs typeface="Work Sans Light"/>
                </a:rPr>
                <a:t>MUŽI</a:t>
              </a:r>
              <a:endParaRPr sz="1100" dirty="0">
                <a:latin typeface="Work Sans Light"/>
                <a:cs typeface="Work Sans Light"/>
              </a:endParaRPr>
            </a:p>
          </p:txBody>
        </p:sp>
        <p:sp>
          <p:nvSpPr>
            <p:cNvPr id="42" name="object 42"/>
            <p:cNvSpPr txBox="1"/>
            <p:nvPr/>
          </p:nvSpPr>
          <p:spPr>
            <a:xfrm>
              <a:off x="4462261" y="10577059"/>
              <a:ext cx="374650" cy="195580"/>
            </a:xfrm>
            <a:prstGeom prst="rect">
              <a:avLst/>
            </a:prstGeom>
          </p:spPr>
          <p:txBody>
            <a:bodyPr vert="horz" wrap="square" lIns="0" tIns="14605" rIns="0" bIns="0" rtlCol="0">
              <a:spAutoFit/>
            </a:bodyPr>
            <a:lstStyle/>
            <a:p>
              <a:pPr marL="12700">
                <a:lnSpc>
                  <a:spcPct val="100000"/>
                </a:lnSpc>
                <a:spcBef>
                  <a:spcPts val="115"/>
                </a:spcBef>
              </a:pPr>
              <a:r>
                <a:rPr sz="1100" b="0" spc="-20" dirty="0">
                  <a:latin typeface="Work Sans Light"/>
                  <a:cs typeface="Work Sans Light"/>
                </a:rPr>
                <a:t>ŽENY</a:t>
              </a:r>
              <a:endParaRPr sz="1100" dirty="0">
                <a:latin typeface="Work Sans Light"/>
                <a:cs typeface="Work Sans Light"/>
              </a:endParaRPr>
            </a:p>
          </p:txBody>
        </p:sp>
        <p:sp>
          <p:nvSpPr>
            <p:cNvPr id="110" name="object 110"/>
            <p:cNvSpPr/>
            <p:nvPr/>
          </p:nvSpPr>
          <p:spPr>
            <a:xfrm>
              <a:off x="1840166" y="5788475"/>
              <a:ext cx="6868159" cy="2152015"/>
            </a:xfrm>
            <a:custGeom>
              <a:avLst/>
              <a:gdLst/>
              <a:ahLst/>
              <a:cxnLst/>
              <a:rect l="l" t="t" r="r" b="b"/>
              <a:pathLst>
                <a:path w="6868159" h="2152015">
                  <a:moveTo>
                    <a:pt x="261772" y="0"/>
                  </a:moveTo>
                  <a:lnTo>
                    <a:pt x="0" y="0"/>
                  </a:lnTo>
                  <a:lnTo>
                    <a:pt x="0" y="1857921"/>
                  </a:lnTo>
                  <a:lnTo>
                    <a:pt x="261772" y="1857921"/>
                  </a:lnTo>
                  <a:lnTo>
                    <a:pt x="261772" y="0"/>
                  </a:lnTo>
                  <a:close/>
                </a:path>
                <a:path w="6868159" h="2152015">
                  <a:moveTo>
                    <a:pt x="769962" y="0"/>
                  </a:moveTo>
                  <a:lnTo>
                    <a:pt x="508190" y="0"/>
                  </a:lnTo>
                  <a:lnTo>
                    <a:pt x="508190" y="2066874"/>
                  </a:lnTo>
                  <a:lnTo>
                    <a:pt x="769962" y="2066874"/>
                  </a:lnTo>
                  <a:lnTo>
                    <a:pt x="769962" y="0"/>
                  </a:lnTo>
                  <a:close/>
                </a:path>
                <a:path w="6868159" h="2152015">
                  <a:moveTo>
                    <a:pt x="1278128" y="0"/>
                  </a:moveTo>
                  <a:lnTo>
                    <a:pt x="1016355" y="0"/>
                  </a:lnTo>
                  <a:lnTo>
                    <a:pt x="1016355" y="2095182"/>
                  </a:lnTo>
                  <a:lnTo>
                    <a:pt x="1278128" y="2095182"/>
                  </a:lnTo>
                  <a:lnTo>
                    <a:pt x="1278128" y="0"/>
                  </a:lnTo>
                  <a:close/>
                </a:path>
                <a:path w="6868159" h="2152015">
                  <a:moveTo>
                    <a:pt x="1786305" y="0"/>
                  </a:moveTo>
                  <a:lnTo>
                    <a:pt x="1524533" y="0"/>
                  </a:lnTo>
                  <a:lnTo>
                    <a:pt x="1524533" y="2151811"/>
                  </a:lnTo>
                  <a:lnTo>
                    <a:pt x="1786305" y="2151811"/>
                  </a:lnTo>
                  <a:lnTo>
                    <a:pt x="1786305" y="0"/>
                  </a:lnTo>
                  <a:close/>
                </a:path>
                <a:path w="6868159" h="2152015">
                  <a:moveTo>
                    <a:pt x="2294471" y="0"/>
                  </a:moveTo>
                  <a:lnTo>
                    <a:pt x="2032698" y="0"/>
                  </a:lnTo>
                  <a:lnTo>
                    <a:pt x="2032698" y="2151811"/>
                  </a:lnTo>
                  <a:lnTo>
                    <a:pt x="2294471" y="2151811"/>
                  </a:lnTo>
                  <a:lnTo>
                    <a:pt x="2294471" y="0"/>
                  </a:lnTo>
                  <a:close/>
                </a:path>
                <a:path w="6868159" h="2152015">
                  <a:moveTo>
                    <a:pt x="2802661" y="0"/>
                  </a:moveTo>
                  <a:lnTo>
                    <a:pt x="2540889" y="0"/>
                  </a:lnTo>
                  <a:lnTo>
                    <a:pt x="2540889" y="2123503"/>
                  </a:lnTo>
                  <a:lnTo>
                    <a:pt x="2802661" y="2123503"/>
                  </a:lnTo>
                  <a:lnTo>
                    <a:pt x="2802661" y="0"/>
                  </a:lnTo>
                  <a:close/>
                </a:path>
                <a:path w="6868159" h="2152015">
                  <a:moveTo>
                    <a:pt x="3310826" y="0"/>
                  </a:moveTo>
                  <a:lnTo>
                    <a:pt x="3049066" y="0"/>
                  </a:lnTo>
                  <a:lnTo>
                    <a:pt x="3049066" y="2066874"/>
                  </a:lnTo>
                  <a:lnTo>
                    <a:pt x="3310826" y="2066874"/>
                  </a:lnTo>
                  <a:lnTo>
                    <a:pt x="3310826" y="0"/>
                  </a:lnTo>
                  <a:close/>
                </a:path>
                <a:path w="6868159" h="2152015">
                  <a:moveTo>
                    <a:pt x="3819004" y="0"/>
                  </a:moveTo>
                  <a:lnTo>
                    <a:pt x="3557232" y="0"/>
                  </a:lnTo>
                  <a:lnTo>
                    <a:pt x="3557232" y="2024405"/>
                  </a:lnTo>
                  <a:lnTo>
                    <a:pt x="3819004" y="2024405"/>
                  </a:lnTo>
                  <a:lnTo>
                    <a:pt x="3819004" y="0"/>
                  </a:lnTo>
                  <a:close/>
                </a:path>
                <a:path w="6868159" h="2152015">
                  <a:moveTo>
                    <a:pt x="4327182" y="0"/>
                  </a:moveTo>
                  <a:lnTo>
                    <a:pt x="4065409" y="0"/>
                  </a:lnTo>
                  <a:lnTo>
                    <a:pt x="4065409" y="1939467"/>
                  </a:lnTo>
                  <a:lnTo>
                    <a:pt x="4327182" y="1939467"/>
                  </a:lnTo>
                  <a:lnTo>
                    <a:pt x="4327182" y="0"/>
                  </a:lnTo>
                  <a:close/>
                </a:path>
                <a:path w="6868159" h="2152015">
                  <a:moveTo>
                    <a:pt x="4835360" y="0"/>
                  </a:moveTo>
                  <a:lnTo>
                    <a:pt x="4573587" y="0"/>
                  </a:lnTo>
                  <a:lnTo>
                    <a:pt x="4573587" y="1911146"/>
                  </a:lnTo>
                  <a:lnTo>
                    <a:pt x="4835360" y="1911146"/>
                  </a:lnTo>
                  <a:lnTo>
                    <a:pt x="4835360" y="0"/>
                  </a:lnTo>
                  <a:close/>
                </a:path>
                <a:path w="6868159" h="2152015">
                  <a:moveTo>
                    <a:pt x="5343537" y="0"/>
                  </a:moveTo>
                  <a:lnTo>
                    <a:pt x="5081765" y="0"/>
                  </a:lnTo>
                  <a:lnTo>
                    <a:pt x="5081765" y="1868678"/>
                  </a:lnTo>
                  <a:lnTo>
                    <a:pt x="5343537" y="1868678"/>
                  </a:lnTo>
                  <a:lnTo>
                    <a:pt x="5343537" y="0"/>
                  </a:lnTo>
                  <a:close/>
                </a:path>
                <a:path w="6868159" h="2152015">
                  <a:moveTo>
                    <a:pt x="5851703" y="0"/>
                  </a:moveTo>
                  <a:lnTo>
                    <a:pt x="5589930" y="0"/>
                  </a:lnTo>
                  <a:lnTo>
                    <a:pt x="5589930" y="1826209"/>
                  </a:lnTo>
                  <a:lnTo>
                    <a:pt x="5851703" y="1826209"/>
                  </a:lnTo>
                  <a:lnTo>
                    <a:pt x="5851703" y="0"/>
                  </a:lnTo>
                  <a:close/>
                </a:path>
                <a:path w="6868159" h="2152015">
                  <a:moveTo>
                    <a:pt x="6359880" y="0"/>
                  </a:moveTo>
                  <a:lnTo>
                    <a:pt x="6098108" y="0"/>
                  </a:lnTo>
                  <a:lnTo>
                    <a:pt x="6098108" y="1769579"/>
                  </a:lnTo>
                  <a:lnTo>
                    <a:pt x="6359880" y="1769579"/>
                  </a:lnTo>
                  <a:lnTo>
                    <a:pt x="6359880" y="0"/>
                  </a:lnTo>
                  <a:close/>
                </a:path>
                <a:path w="6868159" h="2152015">
                  <a:moveTo>
                    <a:pt x="6868058" y="0"/>
                  </a:moveTo>
                  <a:lnTo>
                    <a:pt x="6606299" y="0"/>
                  </a:lnTo>
                  <a:lnTo>
                    <a:pt x="6606299" y="1698802"/>
                  </a:lnTo>
                  <a:lnTo>
                    <a:pt x="6868058" y="1698802"/>
                  </a:lnTo>
                  <a:lnTo>
                    <a:pt x="6868058" y="0"/>
                  </a:lnTo>
                  <a:close/>
                </a:path>
              </a:pathLst>
            </a:custGeom>
            <a:solidFill>
              <a:srgbClr val="FCBC39"/>
            </a:solidFill>
          </p:spPr>
          <p:txBody>
            <a:bodyPr wrap="square" lIns="0" tIns="0" rIns="0" bIns="0" rtlCol="0"/>
            <a:lstStyle/>
            <a:p>
              <a:endParaRPr/>
            </a:p>
          </p:txBody>
        </p:sp>
        <p:sp>
          <p:nvSpPr>
            <p:cNvPr id="111" name="object 111"/>
            <p:cNvSpPr/>
            <p:nvPr/>
          </p:nvSpPr>
          <p:spPr>
            <a:xfrm>
              <a:off x="1840166" y="7558055"/>
              <a:ext cx="6360160" cy="2428875"/>
            </a:xfrm>
            <a:custGeom>
              <a:avLst/>
              <a:gdLst/>
              <a:ahLst/>
              <a:cxnLst/>
              <a:rect l="l" t="t" r="r" b="b"/>
              <a:pathLst>
                <a:path w="6360159" h="2428875">
                  <a:moveTo>
                    <a:pt x="261772" y="88341"/>
                  </a:moveTo>
                  <a:lnTo>
                    <a:pt x="0" y="88341"/>
                  </a:lnTo>
                  <a:lnTo>
                    <a:pt x="0" y="2428849"/>
                  </a:lnTo>
                  <a:lnTo>
                    <a:pt x="261772" y="2428849"/>
                  </a:lnTo>
                  <a:lnTo>
                    <a:pt x="261772" y="88341"/>
                  </a:lnTo>
                  <a:close/>
                </a:path>
                <a:path w="6360159" h="2428875">
                  <a:moveTo>
                    <a:pt x="769962" y="297294"/>
                  </a:moveTo>
                  <a:lnTo>
                    <a:pt x="508190" y="297294"/>
                  </a:lnTo>
                  <a:lnTo>
                    <a:pt x="508190" y="2428849"/>
                  </a:lnTo>
                  <a:lnTo>
                    <a:pt x="769962" y="2428849"/>
                  </a:lnTo>
                  <a:lnTo>
                    <a:pt x="769962" y="297294"/>
                  </a:lnTo>
                  <a:close/>
                </a:path>
                <a:path w="6360159" h="2428875">
                  <a:moveTo>
                    <a:pt x="1278128" y="325602"/>
                  </a:moveTo>
                  <a:lnTo>
                    <a:pt x="1016355" y="325602"/>
                  </a:lnTo>
                  <a:lnTo>
                    <a:pt x="1016355" y="2428849"/>
                  </a:lnTo>
                  <a:lnTo>
                    <a:pt x="1278128" y="2428849"/>
                  </a:lnTo>
                  <a:lnTo>
                    <a:pt x="1278128" y="325602"/>
                  </a:lnTo>
                  <a:close/>
                </a:path>
                <a:path w="6360159" h="2428875">
                  <a:moveTo>
                    <a:pt x="1786305" y="382231"/>
                  </a:moveTo>
                  <a:lnTo>
                    <a:pt x="1524533" y="382231"/>
                  </a:lnTo>
                  <a:lnTo>
                    <a:pt x="1524533" y="2428849"/>
                  </a:lnTo>
                  <a:lnTo>
                    <a:pt x="1786305" y="2428849"/>
                  </a:lnTo>
                  <a:lnTo>
                    <a:pt x="1786305" y="382231"/>
                  </a:lnTo>
                  <a:close/>
                </a:path>
                <a:path w="6360159" h="2428875">
                  <a:moveTo>
                    <a:pt x="2294471" y="382231"/>
                  </a:moveTo>
                  <a:lnTo>
                    <a:pt x="2032698" y="382231"/>
                  </a:lnTo>
                  <a:lnTo>
                    <a:pt x="2032698" y="2428849"/>
                  </a:lnTo>
                  <a:lnTo>
                    <a:pt x="2294471" y="2428849"/>
                  </a:lnTo>
                  <a:lnTo>
                    <a:pt x="2294471" y="382231"/>
                  </a:lnTo>
                  <a:close/>
                </a:path>
                <a:path w="6360159" h="2428875">
                  <a:moveTo>
                    <a:pt x="2802661" y="353923"/>
                  </a:moveTo>
                  <a:lnTo>
                    <a:pt x="2540889" y="353923"/>
                  </a:lnTo>
                  <a:lnTo>
                    <a:pt x="2540889" y="2428849"/>
                  </a:lnTo>
                  <a:lnTo>
                    <a:pt x="2802661" y="2428849"/>
                  </a:lnTo>
                  <a:lnTo>
                    <a:pt x="2802661" y="353923"/>
                  </a:lnTo>
                  <a:close/>
                </a:path>
                <a:path w="6360159" h="2428875">
                  <a:moveTo>
                    <a:pt x="3310826" y="297294"/>
                  </a:moveTo>
                  <a:lnTo>
                    <a:pt x="3049066" y="297294"/>
                  </a:lnTo>
                  <a:lnTo>
                    <a:pt x="3049066" y="2428849"/>
                  </a:lnTo>
                  <a:lnTo>
                    <a:pt x="3310826" y="2428849"/>
                  </a:lnTo>
                  <a:lnTo>
                    <a:pt x="3310826" y="297294"/>
                  </a:lnTo>
                  <a:close/>
                </a:path>
                <a:path w="6360159" h="2428875">
                  <a:moveTo>
                    <a:pt x="3819004" y="254825"/>
                  </a:moveTo>
                  <a:lnTo>
                    <a:pt x="3557232" y="254825"/>
                  </a:lnTo>
                  <a:lnTo>
                    <a:pt x="3557232" y="2428849"/>
                  </a:lnTo>
                  <a:lnTo>
                    <a:pt x="3819004" y="2428849"/>
                  </a:lnTo>
                  <a:lnTo>
                    <a:pt x="3819004" y="254825"/>
                  </a:lnTo>
                  <a:close/>
                </a:path>
                <a:path w="6360159" h="2428875">
                  <a:moveTo>
                    <a:pt x="4327182" y="169887"/>
                  </a:moveTo>
                  <a:lnTo>
                    <a:pt x="4065409" y="169887"/>
                  </a:lnTo>
                  <a:lnTo>
                    <a:pt x="4065409" y="2428849"/>
                  </a:lnTo>
                  <a:lnTo>
                    <a:pt x="4327182" y="2428849"/>
                  </a:lnTo>
                  <a:lnTo>
                    <a:pt x="4327182" y="169887"/>
                  </a:lnTo>
                  <a:close/>
                </a:path>
                <a:path w="6360159" h="2428875">
                  <a:moveTo>
                    <a:pt x="4835360" y="141566"/>
                  </a:moveTo>
                  <a:lnTo>
                    <a:pt x="4573587" y="141566"/>
                  </a:lnTo>
                  <a:lnTo>
                    <a:pt x="4573587" y="2428849"/>
                  </a:lnTo>
                  <a:lnTo>
                    <a:pt x="4835360" y="2428849"/>
                  </a:lnTo>
                  <a:lnTo>
                    <a:pt x="4835360" y="141566"/>
                  </a:lnTo>
                  <a:close/>
                </a:path>
                <a:path w="6360159" h="2428875">
                  <a:moveTo>
                    <a:pt x="5343537" y="99098"/>
                  </a:moveTo>
                  <a:lnTo>
                    <a:pt x="5081765" y="99098"/>
                  </a:lnTo>
                  <a:lnTo>
                    <a:pt x="5081765" y="2428849"/>
                  </a:lnTo>
                  <a:lnTo>
                    <a:pt x="5343537" y="2428849"/>
                  </a:lnTo>
                  <a:lnTo>
                    <a:pt x="5343537" y="99098"/>
                  </a:lnTo>
                  <a:close/>
                </a:path>
                <a:path w="6360159" h="2428875">
                  <a:moveTo>
                    <a:pt x="5851703" y="56629"/>
                  </a:moveTo>
                  <a:lnTo>
                    <a:pt x="5589930" y="56629"/>
                  </a:lnTo>
                  <a:lnTo>
                    <a:pt x="5589930" y="2428849"/>
                  </a:lnTo>
                  <a:lnTo>
                    <a:pt x="5851703" y="2428849"/>
                  </a:lnTo>
                  <a:lnTo>
                    <a:pt x="5851703" y="56629"/>
                  </a:lnTo>
                  <a:close/>
                </a:path>
                <a:path w="6360159" h="2428875">
                  <a:moveTo>
                    <a:pt x="6359880" y="0"/>
                  </a:moveTo>
                  <a:lnTo>
                    <a:pt x="6098108" y="0"/>
                  </a:lnTo>
                  <a:lnTo>
                    <a:pt x="6098108" y="2428849"/>
                  </a:lnTo>
                  <a:lnTo>
                    <a:pt x="6359880" y="2428849"/>
                  </a:lnTo>
                  <a:lnTo>
                    <a:pt x="6359880" y="0"/>
                  </a:lnTo>
                  <a:close/>
                </a:path>
              </a:pathLst>
            </a:custGeom>
            <a:solidFill>
              <a:srgbClr val="003150"/>
            </a:solidFill>
          </p:spPr>
          <p:txBody>
            <a:bodyPr wrap="square" lIns="0" tIns="0" rIns="0" bIns="0" rtlCol="0"/>
            <a:lstStyle/>
            <a:p>
              <a:endParaRPr/>
            </a:p>
          </p:txBody>
        </p:sp>
        <p:sp>
          <p:nvSpPr>
            <p:cNvPr id="112" name="object 112"/>
            <p:cNvSpPr/>
            <p:nvPr/>
          </p:nvSpPr>
          <p:spPr>
            <a:xfrm>
              <a:off x="1332001" y="5788473"/>
              <a:ext cx="262255" cy="1555115"/>
            </a:xfrm>
            <a:custGeom>
              <a:avLst/>
              <a:gdLst/>
              <a:ahLst/>
              <a:cxnLst/>
              <a:rect l="l" t="t" r="r" b="b"/>
              <a:pathLst>
                <a:path w="262255" h="1555115">
                  <a:moveTo>
                    <a:pt x="0" y="1554947"/>
                  </a:moveTo>
                  <a:lnTo>
                    <a:pt x="261772" y="1554947"/>
                  </a:lnTo>
                  <a:lnTo>
                    <a:pt x="261772" y="0"/>
                  </a:lnTo>
                  <a:lnTo>
                    <a:pt x="0" y="0"/>
                  </a:lnTo>
                  <a:lnTo>
                    <a:pt x="0" y="1554947"/>
                  </a:lnTo>
                  <a:close/>
                </a:path>
              </a:pathLst>
            </a:custGeom>
            <a:solidFill>
              <a:srgbClr val="FCBC39"/>
            </a:solidFill>
          </p:spPr>
          <p:txBody>
            <a:bodyPr wrap="square" lIns="0" tIns="0" rIns="0" bIns="0" rtlCol="0"/>
            <a:lstStyle/>
            <a:p>
              <a:endParaRPr/>
            </a:p>
          </p:txBody>
        </p:sp>
        <p:sp>
          <p:nvSpPr>
            <p:cNvPr id="113" name="object 113"/>
            <p:cNvSpPr/>
            <p:nvPr/>
          </p:nvSpPr>
          <p:spPr>
            <a:xfrm>
              <a:off x="1331988" y="7343425"/>
              <a:ext cx="7376795" cy="2643505"/>
            </a:xfrm>
            <a:custGeom>
              <a:avLst/>
              <a:gdLst/>
              <a:ahLst/>
              <a:cxnLst/>
              <a:rect l="l" t="t" r="r" b="b"/>
              <a:pathLst>
                <a:path w="7376795" h="2643504">
                  <a:moveTo>
                    <a:pt x="261772" y="0"/>
                  </a:moveTo>
                  <a:lnTo>
                    <a:pt x="0" y="0"/>
                  </a:lnTo>
                  <a:lnTo>
                    <a:pt x="0" y="2643479"/>
                  </a:lnTo>
                  <a:lnTo>
                    <a:pt x="261772" y="2643479"/>
                  </a:lnTo>
                  <a:lnTo>
                    <a:pt x="261772" y="0"/>
                  </a:lnTo>
                  <a:close/>
                </a:path>
                <a:path w="7376795" h="2643504">
                  <a:moveTo>
                    <a:pt x="7376249" y="143852"/>
                  </a:moveTo>
                  <a:lnTo>
                    <a:pt x="7114476" y="143852"/>
                  </a:lnTo>
                  <a:lnTo>
                    <a:pt x="7114476" y="2643479"/>
                  </a:lnTo>
                  <a:lnTo>
                    <a:pt x="7376249" y="2643479"/>
                  </a:lnTo>
                  <a:lnTo>
                    <a:pt x="7376249" y="143852"/>
                  </a:lnTo>
                  <a:close/>
                </a:path>
              </a:pathLst>
            </a:custGeom>
            <a:solidFill>
              <a:srgbClr val="003150"/>
            </a:solidFill>
          </p:spPr>
          <p:txBody>
            <a:bodyPr wrap="square" lIns="0" tIns="0" rIns="0" bIns="0" rtlCol="0"/>
            <a:lstStyle/>
            <a:p>
              <a:endParaRPr/>
            </a:p>
          </p:txBody>
        </p:sp>
        <p:sp>
          <p:nvSpPr>
            <p:cNvPr id="114" name="object 114"/>
            <p:cNvSpPr txBox="1"/>
            <p:nvPr/>
          </p:nvSpPr>
          <p:spPr>
            <a:xfrm>
              <a:off x="1374796" y="7526772"/>
              <a:ext cx="173355" cy="28892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63,2</a:t>
              </a:r>
              <a:endParaRPr sz="950">
                <a:latin typeface="Work Sans"/>
                <a:cs typeface="Work Sans"/>
              </a:endParaRPr>
            </a:p>
          </p:txBody>
        </p:sp>
        <p:sp>
          <p:nvSpPr>
            <p:cNvPr id="115" name="object 115"/>
            <p:cNvSpPr txBox="1"/>
            <p:nvPr/>
          </p:nvSpPr>
          <p:spPr>
            <a:xfrm>
              <a:off x="1882973" y="7831577"/>
              <a:ext cx="173355" cy="28511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55,6</a:t>
              </a:r>
              <a:endParaRPr sz="950">
                <a:latin typeface="Work Sans"/>
                <a:cs typeface="Work Sans"/>
              </a:endParaRPr>
            </a:p>
          </p:txBody>
        </p:sp>
        <p:sp>
          <p:nvSpPr>
            <p:cNvPr id="116" name="object 116"/>
            <p:cNvSpPr txBox="1"/>
            <p:nvPr/>
          </p:nvSpPr>
          <p:spPr>
            <a:xfrm>
              <a:off x="2391148" y="8048560"/>
              <a:ext cx="173355" cy="26924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51,0</a:t>
              </a:r>
              <a:endParaRPr sz="950">
                <a:latin typeface="Work Sans"/>
                <a:cs typeface="Work Sans"/>
              </a:endParaRPr>
            </a:p>
          </p:txBody>
        </p:sp>
        <p:sp>
          <p:nvSpPr>
            <p:cNvPr id="117" name="object 117"/>
            <p:cNvSpPr txBox="1"/>
            <p:nvPr/>
          </p:nvSpPr>
          <p:spPr>
            <a:xfrm>
              <a:off x="2899324" y="8065376"/>
              <a:ext cx="173355" cy="2933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50,0</a:t>
              </a:r>
              <a:endParaRPr sz="950">
                <a:latin typeface="Work Sans"/>
                <a:cs typeface="Work Sans"/>
              </a:endParaRPr>
            </a:p>
          </p:txBody>
        </p:sp>
        <p:sp>
          <p:nvSpPr>
            <p:cNvPr id="118" name="object 118"/>
            <p:cNvSpPr txBox="1"/>
            <p:nvPr/>
          </p:nvSpPr>
          <p:spPr>
            <a:xfrm>
              <a:off x="3407499" y="8117668"/>
              <a:ext cx="173355" cy="30099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48,8</a:t>
              </a:r>
              <a:endParaRPr sz="950">
                <a:latin typeface="Work Sans"/>
                <a:cs typeface="Work Sans"/>
              </a:endParaRPr>
            </a:p>
          </p:txBody>
        </p:sp>
        <p:sp>
          <p:nvSpPr>
            <p:cNvPr id="119" name="object 119"/>
            <p:cNvSpPr txBox="1"/>
            <p:nvPr/>
          </p:nvSpPr>
          <p:spPr>
            <a:xfrm>
              <a:off x="3915675" y="8119553"/>
              <a:ext cx="173355" cy="2984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49,0</a:t>
              </a:r>
              <a:endParaRPr sz="950">
                <a:latin typeface="Work Sans"/>
                <a:cs typeface="Work Sans"/>
              </a:endParaRPr>
            </a:p>
          </p:txBody>
        </p:sp>
        <p:sp>
          <p:nvSpPr>
            <p:cNvPr id="120" name="object 120"/>
            <p:cNvSpPr txBox="1"/>
            <p:nvPr/>
          </p:nvSpPr>
          <p:spPr>
            <a:xfrm>
              <a:off x="4423850" y="8092370"/>
              <a:ext cx="173355" cy="29464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49,2</a:t>
              </a:r>
              <a:endParaRPr sz="950">
                <a:latin typeface="Work Sans"/>
                <a:cs typeface="Work Sans"/>
              </a:endParaRPr>
            </a:p>
          </p:txBody>
        </p:sp>
        <p:sp>
          <p:nvSpPr>
            <p:cNvPr id="121" name="object 121"/>
            <p:cNvSpPr txBox="1"/>
            <p:nvPr/>
          </p:nvSpPr>
          <p:spPr>
            <a:xfrm>
              <a:off x="4932026" y="8039010"/>
              <a:ext cx="173355" cy="28829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50,5</a:t>
              </a:r>
              <a:endParaRPr sz="950">
                <a:latin typeface="Work Sans"/>
                <a:cs typeface="Work Sans"/>
              </a:endParaRPr>
            </a:p>
          </p:txBody>
        </p:sp>
        <p:sp>
          <p:nvSpPr>
            <p:cNvPr id="122" name="object 122"/>
            <p:cNvSpPr txBox="1"/>
            <p:nvPr/>
          </p:nvSpPr>
          <p:spPr>
            <a:xfrm>
              <a:off x="5440203" y="8006529"/>
              <a:ext cx="173355" cy="26860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51,8</a:t>
              </a:r>
              <a:endParaRPr sz="950">
                <a:latin typeface="Work Sans"/>
                <a:cs typeface="Work Sans"/>
              </a:endParaRPr>
            </a:p>
          </p:txBody>
        </p:sp>
        <p:sp>
          <p:nvSpPr>
            <p:cNvPr id="123" name="object 123"/>
            <p:cNvSpPr txBox="1"/>
            <p:nvPr/>
          </p:nvSpPr>
          <p:spPr>
            <a:xfrm>
              <a:off x="5948379" y="7918198"/>
              <a:ext cx="173355" cy="27241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53,7</a:t>
              </a:r>
              <a:endParaRPr sz="950">
                <a:latin typeface="Work Sans"/>
                <a:cs typeface="Work Sans"/>
              </a:endParaRPr>
            </a:p>
          </p:txBody>
        </p:sp>
        <p:sp>
          <p:nvSpPr>
            <p:cNvPr id="124" name="object 124"/>
            <p:cNvSpPr txBox="1"/>
            <p:nvPr/>
          </p:nvSpPr>
          <p:spPr>
            <a:xfrm>
              <a:off x="6456554" y="7882156"/>
              <a:ext cx="173355" cy="29083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54,3</a:t>
              </a:r>
              <a:endParaRPr sz="950">
                <a:latin typeface="Work Sans"/>
                <a:cs typeface="Work Sans"/>
              </a:endParaRPr>
            </a:p>
          </p:txBody>
        </p:sp>
        <p:sp>
          <p:nvSpPr>
            <p:cNvPr id="125" name="object 125"/>
            <p:cNvSpPr txBox="1"/>
            <p:nvPr/>
          </p:nvSpPr>
          <p:spPr>
            <a:xfrm>
              <a:off x="6964729" y="7859917"/>
              <a:ext cx="173355" cy="25019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55,1</a:t>
              </a:r>
              <a:endParaRPr sz="950">
                <a:latin typeface="Work Sans"/>
                <a:cs typeface="Work Sans"/>
              </a:endParaRPr>
            </a:p>
          </p:txBody>
        </p:sp>
        <p:sp>
          <p:nvSpPr>
            <p:cNvPr id="126" name="object 126"/>
            <p:cNvSpPr txBox="1"/>
            <p:nvPr/>
          </p:nvSpPr>
          <p:spPr>
            <a:xfrm>
              <a:off x="7472905" y="7797407"/>
              <a:ext cx="173355" cy="2857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56,5</a:t>
              </a:r>
              <a:endParaRPr sz="950">
                <a:latin typeface="Work Sans"/>
                <a:cs typeface="Work Sans"/>
              </a:endParaRPr>
            </a:p>
          </p:txBody>
        </p:sp>
        <p:sp>
          <p:nvSpPr>
            <p:cNvPr id="127" name="object 127"/>
            <p:cNvSpPr txBox="1"/>
            <p:nvPr/>
          </p:nvSpPr>
          <p:spPr>
            <a:xfrm>
              <a:off x="7981081" y="7756738"/>
              <a:ext cx="173355" cy="255270"/>
            </a:xfrm>
            <a:prstGeom prst="rect">
              <a:avLst/>
            </a:prstGeom>
          </p:spPr>
          <p:txBody>
            <a:bodyPr vert="vert270" wrap="square" lIns="0" tIns="8890" rIns="0" bIns="0" rtlCol="0">
              <a:spAutoFit/>
            </a:bodyPr>
            <a:lstStyle/>
            <a:p>
              <a:pPr marL="12700">
                <a:lnSpc>
                  <a:spcPct val="100000"/>
                </a:lnSpc>
                <a:spcBef>
                  <a:spcPts val="70"/>
                </a:spcBef>
              </a:pPr>
              <a:r>
                <a:rPr sz="950" b="1" spc="-40" dirty="0">
                  <a:solidFill>
                    <a:srgbClr val="FFFFFF"/>
                  </a:solidFill>
                  <a:latin typeface="Work Sans"/>
                  <a:cs typeface="Work Sans"/>
                </a:rPr>
                <a:t>57,7</a:t>
              </a:r>
              <a:endParaRPr sz="950">
                <a:latin typeface="Work Sans"/>
                <a:cs typeface="Work Sans"/>
              </a:endParaRPr>
            </a:p>
          </p:txBody>
        </p:sp>
        <p:sp>
          <p:nvSpPr>
            <p:cNvPr id="128" name="object 128"/>
            <p:cNvSpPr txBox="1"/>
            <p:nvPr/>
          </p:nvSpPr>
          <p:spPr>
            <a:xfrm>
              <a:off x="8489257" y="7670373"/>
              <a:ext cx="173355" cy="28511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59,5</a:t>
              </a:r>
              <a:endParaRPr sz="950">
                <a:latin typeface="Work Sans"/>
                <a:cs typeface="Work Sans"/>
              </a:endParaRPr>
            </a:p>
          </p:txBody>
        </p:sp>
        <p:sp>
          <p:nvSpPr>
            <p:cNvPr id="129" name="object 129"/>
            <p:cNvSpPr txBox="1"/>
            <p:nvPr/>
          </p:nvSpPr>
          <p:spPr>
            <a:xfrm>
              <a:off x="1374796" y="5969880"/>
              <a:ext cx="173355" cy="29273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36,8</a:t>
              </a:r>
              <a:endParaRPr sz="950">
                <a:latin typeface="Work Sans"/>
                <a:cs typeface="Work Sans"/>
              </a:endParaRPr>
            </a:p>
          </p:txBody>
        </p:sp>
        <p:sp>
          <p:nvSpPr>
            <p:cNvPr id="130" name="object 130"/>
            <p:cNvSpPr txBox="1"/>
            <p:nvPr/>
          </p:nvSpPr>
          <p:spPr>
            <a:xfrm>
              <a:off x="1882973" y="5964477"/>
              <a:ext cx="173355" cy="30416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44,4</a:t>
              </a:r>
              <a:endParaRPr sz="950">
                <a:latin typeface="Work Sans"/>
                <a:cs typeface="Work Sans"/>
              </a:endParaRPr>
            </a:p>
          </p:txBody>
        </p:sp>
        <p:sp>
          <p:nvSpPr>
            <p:cNvPr id="131" name="object 131"/>
            <p:cNvSpPr txBox="1"/>
            <p:nvPr/>
          </p:nvSpPr>
          <p:spPr>
            <a:xfrm>
              <a:off x="2391148" y="5965985"/>
              <a:ext cx="173355" cy="30035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49,4</a:t>
              </a:r>
              <a:endParaRPr sz="950">
                <a:latin typeface="Work Sans"/>
                <a:cs typeface="Work Sans"/>
              </a:endParaRPr>
            </a:p>
          </p:txBody>
        </p:sp>
        <p:sp>
          <p:nvSpPr>
            <p:cNvPr id="132" name="object 132"/>
            <p:cNvSpPr txBox="1"/>
            <p:nvPr/>
          </p:nvSpPr>
          <p:spPr>
            <a:xfrm>
              <a:off x="2899324" y="5970194"/>
              <a:ext cx="173355" cy="2933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50,0</a:t>
              </a:r>
              <a:endParaRPr sz="950">
                <a:latin typeface="Work Sans"/>
                <a:cs typeface="Work Sans"/>
              </a:endParaRPr>
            </a:p>
          </p:txBody>
        </p:sp>
        <p:sp>
          <p:nvSpPr>
            <p:cNvPr id="133" name="object 133"/>
            <p:cNvSpPr txBox="1"/>
            <p:nvPr/>
          </p:nvSpPr>
          <p:spPr>
            <a:xfrm>
              <a:off x="3407499" y="5984078"/>
              <a:ext cx="173355" cy="26416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51,2</a:t>
              </a:r>
              <a:endParaRPr sz="950">
                <a:latin typeface="Work Sans"/>
                <a:cs typeface="Work Sans"/>
              </a:endParaRPr>
            </a:p>
          </p:txBody>
        </p:sp>
        <p:sp>
          <p:nvSpPr>
            <p:cNvPr id="134" name="object 134"/>
            <p:cNvSpPr txBox="1"/>
            <p:nvPr/>
          </p:nvSpPr>
          <p:spPr>
            <a:xfrm>
              <a:off x="3915675" y="5981691"/>
              <a:ext cx="173355" cy="26924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51,0</a:t>
              </a:r>
              <a:endParaRPr sz="950">
                <a:latin typeface="Work Sans"/>
                <a:cs typeface="Work Sans"/>
              </a:endParaRPr>
            </a:p>
          </p:txBody>
        </p:sp>
        <p:sp>
          <p:nvSpPr>
            <p:cNvPr id="135" name="object 135"/>
            <p:cNvSpPr txBox="1"/>
            <p:nvPr/>
          </p:nvSpPr>
          <p:spPr>
            <a:xfrm>
              <a:off x="4423850" y="5969377"/>
              <a:ext cx="173355" cy="29400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50,8</a:t>
              </a:r>
              <a:endParaRPr sz="950">
                <a:latin typeface="Work Sans"/>
                <a:cs typeface="Work Sans"/>
              </a:endParaRPr>
            </a:p>
          </p:txBody>
        </p:sp>
        <p:sp>
          <p:nvSpPr>
            <p:cNvPr id="136" name="object 136"/>
            <p:cNvSpPr txBox="1"/>
            <p:nvPr/>
          </p:nvSpPr>
          <p:spPr>
            <a:xfrm>
              <a:off x="4932026" y="5969691"/>
              <a:ext cx="173355" cy="29337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49,5</a:t>
              </a:r>
              <a:endParaRPr sz="950">
                <a:latin typeface="Work Sans"/>
                <a:cs typeface="Work Sans"/>
              </a:endParaRPr>
            </a:p>
          </p:txBody>
        </p:sp>
        <p:sp>
          <p:nvSpPr>
            <p:cNvPr id="137" name="object 137"/>
            <p:cNvSpPr txBox="1"/>
            <p:nvPr/>
          </p:nvSpPr>
          <p:spPr>
            <a:xfrm>
              <a:off x="5440203" y="5967807"/>
              <a:ext cx="173355" cy="29718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48,2</a:t>
              </a:r>
              <a:endParaRPr sz="950">
                <a:latin typeface="Work Sans"/>
                <a:cs typeface="Work Sans"/>
              </a:endParaRPr>
            </a:p>
          </p:txBody>
        </p:sp>
        <p:sp>
          <p:nvSpPr>
            <p:cNvPr id="138" name="object 138"/>
            <p:cNvSpPr txBox="1"/>
            <p:nvPr/>
          </p:nvSpPr>
          <p:spPr>
            <a:xfrm>
              <a:off x="5948379" y="5968685"/>
              <a:ext cx="173355" cy="29527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46,3</a:t>
              </a:r>
              <a:endParaRPr sz="950">
                <a:latin typeface="Work Sans"/>
                <a:cs typeface="Work Sans"/>
              </a:endParaRPr>
            </a:p>
          </p:txBody>
        </p:sp>
        <p:sp>
          <p:nvSpPr>
            <p:cNvPr id="139" name="object 139"/>
            <p:cNvSpPr txBox="1"/>
            <p:nvPr/>
          </p:nvSpPr>
          <p:spPr>
            <a:xfrm>
              <a:off x="6456554" y="5975408"/>
              <a:ext cx="173355" cy="27876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45,7</a:t>
              </a:r>
              <a:endParaRPr sz="950">
                <a:latin typeface="Work Sans"/>
                <a:cs typeface="Work Sans"/>
              </a:endParaRPr>
            </a:p>
          </p:txBody>
        </p:sp>
        <p:sp>
          <p:nvSpPr>
            <p:cNvPr id="140" name="object 140"/>
            <p:cNvSpPr txBox="1"/>
            <p:nvPr/>
          </p:nvSpPr>
          <p:spPr>
            <a:xfrm>
              <a:off x="6964729" y="5965607"/>
              <a:ext cx="173355" cy="30162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44,9</a:t>
              </a:r>
              <a:endParaRPr sz="950">
                <a:latin typeface="Work Sans"/>
                <a:cs typeface="Work Sans"/>
              </a:endParaRPr>
            </a:p>
          </p:txBody>
        </p:sp>
        <p:sp>
          <p:nvSpPr>
            <p:cNvPr id="141" name="object 141"/>
            <p:cNvSpPr txBox="1"/>
            <p:nvPr/>
          </p:nvSpPr>
          <p:spPr>
            <a:xfrm>
              <a:off x="7472905" y="5967052"/>
              <a:ext cx="173355" cy="298450"/>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43,4</a:t>
              </a:r>
              <a:endParaRPr sz="950">
                <a:latin typeface="Work Sans"/>
                <a:cs typeface="Work Sans"/>
              </a:endParaRPr>
            </a:p>
          </p:txBody>
        </p:sp>
        <p:sp>
          <p:nvSpPr>
            <p:cNvPr id="142" name="object 142"/>
            <p:cNvSpPr txBox="1"/>
            <p:nvPr/>
          </p:nvSpPr>
          <p:spPr>
            <a:xfrm>
              <a:off x="7981081" y="5970696"/>
              <a:ext cx="173355" cy="29146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42,3</a:t>
              </a:r>
              <a:endParaRPr sz="950">
                <a:latin typeface="Work Sans"/>
                <a:cs typeface="Work Sans"/>
              </a:endParaRPr>
            </a:p>
          </p:txBody>
        </p:sp>
        <p:sp>
          <p:nvSpPr>
            <p:cNvPr id="143" name="object 143"/>
            <p:cNvSpPr txBox="1"/>
            <p:nvPr/>
          </p:nvSpPr>
          <p:spPr>
            <a:xfrm>
              <a:off x="8489257" y="5968183"/>
              <a:ext cx="173355" cy="296545"/>
            </a:xfrm>
            <a:prstGeom prst="rect">
              <a:avLst/>
            </a:prstGeom>
          </p:spPr>
          <p:txBody>
            <a:bodyPr vert="vert270" wrap="square" lIns="0" tIns="8890" rIns="0" bIns="0" rtlCol="0">
              <a:spAutoFit/>
            </a:bodyPr>
            <a:lstStyle/>
            <a:p>
              <a:pPr marL="12700">
                <a:lnSpc>
                  <a:spcPct val="100000"/>
                </a:lnSpc>
                <a:spcBef>
                  <a:spcPts val="70"/>
                </a:spcBef>
              </a:pPr>
              <a:r>
                <a:rPr sz="950" b="1" spc="-20" dirty="0">
                  <a:solidFill>
                    <a:srgbClr val="FFFFFF"/>
                  </a:solidFill>
                  <a:latin typeface="Work Sans"/>
                  <a:cs typeface="Work Sans"/>
                </a:rPr>
                <a:t>40,5</a:t>
              </a:r>
              <a:endParaRPr sz="950" dirty="0">
                <a:latin typeface="Work Sans"/>
                <a:cs typeface="Work Sans"/>
              </a:endParaRPr>
            </a:p>
          </p:txBody>
        </p:sp>
        <p:sp>
          <p:nvSpPr>
            <p:cNvPr id="146" name="object 146"/>
            <p:cNvSpPr txBox="1"/>
            <p:nvPr/>
          </p:nvSpPr>
          <p:spPr>
            <a:xfrm>
              <a:off x="7714730" y="10551104"/>
              <a:ext cx="1690370" cy="201930"/>
            </a:xfrm>
            <a:prstGeom prst="rect">
              <a:avLst/>
            </a:prstGeom>
          </p:spPr>
          <p:txBody>
            <a:bodyPr vert="horz" wrap="square" lIns="0" tIns="13335" rIns="0" bIns="0" rtlCol="0">
              <a:spAutoFit/>
            </a:bodyPr>
            <a:lstStyle/>
            <a:p>
              <a:pPr marL="12700">
                <a:lnSpc>
                  <a:spcPct val="100000"/>
                </a:lnSpc>
                <a:spcBef>
                  <a:spcPts val="105"/>
                </a:spcBef>
              </a:pPr>
              <a:r>
                <a:rPr sz="1150" b="0" dirty="0">
                  <a:solidFill>
                    <a:srgbClr val="003150"/>
                  </a:solidFill>
                  <a:latin typeface="Work Sans ExtraLight"/>
                  <a:cs typeface="Work Sans ExtraLight"/>
                </a:rPr>
                <a:t>Zdroj:</a:t>
              </a:r>
              <a:r>
                <a:rPr sz="1150" b="0" spc="-65" dirty="0">
                  <a:solidFill>
                    <a:srgbClr val="003150"/>
                  </a:solidFill>
                  <a:latin typeface="Work Sans ExtraLight"/>
                  <a:cs typeface="Work Sans ExtraLight"/>
                </a:rPr>
                <a:t> </a:t>
              </a:r>
              <a:r>
                <a:rPr sz="1150" b="0" dirty="0">
                  <a:solidFill>
                    <a:srgbClr val="003150"/>
                  </a:solidFill>
                  <a:latin typeface="Work Sans Light"/>
                  <a:cs typeface="Work Sans Light"/>
                </a:rPr>
                <a:t>InsolCentrum,</a:t>
              </a:r>
              <a:r>
                <a:rPr sz="1150" b="0" spc="-65" dirty="0">
                  <a:solidFill>
                    <a:srgbClr val="003150"/>
                  </a:solidFill>
                  <a:latin typeface="Work Sans Light"/>
                  <a:cs typeface="Work Sans Light"/>
                </a:rPr>
                <a:t> </a:t>
              </a:r>
              <a:r>
                <a:rPr sz="1150" b="0" spc="-20" dirty="0">
                  <a:solidFill>
                    <a:srgbClr val="003150"/>
                  </a:solidFill>
                  <a:latin typeface="Work Sans Light"/>
                  <a:cs typeface="Work Sans Light"/>
                </a:rPr>
                <a:t>ISIR</a:t>
              </a:r>
              <a:endParaRPr sz="1150" dirty="0">
                <a:latin typeface="Work Sans Light"/>
                <a:cs typeface="Work Sans Light"/>
              </a:endParaRPr>
            </a:p>
          </p:txBody>
        </p:sp>
      </p:grpSp>
      <p:sp>
        <p:nvSpPr>
          <p:cNvPr id="3" name="object 3"/>
          <p:cNvSpPr/>
          <p:nvPr/>
        </p:nvSpPr>
        <p:spPr>
          <a:xfrm>
            <a:off x="0" y="0"/>
            <a:ext cx="20104100" cy="4230370"/>
          </a:xfrm>
          <a:custGeom>
            <a:avLst/>
            <a:gdLst/>
            <a:ahLst/>
            <a:cxnLst/>
            <a:rect l="l" t="t" r="r" b="b"/>
            <a:pathLst>
              <a:path w="20104100" h="4230370">
                <a:moveTo>
                  <a:pt x="20104099" y="0"/>
                </a:moveTo>
                <a:lnTo>
                  <a:pt x="0" y="0"/>
                </a:lnTo>
                <a:lnTo>
                  <a:pt x="0" y="4230237"/>
                </a:lnTo>
                <a:lnTo>
                  <a:pt x="20104099" y="4230237"/>
                </a:lnTo>
                <a:lnTo>
                  <a:pt x="20104099" y="0"/>
                </a:lnTo>
                <a:close/>
              </a:path>
            </a:pathLst>
          </a:custGeom>
          <a:solidFill>
            <a:srgbClr val="003150"/>
          </a:solidFill>
        </p:spPr>
        <p:txBody>
          <a:bodyPr wrap="square" lIns="0" tIns="0" rIns="0" bIns="0" rtlCol="0"/>
          <a:lstStyle/>
          <a:p>
            <a:endParaRP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dirty="0">
              <a:latin typeface="Work Sans ExtraLight"/>
              <a:cs typeface="Work Sans ExtraLight"/>
            </a:endParaRPr>
          </a:p>
        </p:txBody>
      </p:sp>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144" name="object 144"/>
          <p:cNvSpPr txBox="1">
            <a:spLocks noGrp="1"/>
          </p:cNvSpPr>
          <p:nvPr>
            <p:ph type="title"/>
          </p:nvPr>
        </p:nvSpPr>
        <p:spPr>
          <a:xfrm>
            <a:off x="1013446" y="1843887"/>
            <a:ext cx="16963404" cy="1708801"/>
          </a:xfrm>
          <a:prstGeom prst="rect">
            <a:avLst/>
          </a:prstGeom>
        </p:spPr>
        <p:txBody>
          <a:bodyPr vert="horz" wrap="square" lIns="0" tIns="15875" rIns="0" bIns="0" rtlCol="0">
            <a:spAutoFit/>
          </a:bodyPr>
          <a:lstStyle/>
          <a:p>
            <a:pPr marL="12700">
              <a:lnSpc>
                <a:spcPts val="6600"/>
              </a:lnSpc>
              <a:spcBef>
                <a:spcPts val="125"/>
              </a:spcBef>
            </a:pPr>
            <a:r>
              <a:rPr sz="6000" b="0" dirty="0">
                <a:latin typeface="Work Sans"/>
                <a:cs typeface="Work Sans"/>
              </a:rPr>
              <a:t>15</a:t>
            </a:r>
            <a:r>
              <a:rPr sz="6000" b="0" spc="-145" dirty="0">
                <a:latin typeface="Work Sans"/>
                <a:cs typeface="Work Sans"/>
              </a:rPr>
              <a:t> </a:t>
            </a:r>
            <a:r>
              <a:rPr sz="6000" b="0" dirty="0">
                <a:latin typeface="Work Sans"/>
                <a:cs typeface="Work Sans"/>
              </a:rPr>
              <a:t>LET</a:t>
            </a:r>
            <a:r>
              <a:rPr sz="6000" b="0" spc="-280" dirty="0">
                <a:latin typeface="Work Sans"/>
                <a:cs typeface="Work Sans"/>
              </a:rPr>
              <a:t> </a:t>
            </a:r>
            <a:r>
              <a:rPr sz="6000" b="0" dirty="0">
                <a:latin typeface="Work Sans"/>
                <a:cs typeface="Work Sans"/>
              </a:rPr>
              <a:t>ÚČINNOSTI</a:t>
            </a:r>
            <a:r>
              <a:rPr sz="6000" b="0" spc="-145" dirty="0">
                <a:latin typeface="Work Sans"/>
                <a:cs typeface="Work Sans"/>
              </a:rPr>
              <a:t> </a:t>
            </a:r>
            <a:r>
              <a:rPr sz="6000" b="0" spc="40" dirty="0">
                <a:latin typeface="Work Sans"/>
                <a:cs typeface="Work Sans"/>
              </a:rPr>
              <a:t>INSO</a:t>
            </a:r>
            <a:r>
              <a:rPr sz="6000" b="0" spc="-535" dirty="0">
                <a:latin typeface="Work Sans"/>
                <a:cs typeface="Work Sans"/>
              </a:rPr>
              <a:t>L</a:t>
            </a:r>
            <a:r>
              <a:rPr sz="6000" b="0" spc="40" dirty="0">
                <a:latin typeface="Work Sans"/>
                <a:cs typeface="Work Sans"/>
              </a:rPr>
              <a:t>VENČNÍHO</a:t>
            </a:r>
            <a:r>
              <a:rPr sz="6000" b="0" spc="-140" dirty="0">
                <a:latin typeface="Work Sans"/>
                <a:cs typeface="Work Sans"/>
              </a:rPr>
              <a:t> </a:t>
            </a:r>
            <a:r>
              <a:rPr sz="6000" b="0" spc="-10" dirty="0">
                <a:latin typeface="Work Sans"/>
                <a:cs typeface="Work Sans"/>
              </a:rPr>
              <a:t>ZÁKONA</a:t>
            </a:r>
          </a:p>
          <a:p>
            <a:pPr marL="12700">
              <a:lnSpc>
                <a:spcPts val="6600"/>
              </a:lnSpc>
            </a:pPr>
            <a:r>
              <a:rPr sz="6000" b="1" spc="-20" dirty="0">
                <a:latin typeface="Work Sans"/>
                <a:cs typeface="Work Sans"/>
              </a:rPr>
              <a:t>VÝSLEDKY</a:t>
            </a:r>
            <a:r>
              <a:rPr sz="6000" b="1" spc="-350" dirty="0">
                <a:latin typeface="Work Sans"/>
                <a:cs typeface="Work Sans"/>
              </a:rPr>
              <a:t> </a:t>
            </a:r>
            <a:r>
              <a:rPr sz="6000" b="1" spc="-10" dirty="0">
                <a:latin typeface="Work Sans"/>
                <a:cs typeface="Work Sans"/>
              </a:rPr>
              <a:t>ODDLUŽENÍ</a:t>
            </a:r>
          </a:p>
        </p:txBody>
      </p:sp>
      <p:graphicFrame>
        <p:nvGraphicFramePr>
          <p:cNvPr id="47" name="object 47"/>
          <p:cNvGraphicFramePr>
            <a:graphicFrameLocks noGrp="1"/>
          </p:cNvGraphicFramePr>
          <p:nvPr/>
        </p:nvGraphicFramePr>
        <p:xfrm>
          <a:off x="11311451" y="10132558"/>
          <a:ext cx="7523474" cy="165735"/>
        </p:xfrm>
        <a:graphic>
          <a:graphicData uri="http://schemas.openxmlformats.org/drawingml/2006/table">
            <a:tbl>
              <a:tblPr firstRow="1" bandRow="1">
                <a:tableStyleId>{2D5ABB26-0587-4C30-8999-92F81FD0307C}</a:tableStyleId>
              </a:tblPr>
              <a:tblGrid>
                <a:gridCol w="454025">
                  <a:extLst>
                    <a:ext uri="{9D8B030D-6E8A-4147-A177-3AD203B41FA5}">
                      <a16:colId xmlns:a16="http://schemas.microsoft.com/office/drawing/2014/main" val="20000"/>
                    </a:ext>
                  </a:extLst>
                </a:gridCol>
                <a:gridCol w="518159">
                  <a:extLst>
                    <a:ext uri="{9D8B030D-6E8A-4147-A177-3AD203B41FA5}">
                      <a16:colId xmlns:a16="http://schemas.microsoft.com/office/drawing/2014/main" val="20001"/>
                    </a:ext>
                  </a:extLst>
                </a:gridCol>
                <a:gridCol w="509904">
                  <a:extLst>
                    <a:ext uri="{9D8B030D-6E8A-4147-A177-3AD203B41FA5}">
                      <a16:colId xmlns:a16="http://schemas.microsoft.com/office/drawing/2014/main" val="20002"/>
                    </a:ext>
                  </a:extLst>
                </a:gridCol>
                <a:gridCol w="493394">
                  <a:extLst>
                    <a:ext uri="{9D8B030D-6E8A-4147-A177-3AD203B41FA5}">
                      <a16:colId xmlns:a16="http://schemas.microsoft.com/office/drawing/2014/main" val="20003"/>
                    </a:ext>
                  </a:extLst>
                </a:gridCol>
                <a:gridCol w="51689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11175">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12445">
                  <a:extLst>
                    <a:ext uri="{9D8B030D-6E8A-4147-A177-3AD203B41FA5}">
                      <a16:colId xmlns:a16="http://schemas.microsoft.com/office/drawing/2014/main" val="20008"/>
                    </a:ext>
                  </a:extLst>
                </a:gridCol>
                <a:gridCol w="505460">
                  <a:extLst>
                    <a:ext uri="{9D8B030D-6E8A-4147-A177-3AD203B41FA5}">
                      <a16:colId xmlns:a16="http://schemas.microsoft.com/office/drawing/2014/main" val="20009"/>
                    </a:ext>
                  </a:extLst>
                </a:gridCol>
                <a:gridCol w="510539">
                  <a:extLst>
                    <a:ext uri="{9D8B030D-6E8A-4147-A177-3AD203B41FA5}">
                      <a16:colId xmlns:a16="http://schemas.microsoft.com/office/drawing/2014/main" val="20010"/>
                    </a:ext>
                  </a:extLst>
                </a:gridCol>
                <a:gridCol w="501650">
                  <a:extLst>
                    <a:ext uri="{9D8B030D-6E8A-4147-A177-3AD203B41FA5}">
                      <a16:colId xmlns:a16="http://schemas.microsoft.com/office/drawing/2014/main" val="20011"/>
                    </a:ext>
                  </a:extLst>
                </a:gridCol>
                <a:gridCol w="525779">
                  <a:extLst>
                    <a:ext uri="{9D8B030D-6E8A-4147-A177-3AD203B41FA5}">
                      <a16:colId xmlns:a16="http://schemas.microsoft.com/office/drawing/2014/main" val="20012"/>
                    </a:ext>
                  </a:extLst>
                </a:gridCol>
                <a:gridCol w="492759">
                  <a:extLst>
                    <a:ext uri="{9D8B030D-6E8A-4147-A177-3AD203B41FA5}">
                      <a16:colId xmlns:a16="http://schemas.microsoft.com/office/drawing/2014/main" val="20013"/>
                    </a:ext>
                  </a:extLst>
                </a:gridCol>
                <a:gridCol w="455295">
                  <a:extLst>
                    <a:ext uri="{9D8B030D-6E8A-4147-A177-3AD203B41FA5}">
                      <a16:colId xmlns:a16="http://schemas.microsoft.com/office/drawing/2014/main" val="20014"/>
                    </a:ext>
                  </a:extLst>
                </a:gridCol>
              </a:tblGrid>
              <a:tr h="165735">
                <a:tc>
                  <a:txBody>
                    <a:bodyPr/>
                    <a:lstStyle/>
                    <a:p>
                      <a:pPr marL="31750">
                        <a:lnSpc>
                          <a:spcPts val="1210"/>
                        </a:lnSpc>
                      </a:pPr>
                      <a:r>
                        <a:rPr sz="1100" b="0" spc="-20" dirty="0">
                          <a:latin typeface="Work Sans Light"/>
                          <a:cs typeface="Work Sans Light"/>
                        </a:rPr>
                        <a:t>2008</a:t>
                      </a:r>
                      <a:endParaRPr sz="1100">
                        <a:latin typeface="Work Sans Light"/>
                        <a:cs typeface="Work Sans Light"/>
                      </a:endParaRPr>
                    </a:p>
                  </a:txBody>
                  <a:tcPr marL="0" marR="0" marT="0" marB="0">
                    <a:solidFill>
                      <a:srgbClr val="F2F2F2"/>
                    </a:solidFill>
                  </a:tcPr>
                </a:tc>
                <a:tc>
                  <a:txBody>
                    <a:bodyPr/>
                    <a:lstStyle/>
                    <a:p>
                      <a:pPr marL="86995">
                        <a:lnSpc>
                          <a:spcPts val="1210"/>
                        </a:lnSpc>
                      </a:pPr>
                      <a:r>
                        <a:rPr sz="1100" b="0" spc="-20" dirty="0">
                          <a:latin typeface="Work Sans Light"/>
                          <a:cs typeface="Work Sans Light"/>
                        </a:rPr>
                        <a:t>2009</a:t>
                      </a:r>
                      <a:endParaRPr sz="1100">
                        <a:latin typeface="Work Sans Light"/>
                        <a:cs typeface="Work Sans Light"/>
                      </a:endParaRPr>
                    </a:p>
                  </a:txBody>
                  <a:tcPr marL="0" marR="0" marT="0" marB="0">
                    <a:solidFill>
                      <a:srgbClr val="F2F2F2"/>
                    </a:solidFill>
                  </a:tcPr>
                </a:tc>
                <a:tc>
                  <a:txBody>
                    <a:bodyPr/>
                    <a:lstStyle/>
                    <a:p>
                      <a:pPr marL="95250">
                        <a:lnSpc>
                          <a:spcPts val="1210"/>
                        </a:lnSpc>
                      </a:pPr>
                      <a:r>
                        <a:rPr sz="1100" b="0" spc="-20" dirty="0">
                          <a:latin typeface="Work Sans Light"/>
                          <a:cs typeface="Work Sans Light"/>
                        </a:rPr>
                        <a:t>2010</a:t>
                      </a:r>
                      <a:endParaRPr sz="1100">
                        <a:latin typeface="Work Sans Light"/>
                        <a:cs typeface="Work Sans Light"/>
                      </a:endParaRPr>
                    </a:p>
                  </a:txBody>
                  <a:tcPr marL="0" marR="0" marT="0" marB="0">
                    <a:solidFill>
                      <a:srgbClr val="F2F2F2"/>
                    </a:solidFill>
                  </a:tcPr>
                </a:tc>
                <a:tc>
                  <a:txBody>
                    <a:bodyPr/>
                    <a:lstStyle/>
                    <a:p>
                      <a:pPr marL="113030">
                        <a:lnSpc>
                          <a:spcPts val="1210"/>
                        </a:lnSpc>
                      </a:pPr>
                      <a:r>
                        <a:rPr sz="1100" b="0" spc="-20" dirty="0">
                          <a:latin typeface="Work Sans Light"/>
                          <a:cs typeface="Work Sans Light"/>
                        </a:rPr>
                        <a:t>2011</a:t>
                      </a:r>
                      <a:endParaRPr sz="1100">
                        <a:latin typeface="Work Sans Light"/>
                        <a:cs typeface="Work Sans Light"/>
                      </a:endParaRPr>
                    </a:p>
                  </a:txBody>
                  <a:tcPr marL="0" marR="0" marT="0" marB="0">
                    <a:solidFill>
                      <a:srgbClr val="F2F2F2"/>
                    </a:solidFill>
                  </a:tcPr>
                </a:tc>
                <a:tc>
                  <a:txBody>
                    <a:bodyPr/>
                    <a:lstStyle/>
                    <a:p>
                      <a:pPr marL="114300">
                        <a:lnSpc>
                          <a:spcPts val="1210"/>
                        </a:lnSpc>
                      </a:pPr>
                      <a:r>
                        <a:rPr sz="1100" b="0" spc="-20" dirty="0">
                          <a:latin typeface="Work Sans Light"/>
                          <a:cs typeface="Work Sans Light"/>
                        </a:rPr>
                        <a:t>2012</a:t>
                      </a:r>
                      <a:endParaRPr sz="1100">
                        <a:latin typeface="Work Sans Light"/>
                        <a:cs typeface="Work Sans Light"/>
                      </a:endParaRPr>
                    </a:p>
                  </a:txBody>
                  <a:tcPr marL="0" marR="0" marT="0" marB="0">
                    <a:solidFill>
                      <a:srgbClr val="F2F2F2"/>
                    </a:solidFill>
                  </a:tcPr>
                </a:tc>
                <a:tc>
                  <a:txBody>
                    <a:bodyPr/>
                    <a:lstStyle/>
                    <a:p>
                      <a:pPr marL="107314">
                        <a:lnSpc>
                          <a:spcPts val="1210"/>
                        </a:lnSpc>
                      </a:pPr>
                      <a:r>
                        <a:rPr sz="1100" b="0" spc="-20" dirty="0">
                          <a:latin typeface="Work Sans Light"/>
                          <a:cs typeface="Work Sans Light"/>
                        </a:rPr>
                        <a:t>2013</a:t>
                      </a:r>
                      <a:endParaRPr sz="1100">
                        <a:latin typeface="Work Sans Light"/>
                        <a:cs typeface="Work Sans Light"/>
                      </a:endParaRPr>
                    </a:p>
                  </a:txBody>
                  <a:tcPr marL="0" marR="0" marT="0" marB="0">
                    <a:solidFill>
                      <a:srgbClr val="F2F2F2"/>
                    </a:solidFill>
                  </a:tcPr>
                </a:tc>
                <a:tc>
                  <a:txBody>
                    <a:bodyPr/>
                    <a:lstStyle/>
                    <a:p>
                      <a:pPr marL="106680">
                        <a:lnSpc>
                          <a:spcPts val="1210"/>
                        </a:lnSpc>
                      </a:pPr>
                      <a:r>
                        <a:rPr sz="1100" b="0" spc="-20" dirty="0">
                          <a:latin typeface="Work Sans Light"/>
                          <a:cs typeface="Work Sans Light"/>
                        </a:rPr>
                        <a:t>2014</a:t>
                      </a:r>
                      <a:endParaRPr sz="1100">
                        <a:latin typeface="Work Sans Light"/>
                        <a:cs typeface="Work Sans Light"/>
                      </a:endParaRPr>
                    </a:p>
                  </a:txBody>
                  <a:tcPr marL="0" marR="0" marT="0" marB="0">
                    <a:solidFill>
                      <a:srgbClr val="F2F2F2"/>
                    </a:solidFill>
                  </a:tcPr>
                </a:tc>
                <a:tc>
                  <a:txBody>
                    <a:bodyPr/>
                    <a:lstStyle/>
                    <a:p>
                      <a:pPr marL="106045">
                        <a:lnSpc>
                          <a:spcPts val="1210"/>
                        </a:lnSpc>
                      </a:pPr>
                      <a:r>
                        <a:rPr sz="1100" b="0" spc="-20" dirty="0">
                          <a:latin typeface="Work Sans Light"/>
                          <a:cs typeface="Work Sans Light"/>
                        </a:rPr>
                        <a:t>2015</a:t>
                      </a:r>
                      <a:endParaRPr sz="1100">
                        <a:latin typeface="Work Sans Light"/>
                        <a:cs typeface="Work Sans Light"/>
                      </a:endParaRPr>
                    </a:p>
                  </a:txBody>
                  <a:tcPr marL="0" marR="0" marT="0" marB="0">
                    <a:solidFill>
                      <a:srgbClr val="F2F2F2"/>
                    </a:solidFill>
                  </a:tcPr>
                </a:tc>
                <a:tc>
                  <a:txBody>
                    <a:bodyPr/>
                    <a:lstStyle/>
                    <a:p>
                      <a:pPr marL="106680">
                        <a:lnSpc>
                          <a:spcPts val="1210"/>
                        </a:lnSpc>
                      </a:pPr>
                      <a:r>
                        <a:rPr sz="1100" b="0" spc="-20" dirty="0">
                          <a:latin typeface="Work Sans Light"/>
                          <a:cs typeface="Work Sans Light"/>
                        </a:rPr>
                        <a:t>2016</a:t>
                      </a:r>
                      <a:endParaRPr sz="1100">
                        <a:latin typeface="Work Sans Light"/>
                        <a:cs typeface="Work Sans Light"/>
                      </a:endParaRPr>
                    </a:p>
                  </a:txBody>
                  <a:tcPr marL="0" marR="0" marT="0" marB="0">
                    <a:solidFill>
                      <a:srgbClr val="F2F2F2"/>
                    </a:solidFill>
                  </a:tcPr>
                </a:tc>
                <a:tc>
                  <a:txBody>
                    <a:bodyPr/>
                    <a:lstStyle/>
                    <a:p>
                      <a:pPr marL="108585">
                        <a:lnSpc>
                          <a:spcPts val="1210"/>
                        </a:lnSpc>
                      </a:pPr>
                      <a:r>
                        <a:rPr sz="1100" b="0" spc="-20" dirty="0">
                          <a:latin typeface="Work Sans Light"/>
                          <a:cs typeface="Work Sans Light"/>
                        </a:rPr>
                        <a:t>2017</a:t>
                      </a:r>
                      <a:endParaRPr sz="1100">
                        <a:latin typeface="Work Sans Light"/>
                        <a:cs typeface="Work Sans Light"/>
                      </a:endParaRPr>
                    </a:p>
                  </a:txBody>
                  <a:tcPr marL="0" marR="0" marT="0" marB="0">
                    <a:solidFill>
                      <a:srgbClr val="F2F2F2"/>
                    </a:solidFill>
                  </a:tcPr>
                </a:tc>
                <a:tc>
                  <a:txBody>
                    <a:bodyPr/>
                    <a:lstStyle/>
                    <a:p>
                      <a:pPr marL="106045">
                        <a:lnSpc>
                          <a:spcPts val="1210"/>
                        </a:lnSpc>
                      </a:pPr>
                      <a:r>
                        <a:rPr sz="1100" b="0" spc="-20" dirty="0">
                          <a:latin typeface="Work Sans Light"/>
                          <a:cs typeface="Work Sans Light"/>
                        </a:rPr>
                        <a:t>2018</a:t>
                      </a:r>
                      <a:endParaRPr sz="1100">
                        <a:latin typeface="Work Sans Light"/>
                        <a:cs typeface="Work Sans Light"/>
                      </a:endParaRPr>
                    </a:p>
                  </a:txBody>
                  <a:tcPr marL="0" marR="0" marT="0" marB="0">
                    <a:solidFill>
                      <a:srgbClr val="F2F2F2"/>
                    </a:solidFill>
                  </a:tcPr>
                </a:tc>
                <a:tc>
                  <a:txBody>
                    <a:bodyPr/>
                    <a:lstStyle/>
                    <a:p>
                      <a:pPr marL="104775">
                        <a:lnSpc>
                          <a:spcPts val="1210"/>
                        </a:lnSpc>
                      </a:pPr>
                      <a:r>
                        <a:rPr sz="1100" b="0" spc="-20" dirty="0">
                          <a:latin typeface="Work Sans Light"/>
                          <a:cs typeface="Work Sans Light"/>
                        </a:rPr>
                        <a:t>2019</a:t>
                      </a:r>
                      <a:endParaRPr sz="1100">
                        <a:latin typeface="Work Sans Light"/>
                        <a:cs typeface="Work Sans Light"/>
                      </a:endParaRPr>
                    </a:p>
                  </a:txBody>
                  <a:tcPr marL="0" marR="0" marT="0" marB="0">
                    <a:solidFill>
                      <a:srgbClr val="F2F2F2"/>
                    </a:solidFill>
                  </a:tcPr>
                </a:tc>
                <a:tc>
                  <a:txBody>
                    <a:bodyPr/>
                    <a:lstStyle/>
                    <a:p>
                      <a:pPr marL="97155">
                        <a:lnSpc>
                          <a:spcPts val="1210"/>
                        </a:lnSpc>
                      </a:pPr>
                      <a:r>
                        <a:rPr sz="1100" b="0" spc="-20" dirty="0">
                          <a:latin typeface="Work Sans Light"/>
                          <a:cs typeface="Work Sans Light"/>
                        </a:rPr>
                        <a:t>2020</a:t>
                      </a:r>
                      <a:endParaRPr sz="1100">
                        <a:latin typeface="Work Sans Light"/>
                        <a:cs typeface="Work Sans Light"/>
                      </a:endParaRPr>
                    </a:p>
                  </a:txBody>
                  <a:tcPr marL="0" marR="0" marT="0" marB="0">
                    <a:solidFill>
                      <a:srgbClr val="F2F2F2"/>
                    </a:solidFill>
                  </a:tcPr>
                </a:tc>
                <a:tc>
                  <a:txBody>
                    <a:bodyPr/>
                    <a:lstStyle/>
                    <a:p>
                      <a:pPr marL="98425">
                        <a:lnSpc>
                          <a:spcPts val="1210"/>
                        </a:lnSpc>
                      </a:pPr>
                      <a:r>
                        <a:rPr sz="1100" b="0" spc="-20" dirty="0">
                          <a:latin typeface="Work Sans Light"/>
                          <a:cs typeface="Work Sans Light"/>
                        </a:rPr>
                        <a:t>2021</a:t>
                      </a:r>
                      <a:endParaRPr sz="1100">
                        <a:latin typeface="Work Sans Light"/>
                        <a:cs typeface="Work Sans Light"/>
                      </a:endParaRPr>
                    </a:p>
                  </a:txBody>
                  <a:tcPr marL="0" marR="0" marT="0" marB="0">
                    <a:solidFill>
                      <a:srgbClr val="F2F2F2"/>
                    </a:solidFill>
                  </a:tcPr>
                </a:tc>
                <a:tc>
                  <a:txBody>
                    <a:bodyPr/>
                    <a:lstStyle/>
                    <a:p>
                      <a:pPr marL="99695">
                        <a:lnSpc>
                          <a:spcPts val="1210"/>
                        </a:lnSpc>
                      </a:pPr>
                      <a:r>
                        <a:rPr sz="1100" b="0" spc="-20" dirty="0">
                          <a:latin typeface="Work Sans Light"/>
                          <a:cs typeface="Work Sans Light"/>
                        </a:rPr>
                        <a:t>2022</a:t>
                      </a:r>
                      <a:endParaRPr sz="1100">
                        <a:latin typeface="Work Sans Light"/>
                        <a:cs typeface="Work Sans Light"/>
                      </a:endParaRPr>
                    </a:p>
                  </a:txBody>
                  <a:tcPr marL="0" marR="0" marT="0" marB="0">
                    <a:solidFill>
                      <a:srgbClr val="F2F2F2"/>
                    </a:solidFill>
                  </a:tcPr>
                </a:tc>
                <a:extLst>
                  <a:ext uri="{0D108BD9-81ED-4DB2-BD59-A6C34878D82A}">
                    <a16:rowId xmlns:a16="http://schemas.microsoft.com/office/drawing/2014/main" val="10000"/>
                  </a:ext>
                </a:extLst>
              </a:tr>
            </a:tbl>
          </a:graphicData>
        </a:graphic>
      </p:graphicFrame>
      <p:graphicFrame>
        <p:nvGraphicFramePr>
          <p:cNvPr id="108" name="object 108"/>
          <p:cNvGraphicFramePr>
            <a:graphicFrameLocks noGrp="1"/>
          </p:cNvGraphicFramePr>
          <p:nvPr/>
        </p:nvGraphicFramePr>
        <p:xfrm>
          <a:off x="1203733" y="9999440"/>
          <a:ext cx="7630789" cy="288290"/>
        </p:xfrm>
        <a:graphic>
          <a:graphicData uri="http://schemas.openxmlformats.org/drawingml/2006/table">
            <a:tbl>
              <a:tblPr firstRow="1" bandRow="1">
                <a:tableStyleId>{2D5ABB26-0587-4C30-8999-92F81FD0307C}</a:tableStyleId>
              </a:tblPr>
              <a:tblGrid>
                <a:gridCol w="509270">
                  <a:extLst>
                    <a:ext uri="{9D8B030D-6E8A-4147-A177-3AD203B41FA5}">
                      <a16:colId xmlns:a16="http://schemas.microsoft.com/office/drawing/2014/main" val="20000"/>
                    </a:ext>
                  </a:extLst>
                </a:gridCol>
                <a:gridCol w="517524">
                  <a:extLst>
                    <a:ext uri="{9D8B030D-6E8A-4147-A177-3AD203B41FA5}">
                      <a16:colId xmlns:a16="http://schemas.microsoft.com/office/drawing/2014/main" val="20001"/>
                    </a:ext>
                  </a:extLst>
                </a:gridCol>
                <a:gridCol w="509269">
                  <a:extLst>
                    <a:ext uri="{9D8B030D-6E8A-4147-A177-3AD203B41FA5}">
                      <a16:colId xmlns:a16="http://schemas.microsoft.com/office/drawing/2014/main" val="20002"/>
                    </a:ext>
                  </a:extLst>
                </a:gridCol>
                <a:gridCol w="492760">
                  <a:extLst>
                    <a:ext uri="{9D8B030D-6E8A-4147-A177-3AD203B41FA5}">
                      <a16:colId xmlns:a16="http://schemas.microsoft.com/office/drawing/2014/main" val="20003"/>
                    </a:ext>
                  </a:extLst>
                </a:gridCol>
                <a:gridCol w="516255">
                  <a:extLst>
                    <a:ext uri="{9D8B030D-6E8A-4147-A177-3AD203B41FA5}">
                      <a16:colId xmlns:a16="http://schemas.microsoft.com/office/drawing/2014/main" val="20004"/>
                    </a:ext>
                  </a:extLst>
                </a:gridCol>
                <a:gridCol w="507365">
                  <a:extLst>
                    <a:ext uri="{9D8B030D-6E8A-4147-A177-3AD203B41FA5}">
                      <a16:colId xmlns:a16="http://schemas.microsoft.com/office/drawing/2014/main" val="20005"/>
                    </a:ext>
                  </a:extLst>
                </a:gridCol>
                <a:gridCol w="510539">
                  <a:extLst>
                    <a:ext uri="{9D8B030D-6E8A-4147-A177-3AD203B41FA5}">
                      <a16:colId xmlns:a16="http://schemas.microsoft.com/office/drawing/2014/main" val="20006"/>
                    </a:ext>
                  </a:extLst>
                </a:gridCol>
                <a:gridCol w="507364">
                  <a:extLst>
                    <a:ext uri="{9D8B030D-6E8A-4147-A177-3AD203B41FA5}">
                      <a16:colId xmlns:a16="http://schemas.microsoft.com/office/drawing/2014/main" val="20007"/>
                    </a:ext>
                  </a:extLst>
                </a:gridCol>
                <a:gridCol w="511810">
                  <a:extLst>
                    <a:ext uri="{9D8B030D-6E8A-4147-A177-3AD203B41FA5}">
                      <a16:colId xmlns:a16="http://schemas.microsoft.com/office/drawing/2014/main" val="20008"/>
                    </a:ext>
                  </a:extLst>
                </a:gridCol>
                <a:gridCol w="504825">
                  <a:extLst>
                    <a:ext uri="{9D8B030D-6E8A-4147-A177-3AD203B41FA5}">
                      <a16:colId xmlns:a16="http://schemas.microsoft.com/office/drawing/2014/main" val="20009"/>
                    </a:ext>
                  </a:extLst>
                </a:gridCol>
                <a:gridCol w="509904">
                  <a:extLst>
                    <a:ext uri="{9D8B030D-6E8A-4147-A177-3AD203B41FA5}">
                      <a16:colId xmlns:a16="http://schemas.microsoft.com/office/drawing/2014/main" val="20010"/>
                    </a:ext>
                  </a:extLst>
                </a:gridCol>
                <a:gridCol w="501014">
                  <a:extLst>
                    <a:ext uri="{9D8B030D-6E8A-4147-A177-3AD203B41FA5}">
                      <a16:colId xmlns:a16="http://schemas.microsoft.com/office/drawing/2014/main" val="20011"/>
                    </a:ext>
                  </a:extLst>
                </a:gridCol>
                <a:gridCol w="525145">
                  <a:extLst>
                    <a:ext uri="{9D8B030D-6E8A-4147-A177-3AD203B41FA5}">
                      <a16:colId xmlns:a16="http://schemas.microsoft.com/office/drawing/2014/main" val="20012"/>
                    </a:ext>
                  </a:extLst>
                </a:gridCol>
                <a:gridCol w="492125">
                  <a:extLst>
                    <a:ext uri="{9D8B030D-6E8A-4147-A177-3AD203B41FA5}">
                      <a16:colId xmlns:a16="http://schemas.microsoft.com/office/drawing/2014/main" val="20013"/>
                    </a:ext>
                  </a:extLst>
                </a:gridCol>
                <a:gridCol w="515620">
                  <a:extLst>
                    <a:ext uri="{9D8B030D-6E8A-4147-A177-3AD203B41FA5}">
                      <a16:colId xmlns:a16="http://schemas.microsoft.com/office/drawing/2014/main" val="20014"/>
                    </a:ext>
                  </a:extLst>
                </a:gridCol>
              </a:tblGrid>
              <a:tr h="288290">
                <a:tc>
                  <a:txBody>
                    <a:bodyPr/>
                    <a:lstStyle/>
                    <a:p>
                      <a:pPr marL="86995">
                        <a:lnSpc>
                          <a:spcPts val="1270"/>
                        </a:lnSpc>
                        <a:spcBef>
                          <a:spcPts val="900"/>
                        </a:spcBef>
                      </a:pPr>
                      <a:r>
                        <a:rPr sz="1100" b="0" spc="-20" dirty="0">
                          <a:latin typeface="Work Sans Light"/>
                          <a:cs typeface="Work Sans Light"/>
                        </a:rPr>
                        <a:t>2008</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86995">
                        <a:lnSpc>
                          <a:spcPts val="1270"/>
                        </a:lnSpc>
                        <a:spcBef>
                          <a:spcPts val="900"/>
                        </a:spcBef>
                      </a:pPr>
                      <a:r>
                        <a:rPr sz="1100" b="0" spc="-20" dirty="0">
                          <a:latin typeface="Work Sans Light"/>
                          <a:cs typeface="Work Sans Light"/>
                        </a:rPr>
                        <a:t>2009</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95250">
                        <a:lnSpc>
                          <a:spcPts val="1270"/>
                        </a:lnSpc>
                        <a:spcBef>
                          <a:spcPts val="900"/>
                        </a:spcBef>
                      </a:pPr>
                      <a:r>
                        <a:rPr sz="1100" b="0" spc="-20" dirty="0">
                          <a:latin typeface="Work Sans Light"/>
                          <a:cs typeface="Work Sans Light"/>
                        </a:rPr>
                        <a:t>2010</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13030">
                        <a:lnSpc>
                          <a:spcPts val="1270"/>
                        </a:lnSpc>
                        <a:spcBef>
                          <a:spcPts val="900"/>
                        </a:spcBef>
                      </a:pPr>
                      <a:r>
                        <a:rPr sz="1100" b="0" spc="-20" dirty="0">
                          <a:latin typeface="Work Sans Light"/>
                          <a:cs typeface="Work Sans Light"/>
                        </a:rPr>
                        <a:t>2011</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14300">
                        <a:lnSpc>
                          <a:spcPts val="1270"/>
                        </a:lnSpc>
                        <a:spcBef>
                          <a:spcPts val="900"/>
                        </a:spcBef>
                      </a:pPr>
                      <a:r>
                        <a:rPr sz="1100" b="0" spc="-20" dirty="0">
                          <a:latin typeface="Work Sans Light"/>
                          <a:cs typeface="Work Sans Light"/>
                        </a:rPr>
                        <a:t>2012</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07314">
                        <a:lnSpc>
                          <a:spcPts val="1270"/>
                        </a:lnSpc>
                        <a:spcBef>
                          <a:spcPts val="900"/>
                        </a:spcBef>
                      </a:pPr>
                      <a:r>
                        <a:rPr sz="1100" b="0" spc="-20" dirty="0">
                          <a:latin typeface="Work Sans Light"/>
                          <a:cs typeface="Work Sans Light"/>
                        </a:rPr>
                        <a:t>2013</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06680">
                        <a:lnSpc>
                          <a:spcPts val="1270"/>
                        </a:lnSpc>
                        <a:spcBef>
                          <a:spcPts val="900"/>
                        </a:spcBef>
                      </a:pPr>
                      <a:r>
                        <a:rPr sz="1100" b="0" spc="-20" dirty="0">
                          <a:latin typeface="Work Sans Light"/>
                          <a:cs typeface="Work Sans Light"/>
                        </a:rPr>
                        <a:t>2014</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06045">
                        <a:lnSpc>
                          <a:spcPts val="1270"/>
                        </a:lnSpc>
                        <a:spcBef>
                          <a:spcPts val="900"/>
                        </a:spcBef>
                      </a:pPr>
                      <a:r>
                        <a:rPr sz="1100" b="0" spc="-20" dirty="0">
                          <a:latin typeface="Work Sans Light"/>
                          <a:cs typeface="Work Sans Light"/>
                        </a:rPr>
                        <a:t>2015</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06680">
                        <a:lnSpc>
                          <a:spcPts val="1270"/>
                        </a:lnSpc>
                        <a:spcBef>
                          <a:spcPts val="900"/>
                        </a:spcBef>
                      </a:pPr>
                      <a:r>
                        <a:rPr sz="1100" b="0" spc="-20" dirty="0">
                          <a:latin typeface="Work Sans Light"/>
                          <a:cs typeface="Work Sans Light"/>
                        </a:rPr>
                        <a:t>2016</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08585">
                        <a:lnSpc>
                          <a:spcPts val="1270"/>
                        </a:lnSpc>
                        <a:spcBef>
                          <a:spcPts val="900"/>
                        </a:spcBef>
                      </a:pPr>
                      <a:r>
                        <a:rPr sz="1100" b="0" spc="-20" dirty="0">
                          <a:latin typeface="Work Sans Light"/>
                          <a:cs typeface="Work Sans Light"/>
                        </a:rPr>
                        <a:t>2017</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06045">
                        <a:lnSpc>
                          <a:spcPts val="1270"/>
                        </a:lnSpc>
                        <a:spcBef>
                          <a:spcPts val="900"/>
                        </a:spcBef>
                      </a:pPr>
                      <a:r>
                        <a:rPr sz="1100" b="0" spc="-20" dirty="0">
                          <a:latin typeface="Work Sans Light"/>
                          <a:cs typeface="Work Sans Light"/>
                        </a:rPr>
                        <a:t>2018</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104775">
                        <a:lnSpc>
                          <a:spcPts val="1270"/>
                        </a:lnSpc>
                        <a:spcBef>
                          <a:spcPts val="900"/>
                        </a:spcBef>
                      </a:pPr>
                      <a:r>
                        <a:rPr sz="1100" b="0" spc="-20" dirty="0">
                          <a:latin typeface="Work Sans Light"/>
                          <a:cs typeface="Work Sans Light"/>
                        </a:rPr>
                        <a:t>2019</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97155">
                        <a:lnSpc>
                          <a:spcPts val="1270"/>
                        </a:lnSpc>
                        <a:spcBef>
                          <a:spcPts val="900"/>
                        </a:spcBef>
                      </a:pPr>
                      <a:r>
                        <a:rPr sz="1100" b="0" spc="-20" dirty="0">
                          <a:latin typeface="Work Sans Light"/>
                          <a:cs typeface="Work Sans Light"/>
                        </a:rPr>
                        <a:t>2020</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98425">
                        <a:lnSpc>
                          <a:spcPts val="1270"/>
                        </a:lnSpc>
                        <a:spcBef>
                          <a:spcPts val="900"/>
                        </a:spcBef>
                      </a:pPr>
                      <a:r>
                        <a:rPr sz="1100" b="0" spc="-20" dirty="0">
                          <a:latin typeface="Work Sans Light"/>
                          <a:cs typeface="Work Sans Light"/>
                        </a:rPr>
                        <a:t>2021</a:t>
                      </a:r>
                      <a:endParaRPr sz="1100">
                        <a:latin typeface="Work Sans Light"/>
                        <a:cs typeface="Work Sans Light"/>
                      </a:endParaRPr>
                    </a:p>
                  </a:txBody>
                  <a:tcPr marL="0" marR="0" marT="114300" marB="0">
                    <a:lnT w="28575">
                      <a:solidFill>
                        <a:srgbClr val="003150"/>
                      </a:solidFill>
                      <a:prstDash val="solid"/>
                    </a:lnT>
                    <a:solidFill>
                      <a:srgbClr val="D8D8D8"/>
                    </a:solidFill>
                  </a:tcPr>
                </a:tc>
                <a:tc>
                  <a:txBody>
                    <a:bodyPr/>
                    <a:lstStyle/>
                    <a:p>
                      <a:pPr marL="99695">
                        <a:lnSpc>
                          <a:spcPts val="1270"/>
                        </a:lnSpc>
                        <a:spcBef>
                          <a:spcPts val="900"/>
                        </a:spcBef>
                      </a:pPr>
                      <a:r>
                        <a:rPr sz="1100" b="0" spc="-20" dirty="0">
                          <a:latin typeface="Work Sans Light"/>
                          <a:cs typeface="Work Sans Light"/>
                        </a:rPr>
                        <a:t>2022</a:t>
                      </a:r>
                      <a:endParaRPr sz="1100">
                        <a:latin typeface="Work Sans Light"/>
                        <a:cs typeface="Work Sans Light"/>
                      </a:endParaRPr>
                    </a:p>
                  </a:txBody>
                  <a:tcPr marL="0" marR="0" marT="114300" marB="0">
                    <a:lnT w="28575">
                      <a:solidFill>
                        <a:srgbClr val="003150"/>
                      </a:solidFill>
                      <a:prstDash val="solid"/>
                    </a:lnT>
                    <a:solidFill>
                      <a:srgbClr val="D8D8D8"/>
                    </a:solid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down)">
                                      <p:cBhvr>
                                        <p:cTn id="7" dur="500"/>
                                        <p:tgtEl>
                                          <p:spTgt spid="151"/>
                                        </p:tgtEl>
                                      </p:cBhvr>
                                    </p:animEffect>
                                  </p:childTnLst>
                                </p:cTn>
                              </p:par>
                              <p:par>
                                <p:cTn id="8" presetID="22" presetClass="entr" presetSubtype="4" fill="hold" nodeType="withEffect">
                                  <p:stCondLst>
                                    <p:cond delay="0"/>
                                  </p:stCondLst>
                                  <p:childTnLst>
                                    <p:set>
                                      <p:cBhvr>
                                        <p:cTn id="9" dur="1" fill="hold">
                                          <p:stCondLst>
                                            <p:cond delay="0"/>
                                          </p:stCondLst>
                                        </p:cTn>
                                        <p:tgtEl>
                                          <p:spTgt spid="152"/>
                                        </p:tgtEl>
                                        <p:attrNameLst>
                                          <p:attrName>style.visibility</p:attrName>
                                        </p:attrNameLst>
                                      </p:cBhvr>
                                      <p:to>
                                        <p:strVal val="visible"/>
                                      </p:to>
                                    </p:set>
                                    <p:animEffect transition="in" filter="wipe(down)">
                                      <p:cBhvr>
                                        <p:cTn id="10"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13392261" y="3931036"/>
            <a:ext cx="6701790" cy="1116314"/>
          </a:xfrm>
          <a:custGeom>
            <a:avLst/>
            <a:gdLst/>
            <a:ahLst/>
            <a:cxnLst/>
            <a:rect l="l" t="t" r="r" b="b"/>
            <a:pathLst>
              <a:path w="6701790" h="1612900">
                <a:moveTo>
                  <a:pt x="0" y="1612516"/>
                </a:moveTo>
                <a:lnTo>
                  <a:pt x="6701366" y="1612516"/>
                </a:lnTo>
                <a:lnTo>
                  <a:pt x="6701366" y="0"/>
                </a:lnTo>
                <a:lnTo>
                  <a:pt x="0" y="0"/>
                </a:lnTo>
                <a:lnTo>
                  <a:pt x="0" y="1612516"/>
                </a:lnTo>
                <a:close/>
              </a:path>
            </a:pathLst>
          </a:custGeom>
          <a:solidFill>
            <a:srgbClr val="D8D8D8"/>
          </a:solidFill>
        </p:spPr>
        <p:txBody>
          <a:bodyPr wrap="square" lIns="0" tIns="0" rIns="0" bIns="0" rtlCol="0"/>
          <a:lstStyle/>
          <a:p>
            <a:endParaRPr/>
          </a:p>
        </p:txBody>
      </p:sp>
      <p:sp>
        <p:nvSpPr>
          <p:cNvPr id="8" name="object 8"/>
          <p:cNvSpPr/>
          <p:nvPr/>
        </p:nvSpPr>
        <p:spPr>
          <a:xfrm>
            <a:off x="6690895" y="3931673"/>
            <a:ext cx="6701790" cy="5492732"/>
          </a:xfrm>
          <a:custGeom>
            <a:avLst/>
            <a:gdLst/>
            <a:ahLst/>
            <a:cxnLst/>
            <a:rect l="l" t="t" r="r" b="b"/>
            <a:pathLst>
              <a:path w="6701790" h="5989955">
                <a:moveTo>
                  <a:pt x="0" y="5989346"/>
                </a:moveTo>
                <a:lnTo>
                  <a:pt x="6701366" y="5989346"/>
                </a:lnTo>
                <a:lnTo>
                  <a:pt x="6701366" y="0"/>
                </a:lnTo>
                <a:lnTo>
                  <a:pt x="0" y="0"/>
                </a:lnTo>
                <a:lnTo>
                  <a:pt x="0" y="5989346"/>
                </a:lnTo>
                <a:close/>
              </a:path>
            </a:pathLst>
          </a:custGeom>
          <a:solidFill>
            <a:srgbClr val="E5E5E5"/>
          </a:solidFill>
        </p:spPr>
        <p:txBody>
          <a:bodyPr wrap="square" lIns="0" tIns="0" rIns="0" bIns="0" rtlCol="0"/>
          <a:lstStyle/>
          <a:p>
            <a:endParaRPr dirty="0"/>
          </a:p>
        </p:txBody>
      </p:sp>
      <p:sp>
        <p:nvSpPr>
          <p:cNvPr id="2" name="object 2"/>
          <p:cNvSpPr/>
          <p:nvPr/>
        </p:nvSpPr>
        <p:spPr>
          <a:xfrm>
            <a:off x="0" y="-1"/>
            <a:ext cx="20104100" cy="3943485"/>
          </a:xfrm>
          <a:custGeom>
            <a:avLst/>
            <a:gdLst/>
            <a:ahLst/>
            <a:cxnLst/>
            <a:rect l="l" t="t" r="r" b="b"/>
            <a:pathLst>
              <a:path w="20104100" h="3455670">
                <a:moveTo>
                  <a:pt x="20104099" y="0"/>
                </a:moveTo>
                <a:lnTo>
                  <a:pt x="0" y="0"/>
                </a:lnTo>
                <a:lnTo>
                  <a:pt x="0" y="3455392"/>
                </a:lnTo>
                <a:lnTo>
                  <a:pt x="20104099" y="3455392"/>
                </a:lnTo>
                <a:lnTo>
                  <a:pt x="20104099" y="0"/>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59476" y="1727835"/>
            <a:ext cx="17961610" cy="1862689"/>
          </a:xfrm>
          <a:prstGeom prst="rect">
            <a:avLst/>
          </a:prstGeom>
        </p:spPr>
        <p:txBody>
          <a:bodyPr vert="horz" wrap="square" lIns="0" tIns="15875" rIns="0" bIns="0" rtlCol="0">
            <a:spAutoFit/>
          </a:bodyPr>
          <a:lstStyle/>
          <a:p>
            <a:pPr marL="12700">
              <a:lnSpc>
                <a:spcPct val="100000"/>
              </a:lnSpc>
              <a:spcBef>
                <a:spcPts val="125"/>
              </a:spcBef>
            </a:pPr>
            <a:r>
              <a:rPr sz="6000" b="0" spc="-200" dirty="0">
                <a:latin typeface="Work Sans"/>
                <a:cs typeface="Work Sans"/>
              </a:rPr>
              <a:t>15</a:t>
            </a:r>
            <a:r>
              <a:rPr sz="6000" b="0" spc="-475" dirty="0">
                <a:latin typeface="Work Sans"/>
                <a:cs typeface="Work Sans"/>
              </a:rPr>
              <a:t> </a:t>
            </a:r>
            <a:r>
              <a:rPr sz="6000" b="0" spc="-195" dirty="0">
                <a:latin typeface="Work Sans"/>
                <a:cs typeface="Work Sans"/>
              </a:rPr>
              <a:t>LET</a:t>
            </a:r>
            <a:r>
              <a:rPr sz="6000" b="0" spc="-625" dirty="0">
                <a:latin typeface="Work Sans"/>
                <a:cs typeface="Work Sans"/>
              </a:rPr>
              <a:t> </a:t>
            </a:r>
            <a:r>
              <a:rPr sz="6000" b="0" spc="-270" dirty="0">
                <a:latin typeface="Work Sans"/>
                <a:cs typeface="Work Sans"/>
              </a:rPr>
              <a:t>ÚČINNOSTI</a:t>
            </a:r>
            <a:r>
              <a:rPr sz="6000" b="0" spc="-470" dirty="0">
                <a:latin typeface="Work Sans"/>
                <a:cs typeface="Work Sans"/>
              </a:rPr>
              <a:t> </a:t>
            </a:r>
            <a:r>
              <a:rPr sz="6000" b="0" spc="-280" dirty="0">
                <a:latin typeface="Work Sans"/>
                <a:cs typeface="Work Sans"/>
              </a:rPr>
              <a:t>INSO</a:t>
            </a:r>
            <a:r>
              <a:rPr sz="6000" b="0" spc="-855" dirty="0">
                <a:latin typeface="Work Sans"/>
                <a:cs typeface="Work Sans"/>
              </a:rPr>
              <a:t>L</a:t>
            </a:r>
            <a:r>
              <a:rPr sz="6000" b="0" spc="-280" dirty="0">
                <a:latin typeface="Work Sans"/>
                <a:cs typeface="Work Sans"/>
              </a:rPr>
              <a:t>VENČNÍH</a:t>
            </a:r>
            <a:r>
              <a:rPr sz="6000" b="0" dirty="0">
                <a:latin typeface="Work Sans"/>
                <a:cs typeface="Work Sans"/>
              </a:rPr>
              <a:t>O</a:t>
            </a:r>
            <a:r>
              <a:rPr sz="6000" b="0" spc="-470" dirty="0">
                <a:latin typeface="Work Sans"/>
                <a:cs typeface="Work Sans"/>
              </a:rPr>
              <a:t> </a:t>
            </a:r>
            <a:r>
              <a:rPr sz="6000" b="0" spc="-265" dirty="0">
                <a:latin typeface="Work Sans"/>
                <a:cs typeface="Work Sans"/>
              </a:rPr>
              <a:t>ZÁKONA</a:t>
            </a:r>
            <a:r>
              <a:rPr sz="6000" b="0" spc="-700" dirty="0">
                <a:latin typeface="Work Sans"/>
                <a:cs typeface="Work Sans"/>
              </a:rPr>
              <a:t> </a:t>
            </a:r>
            <a:br>
              <a:rPr lang="cs-CZ" sz="6000" b="0" spc="-700" dirty="0">
                <a:latin typeface="Work Sans"/>
                <a:cs typeface="Work Sans"/>
              </a:rPr>
            </a:br>
            <a:r>
              <a:rPr lang="cs-CZ" sz="6000" b="1" spc="-20" dirty="0">
                <a:latin typeface="Work Sans"/>
                <a:cs typeface="Work Sans"/>
              </a:rPr>
              <a:t>VÝSLEDKY</a:t>
            </a:r>
            <a:r>
              <a:rPr lang="cs-CZ" sz="6000" b="1" spc="-350" dirty="0">
                <a:latin typeface="Work Sans"/>
                <a:cs typeface="Work Sans"/>
              </a:rPr>
              <a:t> </a:t>
            </a:r>
            <a:r>
              <a:rPr lang="cs-CZ" sz="6000" b="1" spc="-10" dirty="0">
                <a:latin typeface="Work Sans"/>
                <a:cs typeface="Work Sans"/>
              </a:rPr>
              <a:t>ODDLUŽENÍ</a:t>
            </a:r>
            <a:endParaRPr sz="6000" b="0" spc="-300" dirty="0">
              <a:latin typeface="Work Sans"/>
              <a:cs typeface="Work Sans"/>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grpSp>
        <p:nvGrpSpPr>
          <p:cNvPr id="11" name="object 11"/>
          <p:cNvGrpSpPr/>
          <p:nvPr/>
        </p:nvGrpSpPr>
        <p:grpSpPr>
          <a:xfrm>
            <a:off x="13392261" y="5046966"/>
            <a:ext cx="6711950" cy="6261735"/>
            <a:chOff x="13392261" y="5046966"/>
            <a:chExt cx="6711950" cy="6261735"/>
          </a:xfrm>
        </p:grpSpPr>
        <p:pic>
          <p:nvPicPr>
            <p:cNvPr id="12" name="object 12"/>
            <p:cNvPicPr/>
            <p:nvPr/>
          </p:nvPicPr>
          <p:blipFill>
            <a:blip r:embed="rId2" cstate="email">
              <a:extLst>
                <a:ext uri="{28A0092B-C50C-407E-A947-70E740481C1C}">
                  <a14:useLocalDpi xmlns:a14="http://schemas.microsoft.com/office/drawing/2010/main"/>
                </a:ext>
              </a:extLst>
            </a:blip>
            <a:stretch>
              <a:fillRect/>
            </a:stretch>
          </p:blipFill>
          <p:spPr>
            <a:xfrm>
              <a:off x="13392261" y="6895119"/>
              <a:ext cx="6711837" cy="4413436"/>
            </a:xfrm>
            <a:prstGeom prst="rect">
              <a:avLst/>
            </a:prstGeom>
          </p:spPr>
        </p:pic>
        <p:sp>
          <p:nvSpPr>
            <p:cNvPr id="13" name="object 13"/>
            <p:cNvSpPr/>
            <p:nvPr/>
          </p:nvSpPr>
          <p:spPr>
            <a:xfrm>
              <a:off x="13397497" y="5046966"/>
              <a:ext cx="6690995" cy="1885314"/>
            </a:xfrm>
            <a:custGeom>
              <a:avLst/>
              <a:gdLst/>
              <a:ahLst/>
              <a:cxnLst/>
              <a:rect l="l" t="t" r="r" b="b"/>
              <a:pathLst>
                <a:path w="6690994" h="1885315">
                  <a:moveTo>
                    <a:pt x="6690895" y="0"/>
                  </a:moveTo>
                  <a:lnTo>
                    <a:pt x="0" y="0"/>
                  </a:lnTo>
                  <a:lnTo>
                    <a:pt x="0" y="1884759"/>
                  </a:lnTo>
                  <a:lnTo>
                    <a:pt x="6690895" y="1884759"/>
                  </a:lnTo>
                  <a:lnTo>
                    <a:pt x="6690895" y="0"/>
                  </a:lnTo>
                  <a:close/>
                </a:path>
              </a:pathLst>
            </a:custGeom>
            <a:solidFill>
              <a:srgbClr val="6B7A8A"/>
            </a:solidFill>
          </p:spPr>
          <p:txBody>
            <a:bodyPr wrap="square" lIns="0" tIns="0" rIns="0" bIns="0" rtlCol="0"/>
            <a:lstStyle/>
            <a:p>
              <a:endParaRPr/>
            </a:p>
          </p:txBody>
        </p:sp>
      </p:grpSp>
      <p:sp>
        <p:nvSpPr>
          <p:cNvPr id="18" name="object 18"/>
          <p:cNvSpPr/>
          <p:nvPr/>
        </p:nvSpPr>
        <p:spPr>
          <a:xfrm>
            <a:off x="13397498" y="5046966"/>
            <a:ext cx="6690995" cy="1885314"/>
          </a:xfrm>
          <a:custGeom>
            <a:avLst/>
            <a:gdLst/>
            <a:ahLst/>
            <a:cxnLst/>
            <a:rect l="l" t="t" r="r" b="b"/>
            <a:pathLst>
              <a:path w="6690994" h="1885315">
                <a:moveTo>
                  <a:pt x="0" y="1884759"/>
                </a:moveTo>
                <a:lnTo>
                  <a:pt x="6690895" y="1884759"/>
                </a:lnTo>
                <a:lnTo>
                  <a:pt x="6690895" y="0"/>
                </a:lnTo>
                <a:lnTo>
                  <a:pt x="0" y="0"/>
                </a:lnTo>
                <a:lnTo>
                  <a:pt x="0" y="1884759"/>
                </a:lnTo>
                <a:close/>
              </a:path>
            </a:pathLst>
          </a:custGeom>
          <a:ln w="10470">
            <a:solidFill>
              <a:srgbClr val="6B7A8A"/>
            </a:solidFill>
          </a:ln>
        </p:spPr>
        <p:txBody>
          <a:bodyPr wrap="square" lIns="0" tIns="0" rIns="0" bIns="0" rtlCol="0"/>
          <a:lstStyle/>
          <a:p>
            <a:endParaRPr/>
          </a:p>
        </p:txBody>
      </p:sp>
      <p:sp>
        <p:nvSpPr>
          <p:cNvPr id="19" name="object 19"/>
          <p:cNvSpPr/>
          <p:nvPr/>
        </p:nvSpPr>
        <p:spPr>
          <a:xfrm>
            <a:off x="18416584" y="7203971"/>
            <a:ext cx="1341755" cy="2618105"/>
          </a:xfrm>
          <a:custGeom>
            <a:avLst/>
            <a:gdLst/>
            <a:ahLst/>
            <a:cxnLst/>
            <a:rect l="l" t="t" r="r" b="b"/>
            <a:pathLst>
              <a:path w="1341755" h="2618104">
                <a:moveTo>
                  <a:pt x="32889" y="0"/>
                </a:moveTo>
                <a:lnTo>
                  <a:pt x="32889" y="261772"/>
                </a:lnTo>
                <a:lnTo>
                  <a:pt x="82560" y="262912"/>
                </a:lnTo>
                <a:lnTo>
                  <a:pt x="131784" y="266318"/>
                </a:lnTo>
                <a:lnTo>
                  <a:pt x="180504" y="271965"/>
                </a:lnTo>
                <a:lnTo>
                  <a:pt x="228664" y="279830"/>
                </a:lnTo>
                <a:lnTo>
                  <a:pt x="276206" y="289889"/>
                </a:lnTo>
                <a:lnTo>
                  <a:pt x="323075" y="302119"/>
                </a:lnTo>
                <a:lnTo>
                  <a:pt x="369213" y="316495"/>
                </a:lnTo>
                <a:lnTo>
                  <a:pt x="414564" y="332995"/>
                </a:lnTo>
                <a:lnTo>
                  <a:pt x="459070" y="351594"/>
                </a:lnTo>
                <a:lnTo>
                  <a:pt x="502676" y="372269"/>
                </a:lnTo>
                <a:lnTo>
                  <a:pt x="545325" y="394996"/>
                </a:lnTo>
                <a:lnTo>
                  <a:pt x="586959" y="419751"/>
                </a:lnTo>
                <a:lnTo>
                  <a:pt x="627522" y="446511"/>
                </a:lnTo>
                <a:lnTo>
                  <a:pt x="666958" y="475252"/>
                </a:lnTo>
                <a:lnTo>
                  <a:pt x="705210" y="505950"/>
                </a:lnTo>
                <a:lnTo>
                  <a:pt x="742221" y="538582"/>
                </a:lnTo>
                <a:lnTo>
                  <a:pt x="777934" y="573123"/>
                </a:lnTo>
                <a:lnTo>
                  <a:pt x="812022" y="609266"/>
                </a:lnTo>
                <a:lnTo>
                  <a:pt x="844185" y="646683"/>
                </a:lnTo>
                <a:lnTo>
                  <a:pt x="874399" y="685316"/>
                </a:lnTo>
                <a:lnTo>
                  <a:pt x="902641" y="725109"/>
                </a:lnTo>
                <a:lnTo>
                  <a:pt x="928888" y="766004"/>
                </a:lnTo>
                <a:lnTo>
                  <a:pt x="953117" y="807945"/>
                </a:lnTo>
                <a:lnTo>
                  <a:pt x="975306" y="850875"/>
                </a:lnTo>
                <a:lnTo>
                  <a:pt x="995431" y="894737"/>
                </a:lnTo>
                <a:lnTo>
                  <a:pt x="1013469" y="939473"/>
                </a:lnTo>
                <a:lnTo>
                  <a:pt x="1029398" y="985027"/>
                </a:lnTo>
                <a:lnTo>
                  <a:pt x="1043193" y="1031341"/>
                </a:lnTo>
                <a:lnTo>
                  <a:pt x="1054834" y="1078360"/>
                </a:lnTo>
                <a:lnTo>
                  <a:pt x="1064295" y="1126025"/>
                </a:lnTo>
                <a:lnTo>
                  <a:pt x="1071554" y="1174279"/>
                </a:lnTo>
                <a:lnTo>
                  <a:pt x="1076589" y="1223067"/>
                </a:lnTo>
                <a:lnTo>
                  <a:pt x="1079377" y="1272330"/>
                </a:lnTo>
                <a:lnTo>
                  <a:pt x="1079893" y="1322012"/>
                </a:lnTo>
                <a:lnTo>
                  <a:pt x="1078129" y="1371665"/>
                </a:lnTo>
                <a:lnTo>
                  <a:pt x="1074105" y="1420842"/>
                </a:lnTo>
                <a:lnTo>
                  <a:pt x="1067846" y="1469487"/>
                </a:lnTo>
                <a:lnTo>
                  <a:pt x="1059377" y="1517544"/>
                </a:lnTo>
                <a:lnTo>
                  <a:pt x="1048721" y="1564956"/>
                </a:lnTo>
                <a:lnTo>
                  <a:pt x="1035903" y="1611667"/>
                </a:lnTo>
                <a:lnTo>
                  <a:pt x="1020948" y="1657620"/>
                </a:lnTo>
                <a:lnTo>
                  <a:pt x="1003880" y="1702759"/>
                </a:lnTo>
                <a:lnTo>
                  <a:pt x="984723" y="1747028"/>
                </a:lnTo>
                <a:lnTo>
                  <a:pt x="963501" y="1790370"/>
                </a:lnTo>
                <a:lnTo>
                  <a:pt x="940240" y="1832729"/>
                </a:lnTo>
                <a:lnTo>
                  <a:pt x="914964" y="1874048"/>
                </a:lnTo>
                <a:lnTo>
                  <a:pt x="887696" y="1914271"/>
                </a:lnTo>
                <a:lnTo>
                  <a:pt x="858461" y="1953342"/>
                </a:lnTo>
                <a:lnTo>
                  <a:pt x="827284" y="1991205"/>
                </a:lnTo>
                <a:lnTo>
                  <a:pt x="794190" y="2027802"/>
                </a:lnTo>
                <a:lnTo>
                  <a:pt x="759202" y="2063078"/>
                </a:lnTo>
                <a:lnTo>
                  <a:pt x="722633" y="2096711"/>
                </a:lnTo>
                <a:lnTo>
                  <a:pt x="684815" y="2128402"/>
                </a:lnTo>
                <a:lnTo>
                  <a:pt x="645805" y="2158129"/>
                </a:lnTo>
                <a:lnTo>
                  <a:pt x="605660" y="2185870"/>
                </a:lnTo>
                <a:lnTo>
                  <a:pt x="564438" y="2211602"/>
                </a:lnTo>
                <a:lnTo>
                  <a:pt x="522196" y="2235303"/>
                </a:lnTo>
                <a:lnTo>
                  <a:pt x="478991" y="2256952"/>
                </a:lnTo>
                <a:lnTo>
                  <a:pt x="434880" y="2276524"/>
                </a:lnTo>
                <a:lnTo>
                  <a:pt x="389921" y="2293999"/>
                </a:lnTo>
                <a:lnTo>
                  <a:pt x="344170" y="2309355"/>
                </a:lnTo>
                <a:lnTo>
                  <a:pt x="297686" y="2322568"/>
                </a:lnTo>
                <a:lnTo>
                  <a:pt x="250525" y="2333616"/>
                </a:lnTo>
                <a:lnTo>
                  <a:pt x="202745" y="2342478"/>
                </a:lnTo>
                <a:lnTo>
                  <a:pt x="154402" y="2349131"/>
                </a:lnTo>
                <a:lnTo>
                  <a:pt x="105555" y="2353553"/>
                </a:lnTo>
                <a:lnTo>
                  <a:pt x="56260" y="2355721"/>
                </a:lnTo>
                <a:lnTo>
                  <a:pt x="6575" y="2355614"/>
                </a:lnTo>
                <a:lnTo>
                  <a:pt x="0" y="2617302"/>
                </a:lnTo>
                <a:lnTo>
                  <a:pt x="50310" y="2617632"/>
                </a:lnTo>
                <a:lnTo>
                  <a:pt x="100310" y="2616094"/>
                </a:lnTo>
                <a:lnTo>
                  <a:pt x="149962" y="2612703"/>
                </a:lnTo>
                <a:lnTo>
                  <a:pt x="199227" y="2607474"/>
                </a:lnTo>
                <a:lnTo>
                  <a:pt x="248068" y="2600421"/>
                </a:lnTo>
                <a:lnTo>
                  <a:pt x="296446" y="2591560"/>
                </a:lnTo>
                <a:lnTo>
                  <a:pt x="344323" y="2580904"/>
                </a:lnTo>
                <a:lnTo>
                  <a:pt x="391663" y="2568470"/>
                </a:lnTo>
                <a:lnTo>
                  <a:pt x="438425" y="2554271"/>
                </a:lnTo>
                <a:lnTo>
                  <a:pt x="484574" y="2538323"/>
                </a:lnTo>
                <a:lnTo>
                  <a:pt x="530070" y="2520640"/>
                </a:lnTo>
                <a:lnTo>
                  <a:pt x="574875" y="2501236"/>
                </a:lnTo>
                <a:lnTo>
                  <a:pt x="618952" y="2480128"/>
                </a:lnTo>
                <a:lnTo>
                  <a:pt x="662263" y="2457329"/>
                </a:lnTo>
                <a:lnTo>
                  <a:pt x="704769" y="2432854"/>
                </a:lnTo>
                <a:lnTo>
                  <a:pt x="746433" y="2406717"/>
                </a:lnTo>
                <a:lnTo>
                  <a:pt x="787217" y="2378935"/>
                </a:lnTo>
                <a:lnTo>
                  <a:pt x="827082" y="2349521"/>
                </a:lnTo>
                <a:lnTo>
                  <a:pt x="865991" y="2318490"/>
                </a:lnTo>
                <a:lnTo>
                  <a:pt x="903905" y="2285858"/>
                </a:lnTo>
                <a:lnTo>
                  <a:pt x="940788" y="2251638"/>
                </a:lnTo>
                <a:lnTo>
                  <a:pt x="976373" y="2216071"/>
                </a:lnTo>
                <a:lnTo>
                  <a:pt x="1010411" y="2179413"/>
                </a:lnTo>
                <a:lnTo>
                  <a:pt x="1042885" y="2141701"/>
                </a:lnTo>
                <a:lnTo>
                  <a:pt x="1073780" y="2102973"/>
                </a:lnTo>
                <a:lnTo>
                  <a:pt x="1103080" y="2063266"/>
                </a:lnTo>
                <a:lnTo>
                  <a:pt x="1130767" y="2022617"/>
                </a:lnTo>
                <a:lnTo>
                  <a:pt x="1156826" y="1981064"/>
                </a:lnTo>
                <a:lnTo>
                  <a:pt x="1181241" y="1938644"/>
                </a:lnTo>
                <a:lnTo>
                  <a:pt x="1203996" y="1895394"/>
                </a:lnTo>
                <a:lnTo>
                  <a:pt x="1225074" y="1851352"/>
                </a:lnTo>
                <a:lnTo>
                  <a:pt x="1244459" y="1806556"/>
                </a:lnTo>
                <a:lnTo>
                  <a:pt x="1262135" y="1761042"/>
                </a:lnTo>
                <a:lnTo>
                  <a:pt x="1278086" y="1714847"/>
                </a:lnTo>
                <a:lnTo>
                  <a:pt x="1292295" y="1668011"/>
                </a:lnTo>
                <a:lnTo>
                  <a:pt x="1304747" y="1620569"/>
                </a:lnTo>
                <a:lnTo>
                  <a:pt x="1315425" y="1572559"/>
                </a:lnTo>
                <a:lnTo>
                  <a:pt x="1324314" y="1524019"/>
                </a:lnTo>
                <a:lnTo>
                  <a:pt x="1331396" y="1474985"/>
                </a:lnTo>
                <a:lnTo>
                  <a:pt x="1336656" y="1425496"/>
                </a:lnTo>
                <a:lnTo>
                  <a:pt x="1340078" y="1375588"/>
                </a:lnTo>
                <a:lnTo>
                  <a:pt x="1341645" y="1325299"/>
                </a:lnTo>
                <a:lnTo>
                  <a:pt x="1341342" y="1274989"/>
                </a:lnTo>
                <a:lnTo>
                  <a:pt x="1339175" y="1225012"/>
                </a:lnTo>
                <a:lnTo>
                  <a:pt x="1335161" y="1175407"/>
                </a:lnTo>
                <a:lnTo>
                  <a:pt x="1329313" y="1126212"/>
                </a:lnTo>
                <a:lnTo>
                  <a:pt x="1321647" y="1077465"/>
                </a:lnTo>
                <a:lnTo>
                  <a:pt x="1312178" y="1029202"/>
                </a:lnTo>
                <a:lnTo>
                  <a:pt x="1300922" y="981463"/>
                </a:lnTo>
                <a:lnTo>
                  <a:pt x="1287894" y="934284"/>
                </a:lnTo>
                <a:lnTo>
                  <a:pt x="1273109" y="887704"/>
                </a:lnTo>
                <a:lnTo>
                  <a:pt x="1256582" y="841760"/>
                </a:lnTo>
                <a:lnTo>
                  <a:pt x="1238328" y="796490"/>
                </a:lnTo>
                <a:lnTo>
                  <a:pt x="1218363" y="751933"/>
                </a:lnTo>
                <a:lnTo>
                  <a:pt x="1196703" y="708125"/>
                </a:lnTo>
                <a:lnTo>
                  <a:pt x="1173361" y="665104"/>
                </a:lnTo>
                <a:lnTo>
                  <a:pt x="1148354" y="622909"/>
                </a:lnTo>
                <a:lnTo>
                  <a:pt x="1121697" y="581576"/>
                </a:lnTo>
                <a:lnTo>
                  <a:pt x="1093405" y="541144"/>
                </a:lnTo>
                <a:lnTo>
                  <a:pt x="1063492" y="501651"/>
                </a:lnTo>
                <a:lnTo>
                  <a:pt x="1031976" y="463135"/>
                </a:lnTo>
                <a:lnTo>
                  <a:pt x="998870" y="425632"/>
                </a:lnTo>
                <a:lnTo>
                  <a:pt x="964190" y="389181"/>
                </a:lnTo>
                <a:lnTo>
                  <a:pt x="928180" y="354046"/>
                </a:lnTo>
                <a:lnTo>
                  <a:pt x="891097" y="320471"/>
                </a:lnTo>
                <a:lnTo>
                  <a:pt x="852981" y="288473"/>
                </a:lnTo>
                <a:lnTo>
                  <a:pt x="813868" y="258067"/>
                </a:lnTo>
                <a:lnTo>
                  <a:pt x="773795" y="229269"/>
                </a:lnTo>
                <a:lnTo>
                  <a:pt x="732802" y="202095"/>
                </a:lnTo>
                <a:lnTo>
                  <a:pt x="690924" y="176560"/>
                </a:lnTo>
                <a:lnTo>
                  <a:pt x="648200" y="152681"/>
                </a:lnTo>
                <a:lnTo>
                  <a:pt x="604668" y="130471"/>
                </a:lnTo>
                <a:lnTo>
                  <a:pt x="560364" y="109949"/>
                </a:lnTo>
                <a:lnTo>
                  <a:pt x="515327" y="91129"/>
                </a:lnTo>
                <a:lnTo>
                  <a:pt x="469594" y="74026"/>
                </a:lnTo>
                <a:lnTo>
                  <a:pt x="423203" y="58657"/>
                </a:lnTo>
                <a:lnTo>
                  <a:pt x="376191" y="45037"/>
                </a:lnTo>
                <a:lnTo>
                  <a:pt x="328596" y="33183"/>
                </a:lnTo>
                <a:lnTo>
                  <a:pt x="280456" y="23109"/>
                </a:lnTo>
                <a:lnTo>
                  <a:pt x="231808" y="14831"/>
                </a:lnTo>
                <a:lnTo>
                  <a:pt x="182689" y="8366"/>
                </a:lnTo>
                <a:lnTo>
                  <a:pt x="133138" y="3728"/>
                </a:lnTo>
                <a:lnTo>
                  <a:pt x="83192" y="934"/>
                </a:lnTo>
                <a:lnTo>
                  <a:pt x="32889" y="0"/>
                </a:lnTo>
                <a:close/>
              </a:path>
            </a:pathLst>
          </a:custGeom>
          <a:solidFill>
            <a:srgbClr val="FCBC39"/>
          </a:solidFill>
        </p:spPr>
        <p:txBody>
          <a:bodyPr wrap="square" lIns="0" tIns="0" rIns="0" bIns="0" rtlCol="0"/>
          <a:lstStyle/>
          <a:p>
            <a:endParaRPr/>
          </a:p>
        </p:txBody>
      </p:sp>
      <p:sp>
        <p:nvSpPr>
          <p:cNvPr id="20" name="object 20"/>
          <p:cNvSpPr/>
          <p:nvPr/>
        </p:nvSpPr>
        <p:spPr>
          <a:xfrm>
            <a:off x="17139045" y="7203969"/>
            <a:ext cx="1310640" cy="2617470"/>
          </a:xfrm>
          <a:custGeom>
            <a:avLst/>
            <a:gdLst/>
            <a:ahLst/>
            <a:cxnLst/>
            <a:rect l="l" t="t" r="r" b="b"/>
            <a:pathLst>
              <a:path w="1310640" h="2617470">
                <a:moveTo>
                  <a:pt x="1310429" y="0"/>
                </a:moveTo>
                <a:lnTo>
                  <a:pt x="1260448" y="920"/>
                </a:lnTo>
                <a:lnTo>
                  <a:pt x="1210855" y="3666"/>
                </a:lnTo>
                <a:lnTo>
                  <a:pt x="1161690" y="8217"/>
                </a:lnTo>
                <a:lnTo>
                  <a:pt x="1112989" y="14551"/>
                </a:lnTo>
                <a:lnTo>
                  <a:pt x="1064792" y="22646"/>
                </a:lnTo>
                <a:lnTo>
                  <a:pt x="1017136" y="32480"/>
                </a:lnTo>
                <a:lnTo>
                  <a:pt x="970059" y="44032"/>
                </a:lnTo>
                <a:lnTo>
                  <a:pt x="923599" y="57280"/>
                </a:lnTo>
                <a:lnTo>
                  <a:pt x="877794" y="72202"/>
                </a:lnTo>
                <a:lnTo>
                  <a:pt x="832681" y="88776"/>
                </a:lnTo>
                <a:lnTo>
                  <a:pt x="788300" y="106982"/>
                </a:lnTo>
                <a:lnTo>
                  <a:pt x="744688" y="126796"/>
                </a:lnTo>
                <a:lnTo>
                  <a:pt x="701882" y="148198"/>
                </a:lnTo>
                <a:lnTo>
                  <a:pt x="659922" y="171166"/>
                </a:lnTo>
                <a:lnTo>
                  <a:pt x="618844" y="195677"/>
                </a:lnTo>
                <a:lnTo>
                  <a:pt x="578687" y="221711"/>
                </a:lnTo>
                <a:lnTo>
                  <a:pt x="539489" y="249246"/>
                </a:lnTo>
                <a:lnTo>
                  <a:pt x="501287" y="278259"/>
                </a:lnTo>
                <a:lnTo>
                  <a:pt x="464120" y="308729"/>
                </a:lnTo>
                <a:lnTo>
                  <a:pt x="428026" y="340635"/>
                </a:lnTo>
                <a:lnTo>
                  <a:pt x="393042" y="373955"/>
                </a:lnTo>
                <a:lnTo>
                  <a:pt x="359207" y="408667"/>
                </a:lnTo>
                <a:lnTo>
                  <a:pt x="326558" y="444749"/>
                </a:lnTo>
                <a:lnTo>
                  <a:pt x="295134" y="482179"/>
                </a:lnTo>
                <a:lnTo>
                  <a:pt x="264973" y="520937"/>
                </a:lnTo>
                <a:lnTo>
                  <a:pt x="236112" y="560999"/>
                </a:lnTo>
                <a:lnTo>
                  <a:pt x="208589" y="602346"/>
                </a:lnTo>
                <a:lnTo>
                  <a:pt x="182443" y="644954"/>
                </a:lnTo>
                <a:lnTo>
                  <a:pt x="157884" y="688495"/>
                </a:lnTo>
                <a:lnTo>
                  <a:pt x="135096" y="732628"/>
                </a:lnTo>
                <a:lnTo>
                  <a:pt x="114081" y="777308"/>
                </a:lnTo>
                <a:lnTo>
                  <a:pt x="94837" y="822491"/>
                </a:lnTo>
                <a:lnTo>
                  <a:pt x="77366" y="868133"/>
                </a:lnTo>
                <a:lnTo>
                  <a:pt x="61669" y="914192"/>
                </a:lnTo>
                <a:lnTo>
                  <a:pt x="47746" y="960623"/>
                </a:lnTo>
                <a:lnTo>
                  <a:pt x="35597" y="1007382"/>
                </a:lnTo>
                <a:lnTo>
                  <a:pt x="25223" y="1054426"/>
                </a:lnTo>
                <a:lnTo>
                  <a:pt x="16625" y="1101711"/>
                </a:lnTo>
                <a:lnTo>
                  <a:pt x="9803" y="1149193"/>
                </a:lnTo>
                <a:lnTo>
                  <a:pt x="4758" y="1196829"/>
                </a:lnTo>
                <a:lnTo>
                  <a:pt x="1490" y="1244575"/>
                </a:lnTo>
                <a:lnTo>
                  <a:pt x="0" y="1292387"/>
                </a:lnTo>
                <a:lnTo>
                  <a:pt x="288" y="1340221"/>
                </a:lnTo>
                <a:lnTo>
                  <a:pt x="2355" y="1388034"/>
                </a:lnTo>
                <a:lnTo>
                  <a:pt x="6202" y="1435781"/>
                </a:lnTo>
                <a:lnTo>
                  <a:pt x="11828" y="1483420"/>
                </a:lnTo>
                <a:lnTo>
                  <a:pt x="19236" y="1530907"/>
                </a:lnTo>
                <a:lnTo>
                  <a:pt x="28424" y="1578197"/>
                </a:lnTo>
                <a:lnTo>
                  <a:pt x="39394" y="1625246"/>
                </a:lnTo>
                <a:lnTo>
                  <a:pt x="52146" y="1672013"/>
                </a:lnTo>
                <a:lnTo>
                  <a:pt x="66682" y="1718451"/>
                </a:lnTo>
                <a:lnTo>
                  <a:pt x="83000" y="1764519"/>
                </a:lnTo>
                <a:lnTo>
                  <a:pt x="101103" y="1810171"/>
                </a:lnTo>
                <a:lnTo>
                  <a:pt x="120989" y="1855365"/>
                </a:lnTo>
                <a:lnTo>
                  <a:pt x="142661" y="1900057"/>
                </a:lnTo>
                <a:lnTo>
                  <a:pt x="166119" y="1944202"/>
                </a:lnTo>
                <a:lnTo>
                  <a:pt x="191186" y="1987454"/>
                </a:lnTo>
                <a:lnTo>
                  <a:pt x="217660" y="2029479"/>
                </a:lnTo>
                <a:lnTo>
                  <a:pt x="245505" y="2070254"/>
                </a:lnTo>
                <a:lnTo>
                  <a:pt x="274683" y="2109758"/>
                </a:lnTo>
                <a:lnTo>
                  <a:pt x="305156" y="2147966"/>
                </a:lnTo>
                <a:lnTo>
                  <a:pt x="336887" y="2184857"/>
                </a:lnTo>
                <a:lnTo>
                  <a:pt x="369839" y="2220408"/>
                </a:lnTo>
                <a:lnTo>
                  <a:pt x="403974" y="2254597"/>
                </a:lnTo>
                <a:lnTo>
                  <a:pt x="439255" y="2287400"/>
                </a:lnTo>
                <a:lnTo>
                  <a:pt x="475644" y="2318795"/>
                </a:lnTo>
                <a:lnTo>
                  <a:pt x="513105" y="2348759"/>
                </a:lnTo>
                <a:lnTo>
                  <a:pt x="551599" y="2377270"/>
                </a:lnTo>
                <a:lnTo>
                  <a:pt x="591089" y="2404304"/>
                </a:lnTo>
                <a:lnTo>
                  <a:pt x="631538" y="2429840"/>
                </a:lnTo>
                <a:lnTo>
                  <a:pt x="672908" y="2453855"/>
                </a:lnTo>
                <a:lnTo>
                  <a:pt x="715162" y="2476326"/>
                </a:lnTo>
                <a:lnTo>
                  <a:pt x="758263" y="2497230"/>
                </a:lnTo>
                <a:lnTo>
                  <a:pt x="802173" y="2516545"/>
                </a:lnTo>
                <a:lnTo>
                  <a:pt x="846854" y="2534248"/>
                </a:lnTo>
                <a:lnTo>
                  <a:pt x="892270" y="2550317"/>
                </a:lnTo>
                <a:lnTo>
                  <a:pt x="938383" y="2564728"/>
                </a:lnTo>
                <a:lnTo>
                  <a:pt x="985155" y="2577460"/>
                </a:lnTo>
                <a:lnTo>
                  <a:pt x="1032549" y="2588488"/>
                </a:lnTo>
                <a:lnTo>
                  <a:pt x="1080528" y="2597792"/>
                </a:lnTo>
                <a:lnTo>
                  <a:pt x="1129054" y="2605348"/>
                </a:lnTo>
                <a:lnTo>
                  <a:pt x="1178089" y="2611133"/>
                </a:lnTo>
                <a:lnTo>
                  <a:pt x="1227597" y="2615126"/>
                </a:lnTo>
                <a:lnTo>
                  <a:pt x="1277540" y="2617302"/>
                </a:lnTo>
                <a:lnTo>
                  <a:pt x="1284116" y="2355614"/>
                </a:lnTo>
                <a:lnTo>
                  <a:pt x="1233324" y="2353145"/>
                </a:lnTo>
                <a:lnTo>
                  <a:pt x="1183109" y="2348331"/>
                </a:lnTo>
                <a:lnTo>
                  <a:pt x="1133533" y="2341210"/>
                </a:lnTo>
                <a:lnTo>
                  <a:pt x="1084657" y="2331818"/>
                </a:lnTo>
                <a:lnTo>
                  <a:pt x="1036542" y="2320194"/>
                </a:lnTo>
                <a:lnTo>
                  <a:pt x="989252" y="2306373"/>
                </a:lnTo>
                <a:lnTo>
                  <a:pt x="942847" y="2290395"/>
                </a:lnTo>
                <a:lnTo>
                  <a:pt x="897389" y="2272295"/>
                </a:lnTo>
                <a:lnTo>
                  <a:pt x="852940" y="2252112"/>
                </a:lnTo>
                <a:lnTo>
                  <a:pt x="809561" y="2229883"/>
                </a:lnTo>
                <a:lnTo>
                  <a:pt x="767315" y="2205646"/>
                </a:lnTo>
                <a:lnTo>
                  <a:pt x="726263" y="2179437"/>
                </a:lnTo>
                <a:lnTo>
                  <a:pt x="686466" y="2151293"/>
                </a:lnTo>
                <a:lnTo>
                  <a:pt x="647987" y="2121253"/>
                </a:lnTo>
                <a:lnTo>
                  <a:pt x="610886" y="2089354"/>
                </a:lnTo>
                <a:lnTo>
                  <a:pt x="575227" y="2055633"/>
                </a:lnTo>
                <a:lnTo>
                  <a:pt x="541070" y="2020127"/>
                </a:lnTo>
                <a:lnTo>
                  <a:pt x="508477" y="1982874"/>
                </a:lnTo>
                <a:lnTo>
                  <a:pt x="477510" y="1943912"/>
                </a:lnTo>
                <a:lnTo>
                  <a:pt x="448230" y="1903276"/>
                </a:lnTo>
                <a:lnTo>
                  <a:pt x="420700" y="1861006"/>
                </a:lnTo>
                <a:lnTo>
                  <a:pt x="394981" y="1817138"/>
                </a:lnTo>
                <a:lnTo>
                  <a:pt x="371345" y="1772113"/>
                </a:lnTo>
                <a:lnTo>
                  <a:pt x="350023" y="1726396"/>
                </a:lnTo>
                <a:lnTo>
                  <a:pt x="331013" y="1680058"/>
                </a:lnTo>
                <a:lnTo>
                  <a:pt x="314315" y="1633173"/>
                </a:lnTo>
                <a:lnTo>
                  <a:pt x="299928" y="1585811"/>
                </a:lnTo>
                <a:lnTo>
                  <a:pt x="287851" y="1538046"/>
                </a:lnTo>
                <a:lnTo>
                  <a:pt x="278084" y="1489949"/>
                </a:lnTo>
                <a:lnTo>
                  <a:pt x="270624" y="1441592"/>
                </a:lnTo>
                <a:lnTo>
                  <a:pt x="265472" y="1393048"/>
                </a:lnTo>
                <a:lnTo>
                  <a:pt x="262626" y="1344388"/>
                </a:lnTo>
                <a:lnTo>
                  <a:pt x="262086" y="1295685"/>
                </a:lnTo>
                <a:lnTo>
                  <a:pt x="263850" y="1247011"/>
                </a:lnTo>
                <a:lnTo>
                  <a:pt x="267918" y="1198439"/>
                </a:lnTo>
                <a:lnTo>
                  <a:pt x="274289" y="1150039"/>
                </a:lnTo>
                <a:lnTo>
                  <a:pt x="282962" y="1101885"/>
                </a:lnTo>
                <a:lnTo>
                  <a:pt x="293936" y="1054048"/>
                </a:lnTo>
                <a:lnTo>
                  <a:pt x="307209" y="1006601"/>
                </a:lnTo>
                <a:lnTo>
                  <a:pt x="322782" y="959616"/>
                </a:lnTo>
                <a:lnTo>
                  <a:pt x="340654" y="913164"/>
                </a:lnTo>
                <a:lnTo>
                  <a:pt x="360823" y="867319"/>
                </a:lnTo>
                <a:lnTo>
                  <a:pt x="383288" y="822152"/>
                </a:lnTo>
                <a:lnTo>
                  <a:pt x="408049" y="777735"/>
                </a:lnTo>
                <a:lnTo>
                  <a:pt x="434862" y="734527"/>
                </a:lnTo>
                <a:lnTo>
                  <a:pt x="463445" y="692961"/>
                </a:lnTo>
                <a:lnTo>
                  <a:pt x="493736" y="653074"/>
                </a:lnTo>
                <a:lnTo>
                  <a:pt x="525672" y="614902"/>
                </a:lnTo>
                <a:lnTo>
                  <a:pt x="559190" y="578480"/>
                </a:lnTo>
                <a:lnTo>
                  <a:pt x="594229" y="543843"/>
                </a:lnTo>
                <a:lnTo>
                  <a:pt x="630724" y="511029"/>
                </a:lnTo>
                <a:lnTo>
                  <a:pt x="668614" y="480072"/>
                </a:lnTo>
                <a:lnTo>
                  <a:pt x="707836" y="451008"/>
                </a:lnTo>
                <a:lnTo>
                  <a:pt x="748327" y="423874"/>
                </a:lnTo>
                <a:lnTo>
                  <a:pt x="790025" y="398705"/>
                </a:lnTo>
                <a:lnTo>
                  <a:pt x="832867" y="375536"/>
                </a:lnTo>
                <a:lnTo>
                  <a:pt x="876790" y="354404"/>
                </a:lnTo>
                <a:lnTo>
                  <a:pt x="921733" y="335345"/>
                </a:lnTo>
                <a:lnTo>
                  <a:pt x="967631" y="318393"/>
                </a:lnTo>
                <a:lnTo>
                  <a:pt x="1014423" y="303586"/>
                </a:lnTo>
                <a:lnTo>
                  <a:pt x="1062045" y="290959"/>
                </a:lnTo>
                <a:lnTo>
                  <a:pt x="1110436" y="280547"/>
                </a:lnTo>
                <a:lnTo>
                  <a:pt x="1159533" y="272386"/>
                </a:lnTo>
                <a:lnTo>
                  <a:pt x="1209272" y="266513"/>
                </a:lnTo>
                <a:lnTo>
                  <a:pt x="1259592" y="262963"/>
                </a:lnTo>
                <a:lnTo>
                  <a:pt x="1310429" y="261772"/>
                </a:lnTo>
                <a:lnTo>
                  <a:pt x="1310429" y="0"/>
                </a:lnTo>
                <a:close/>
              </a:path>
            </a:pathLst>
          </a:custGeom>
          <a:solidFill>
            <a:srgbClr val="6B7A8A"/>
          </a:solidFill>
        </p:spPr>
        <p:txBody>
          <a:bodyPr wrap="square" lIns="0" tIns="0" rIns="0" bIns="0" rtlCol="0"/>
          <a:lstStyle/>
          <a:p>
            <a:endParaRPr/>
          </a:p>
        </p:txBody>
      </p:sp>
      <p:sp>
        <p:nvSpPr>
          <p:cNvPr id="15" name="object 15"/>
          <p:cNvSpPr txBox="1"/>
          <p:nvPr/>
        </p:nvSpPr>
        <p:spPr>
          <a:xfrm>
            <a:off x="15926054" y="4288155"/>
            <a:ext cx="1631314" cy="528320"/>
          </a:xfrm>
          <a:prstGeom prst="rect">
            <a:avLst/>
          </a:prstGeom>
        </p:spPr>
        <p:txBody>
          <a:bodyPr vert="horz" wrap="square" lIns="0" tIns="12065" rIns="0" bIns="0" rtlCol="0">
            <a:spAutoFit/>
          </a:bodyPr>
          <a:lstStyle/>
          <a:p>
            <a:pPr marL="12700">
              <a:lnSpc>
                <a:spcPct val="100000"/>
              </a:lnSpc>
              <a:spcBef>
                <a:spcPts val="95"/>
              </a:spcBef>
            </a:pPr>
            <a:r>
              <a:rPr sz="3300" b="0" spc="-10" dirty="0">
                <a:solidFill>
                  <a:srgbClr val="003150"/>
                </a:solidFill>
                <a:latin typeface="Work Sans Light"/>
                <a:cs typeface="Work Sans Light"/>
              </a:rPr>
              <a:t>SENIOŘI</a:t>
            </a:r>
            <a:endParaRPr sz="3300" dirty="0">
              <a:latin typeface="Work Sans Light"/>
              <a:cs typeface="Work Sans Light"/>
            </a:endParaRPr>
          </a:p>
        </p:txBody>
      </p:sp>
      <p:sp>
        <p:nvSpPr>
          <p:cNvPr id="16" name="object 16"/>
          <p:cNvSpPr txBox="1"/>
          <p:nvPr/>
        </p:nvSpPr>
        <p:spPr>
          <a:xfrm>
            <a:off x="15174214" y="5475090"/>
            <a:ext cx="3134995" cy="1112520"/>
          </a:xfrm>
          <a:prstGeom prst="rect">
            <a:avLst/>
          </a:prstGeom>
        </p:spPr>
        <p:txBody>
          <a:bodyPr vert="horz" wrap="square" lIns="0" tIns="12065" rIns="0" bIns="0" rtlCol="0">
            <a:spAutoFit/>
          </a:bodyPr>
          <a:lstStyle/>
          <a:p>
            <a:pPr marL="738505">
              <a:lnSpc>
                <a:spcPts val="3590"/>
              </a:lnSpc>
              <a:spcBef>
                <a:spcPts val="95"/>
              </a:spcBef>
            </a:pPr>
            <a:r>
              <a:rPr sz="3300" b="1" spc="-10" dirty="0">
                <a:solidFill>
                  <a:srgbClr val="FFFFFF"/>
                </a:solidFill>
                <a:latin typeface="Work Sans SemiBold"/>
                <a:cs typeface="Work Sans SemiBold"/>
              </a:rPr>
              <a:t>PŮJČKA</a:t>
            </a:r>
            <a:endParaRPr sz="3300" dirty="0">
              <a:latin typeface="Work Sans SemiBold"/>
              <a:cs typeface="Work Sans SemiBold"/>
            </a:endParaRPr>
          </a:p>
          <a:p>
            <a:pPr marL="12700">
              <a:lnSpc>
                <a:spcPts val="4970"/>
              </a:lnSpc>
            </a:pPr>
            <a:r>
              <a:rPr sz="4450" b="1" dirty="0">
                <a:solidFill>
                  <a:srgbClr val="FFFFFF"/>
                </a:solidFill>
                <a:latin typeface="Work Sans SemiBold"/>
                <a:cs typeface="Work Sans SemiBold"/>
              </a:rPr>
              <a:t>594.325</a:t>
            </a:r>
            <a:r>
              <a:rPr sz="4450" b="1" spc="-80" dirty="0">
                <a:solidFill>
                  <a:srgbClr val="FFFFFF"/>
                </a:solidFill>
                <a:latin typeface="Work Sans SemiBold"/>
                <a:cs typeface="Work Sans SemiBold"/>
              </a:rPr>
              <a:t> </a:t>
            </a:r>
            <a:r>
              <a:rPr sz="4450" b="1" spc="-35" dirty="0">
                <a:solidFill>
                  <a:srgbClr val="FFFFFF"/>
                </a:solidFill>
                <a:latin typeface="Work Sans SemiBold"/>
                <a:cs typeface="Work Sans SemiBold"/>
              </a:rPr>
              <a:t>KČ</a:t>
            </a:r>
            <a:endParaRPr sz="4450" dirty="0">
              <a:latin typeface="Work Sans SemiBold"/>
              <a:cs typeface="Work Sans SemiBold"/>
            </a:endParaRPr>
          </a:p>
        </p:txBody>
      </p:sp>
      <p:sp>
        <p:nvSpPr>
          <p:cNvPr id="31" name="object 31"/>
          <p:cNvSpPr txBox="1"/>
          <p:nvPr/>
        </p:nvSpPr>
        <p:spPr>
          <a:xfrm>
            <a:off x="17576779" y="8060175"/>
            <a:ext cx="1741170" cy="955675"/>
          </a:xfrm>
          <a:prstGeom prst="rect">
            <a:avLst/>
          </a:prstGeom>
        </p:spPr>
        <p:txBody>
          <a:bodyPr vert="horz" wrap="square" lIns="0" tIns="13970" rIns="0" bIns="0" rtlCol="0">
            <a:spAutoFit/>
          </a:bodyPr>
          <a:lstStyle/>
          <a:p>
            <a:pPr marL="1270" algn="ctr">
              <a:lnSpc>
                <a:spcPts val="2215"/>
              </a:lnSpc>
              <a:spcBef>
                <a:spcPts val="110"/>
              </a:spcBef>
            </a:pPr>
            <a:r>
              <a:rPr sz="2050" b="1" spc="-10" dirty="0">
                <a:solidFill>
                  <a:srgbClr val="6B7A8A"/>
                </a:solidFill>
                <a:latin typeface="Work Sans SemiBold"/>
                <a:cs typeface="Work Sans SemiBold"/>
              </a:rPr>
              <a:t>SPLACENO</a:t>
            </a:r>
            <a:endParaRPr sz="2050">
              <a:latin typeface="Work Sans SemiBold"/>
              <a:cs typeface="Work Sans SemiBold"/>
            </a:endParaRPr>
          </a:p>
          <a:p>
            <a:pPr algn="ctr">
              <a:lnSpc>
                <a:spcPts val="5095"/>
              </a:lnSpc>
            </a:pPr>
            <a:r>
              <a:rPr sz="4450" b="1" spc="-10" dirty="0">
                <a:solidFill>
                  <a:srgbClr val="6B7A8A"/>
                </a:solidFill>
                <a:latin typeface="Work Sans SemiBold"/>
                <a:cs typeface="Work Sans SemiBold"/>
              </a:rPr>
              <a:t>49,6%</a:t>
            </a:r>
            <a:endParaRPr sz="4450">
              <a:latin typeface="Work Sans SemiBold"/>
              <a:cs typeface="Work Sans SemiBold"/>
            </a:endParaRPr>
          </a:p>
        </p:txBody>
      </p:sp>
      <p:sp>
        <p:nvSpPr>
          <p:cNvPr id="14" name="object 14"/>
          <p:cNvSpPr txBox="1"/>
          <p:nvPr/>
        </p:nvSpPr>
        <p:spPr>
          <a:xfrm>
            <a:off x="6680587" y="4265059"/>
            <a:ext cx="6701790" cy="520014"/>
          </a:xfrm>
          <a:prstGeom prst="rect">
            <a:avLst/>
          </a:prstGeom>
        </p:spPr>
        <p:txBody>
          <a:bodyPr vert="horz" wrap="square" lIns="0" tIns="12065" rIns="0" bIns="0" rtlCol="0">
            <a:spAutoFit/>
          </a:bodyPr>
          <a:lstStyle/>
          <a:p>
            <a:pPr marL="1346835" marR="5080" indent="-1334770" algn="ctr">
              <a:lnSpc>
                <a:spcPct val="100000"/>
              </a:lnSpc>
              <a:spcBef>
                <a:spcPts val="95"/>
              </a:spcBef>
            </a:pPr>
            <a:r>
              <a:rPr sz="3300" b="0" dirty="0">
                <a:solidFill>
                  <a:srgbClr val="003150"/>
                </a:solidFill>
                <a:latin typeface="Work Sans Light"/>
                <a:cs typeface="Work Sans Light"/>
              </a:rPr>
              <a:t>LIDÉ</a:t>
            </a:r>
            <a:r>
              <a:rPr sz="3300" b="0" spc="-145" dirty="0">
                <a:solidFill>
                  <a:srgbClr val="003150"/>
                </a:solidFill>
                <a:latin typeface="Work Sans Light"/>
                <a:cs typeface="Work Sans Light"/>
              </a:rPr>
              <a:t> </a:t>
            </a:r>
            <a:r>
              <a:rPr sz="3300" b="0" dirty="0">
                <a:solidFill>
                  <a:srgbClr val="003150"/>
                </a:solidFill>
                <a:latin typeface="Work Sans Light"/>
                <a:cs typeface="Work Sans Light"/>
              </a:rPr>
              <a:t>VE</a:t>
            </a:r>
            <a:r>
              <a:rPr sz="3300" b="0" spc="-30" dirty="0">
                <a:solidFill>
                  <a:srgbClr val="003150"/>
                </a:solidFill>
                <a:latin typeface="Work Sans Light"/>
                <a:cs typeface="Work Sans Light"/>
              </a:rPr>
              <a:t> </a:t>
            </a:r>
            <a:r>
              <a:rPr sz="3300" b="0" spc="-10" dirty="0">
                <a:solidFill>
                  <a:srgbClr val="003150"/>
                </a:solidFill>
                <a:latin typeface="Work Sans Light"/>
                <a:cs typeface="Work Sans Light"/>
              </a:rPr>
              <a:t>STŘEDNÍM</a:t>
            </a:r>
            <a:r>
              <a:rPr lang="cs-CZ" sz="3300" b="0" spc="-10" dirty="0">
                <a:solidFill>
                  <a:srgbClr val="003150"/>
                </a:solidFill>
                <a:latin typeface="Work Sans Light"/>
                <a:cs typeface="Work Sans Light"/>
              </a:rPr>
              <a:t> </a:t>
            </a:r>
            <a:r>
              <a:rPr sz="3300" b="0" spc="-20" dirty="0">
                <a:solidFill>
                  <a:srgbClr val="003150"/>
                </a:solidFill>
                <a:latin typeface="Work Sans Light"/>
                <a:cs typeface="Work Sans Light"/>
              </a:rPr>
              <a:t>VĚKU</a:t>
            </a:r>
            <a:endParaRPr sz="3300" dirty="0">
              <a:latin typeface="Work Sans Light"/>
              <a:cs typeface="Work Sans Light"/>
            </a:endParaRPr>
          </a:p>
        </p:txBody>
      </p:sp>
      <p:pic>
        <p:nvPicPr>
          <p:cNvPr id="21" name="object 21"/>
          <p:cNvPicPr/>
          <p:nvPr/>
        </p:nvPicPr>
        <p:blipFill>
          <a:blip r:embed="rId3" cstate="email">
            <a:extLst>
              <a:ext uri="{28A0092B-C50C-407E-A947-70E740481C1C}">
                <a14:useLocalDpi xmlns:a14="http://schemas.microsoft.com/office/drawing/2010/main"/>
              </a:ext>
            </a:extLst>
          </a:blip>
          <a:stretch>
            <a:fillRect/>
          </a:stretch>
        </p:blipFill>
        <p:spPr>
          <a:xfrm>
            <a:off x="6706602" y="5046966"/>
            <a:ext cx="6690895" cy="4408242"/>
          </a:xfrm>
          <a:prstGeom prst="rect">
            <a:avLst/>
          </a:prstGeom>
        </p:spPr>
      </p:pic>
      <p:sp>
        <p:nvSpPr>
          <p:cNvPr id="22" name="object 22"/>
          <p:cNvSpPr/>
          <p:nvPr/>
        </p:nvSpPr>
        <p:spPr>
          <a:xfrm>
            <a:off x="11873983" y="5329679"/>
            <a:ext cx="1309370" cy="2515870"/>
          </a:xfrm>
          <a:custGeom>
            <a:avLst/>
            <a:gdLst/>
            <a:ahLst/>
            <a:cxnLst/>
            <a:rect l="l" t="t" r="r" b="b"/>
            <a:pathLst>
              <a:path w="1309369" h="2515870">
                <a:moveTo>
                  <a:pt x="0" y="0"/>
                </a:moveTo>
                <a:lnTo>
                  <a:pt x="0" y="261656"/>
                </a:lnTo>
                <a:lnTo>
                  <a:pt x="49008" y="262766"/>
                </a:lnTo>
                <a:lnTo>
                  <a:pt x="97562" y="266075"/>
                </a:lnTo>
                <a:lnTo>
                  <a:pt x="145604" y="271556"/>
                </a:lnTo>
                <a:lnTo>
                  <a:pt x="193079" y="279181"/>
                </a:lnTo>
                <a:lnTo>
                  <a:pt x="239931" y="288923"/>
                </a:lnTo>
                <a:lnTo>
                  <a:pt x="286103" y="300755"/>
                </a:lnTo>
                <a:lnTo>
                  <a:pt x="331539" y="314648"/>
                </a:lnTo>
                <a:lnTo>
                  <a:pt x="376182" y="330575"/>
                </a:lnTo>
                <a:lnTo>
                  <a:pt x="419978" y="348508"/>
                </a:lnTo>
                <a:lnTo>
                  <a:pt x="462869" y="368419"/>
                </a:lnTo>
                <a:lnTo>
                  <a:pt x="504799" y="390281"/>
                </a:lnTo>
                <a:lnTo>
                  <a:pt x="545713" y="414066"/>
                </a:lnTo>
                <a:lnTo>
                  <a:pt x="585553" y="439747"/>
                </a:lnTo>
                <a:lnTo>
                  <a:pt x="624264" y="467296"/>
                </a:lnTo>
                <a:lnTo>
                  <a:pt x="661790" y="496684"/>
                </a:lnTo>
                <a:lnTo>
                  <a:pt x="698074" y="527886"/>
                </a:lnTo>
                <a:lnTo>
                  <a:pt x="733060" y="560872"/>
                </a:lnTo>
                <a:lnTo>
                  <a:pt x="766693" y="595615"/>
                </a:lnTo>
                <a:lnTo>
                  <a:pt x="798915" y="632087"/>
                </a:lnTo>
                <a:lnTo>
                  <a:pt x="829671" y="670262"/>
                </a:lnTo>
                <a:lnTo>
                  <a:pt x="858666" y="709788"/>
                </a:lnTo>
                <a:lnTo>
                  <a:pt x="885641" y="750295"/>
                </a:lnTo>
                <a:lnTo>
                  <a:pt x="910582" y="791721"/>
                </a:lnTo>
                <a:lnTo>
                  <a:pt x="933477" y="834004"/>
                </a:lnTo>
                <a:lnTo>
                  <a:pt x="954315" y="877084"/>
                </a:lnTo>
                <a:lnTo>
                  <a:pt x="973081" y="920897"/>
                </a:lnTo>
                <a:lnTo>
                  <a:pt x="989765" y="965384"/>
                </a:lnTo>
                <a:lnTo>
                  <a:pt x="1004354" y="1010483"/>
                </a:lnTo>
                <a:lnTo>
                  <a:pt x="1016836" y="1056133"/>
                </a:lnTo>
                <a:lnTo>
                  <a:pt x="1027197" y="1102271"/>
                </a:lnTo>
                <a:lnTo>
                  <a:pt x="1035427" y="1148837"/>
                </a:lnTo>
                <a:lnTo>
                  <a:pt x="1041512" y="1195769"/>
                </a:lnTo>
                <a:lnTo>
                  <a:pt x="1045441" y="1243006"/>
                </a:lnTo>
                <a:lnTo>
                  <a:pt x="1047200" y="1290486"/>
                </a:lnTo>
                <a:lnTo>
                  <a:pt x="1046779" y="1338148"/>
                </a:lnTo>
                <a:lnTo>
                  <a:pt x="1044163" y="1385931"/>
                </a:lnTo>
                <a:lnTo>
                  <a:pt x="1039342" y="1433773"/>
                </a:lnTo>
                <a:lnTo>
                  <a:pt x="1032302" y="1481613"/>
                </a:lnTo>
                <a:lnTo>
                  <a:pt x="1023032" y="1529389"/>
                </a:lnTo>
                <a:lnTo>
                  <a:pt x="1011518" y="1577040"/>
                </a:lnTo>
                <a:lnTo>
                  <a:pt x="997861" y="1624121"/>
                </a:lnTo>
                <a:lnTo>
                  <a:pt x="982195" y="1670196"/>
                </a:lnTo>
                <a:lnTo>
                  <a:pt x="964560" y="1715220"/>
                </a:lnTo>
                <a:lnTo>
                  <a:pt x="944998" y="1759145"/>
                </a:lnTo>
                <a:lnTo>
                  <a:pt x="923551" y="1801924"/>
                </a:lnTo>
                <a:lnTo>
                  <a:pt x="900259" y="1843509"/>
                </a:lnTo>
                <a:lnTo>
                  <a:pt x="875164" y="1883854"/>
                </a:lnTo>
                <a:lnTo>
                  <a:pt x="848307" y="1922911"/>
                </a:lnTo>
                <a:lnTo>
                  <a:pt x="819728" y="1960633"/>
                </a:lnTo>
                <a:lnTo>
                  <a:pt x="789470" y="1996973"/>
                </a:lnTo>
                <a:lnTo>
                  <a:pt x="757573" y="2031883"/>
                </a:lnTo>
                <a:lnTo>
                  <a:pt x="724079" y="2065317"/>
                </a:lnTo>
                <a:lnTo>
                  <a:pt x="689028" y="2097227"/>
                </a:lnTo>
                <a:lnTo>
                  <a:pt x="652463" y="2127565"/>
                </a:lnTo>
                <a:lnTo>
                  <a:pt x="614423" y="2156286"/>
                </a:lnTo>
                <a:lnTo>
                  <a:pt x="574951" y="2183341"/>
                </a:lnTo>
                <a:lnTo>
                  <a:pt x="534087" y="2208683"/>
                </a:lnTo>
                <a:lnTo>
                  <a:pt x="491873" y="2232266"/>
                </a:lnTo>
                <a:lnTo>
                  <a:pt x="448349" y="2254041"/>
                </a:lnTo>
                <a:lnTo>
                  <a:pt x="403558" y="2273962"/>
                </a:lnTo>
                <a:lnTo>
                  <a:pt x="504445" y="2515378"/>
                </a:lnTo>
                <a:lnTo>
                  <a:pt x="551211" y="2494791"/>
                </a:lnTo>
                <a:lnTo>
                  <a:pt x="596882" y="2472587"/>
                </a:lnTo>
                <a:lnTo>
                  <a:pt x="641429" y="2448801"/>
                </a:lnTo>
                <a:lnTo>
                  <a:pt x="684822" y="2423466"/>
                </a:lnTo>
                <a:lnTo>
                  <a:pt x="727031" y="2396618"/>
                </a:lnTo>
                <a:lnTo>
                  <a:pt x="768026" y="2368289"/>
                </a:lnTo>
                <a:lnTo>
                  <a:pt x="807777" y="2338515"/>
                </a:lnTo>
                <a:lnTo>
                  <a:pt x="846255" y="2307329"/>
                </a:lnTo>
                <a:lnTo>
                  <a:pt x="883429" y="2274765"/>
                </a:lnTo>
                <a:lnTo>
                  <a:pt x="919271" y="2240858"/>
                </a:lnTo>
                <a:lnTo>
                  <a:pt x="953750" y="2205642"/>
                </a:lnTo>
                <a:lnTo>
                  <a:pt x="986836" y="2169151"/>
                </a:lnTo>
                <a:lnTo>
                  <a:pt x="1018500" y="2131419"/>
                </a:lnTo>
                <a:lnTo>
                  <a:pt x="1048711" y="2092480"/>
                </a:lnTo>
                <a:lnTo>
                  <a:pt x="1077441" y="2052368"/>
                </a:lnTo>
                <a:lnTo>
                  <a:pt x="1104659" y="2011118"/>
                </a:lnTo>
                <a:lnTo>
                  <a:pt x="1130335" y="1968764"/>
                </a:lnTo>
                <a:lnTo>
                  <a:pt x="1154439" y="1925340"/>
                </a:lnTo>
                <a:lnTo>
                  <a:pt x="1176943" y="1880879"/>
                </a:lnTo>
                <a:lnTo>
                  <a:pt x="1197816" y="1835417"/>
                </a:lnTo>
                <a:lnTo>
                  <a:pt x="1217028" y="1788987"/>
                </a:lnTo>
                <a:lnTo>
                  <a:pt x="1234549" y="1741623"/>
                </a:lnTo>
                <a:lnTo>
                  <a:pt x="1250350" y="1693360"/>
                </a:lnTo>
                <a:lnTo>
                  <a:pt x="1264401" y="1644232"/>
                </a:lnTo>
                <a:lnTo>
                  <a:pt x="1276588" y="1594609"/>
                </a:lnTo>
                <a:lnTo>
                  <a:pt x="1286826" y="1544868"/>
                </a:lnTo>
                <a:lnTo>
                  <a:pt x="1295125" y="1495055"/>
                </a:lnTo>
                <a:lnTo>
                  <a:pt x="1301493" y="1445212"/>
                </a:lnTo>
                <a:lnTo>
                  <a:pt x="1305939" y="1395385"/>
                </a:lnTo>
                <a:lnTo>
                  <a:pt x="1308472" y="1345619"/>
                </a:lnTo>
                <a:lnTo>
                  <a:pt x="1309100" y="1295957"/>
                </a:lnTo>
                <a:lnTo>
                  <a:pt x="1307834" y="1246444"/>
                </a:lnTo>
                <a:lnTo>
                  <a:pt x="1304681" y="1197125"/>
                </a:lnTo>
                <a:lnTo>
                  <a:pt x="1299650" y="1148043"/>
                </a:lnTo>
                <a:lnTo>
                  <a:pt x="1292752" y="1099244"/>
                </a:lnTo>
                <a:lnTo>
                  <a:pt x="1283993" y="1050771"/>
                </a:lnTo>
                <a:lnTo>
                  <a:pt x="1273384" y="1002670"/>
                </a:lnTo>
                <a:lnTo>
                  <a:pt x="1260933" y="954984"/>
                </a:lnTo>
                <a:lnTo>
                  <a:pt x="1246649" y="907758"/>
                </a:lnTo>
                <a:lnTo>
                  <a:pt x="1230542" y="861037"/>
                </a:lnTo>
                <a:lnTo>
                  <a:pt x="1212619" y="814865"/>
                </a:lnTo>
                <a:lnTo>
                  <a:pt x="1192890" y="769286"/>
                </a:lnTo>
                <a:lnTo>
                  <a:pt x="1171364" y="724344"/>
                </a:lnTo>
                <a:lnTo>
                  <a:pt x="1148050" y="680085"/>
                </a:lnTo>
                <a:lnTo>
                  <a:pt x="1122956" y="636553"/>
                </a:lnTo>
                <a:lnTo>
                  <a:pt x="1096092" y="593791"/>
                </a:lnTo>
                <a:lnTo>
                  <a:pt x="1067467" y="551845"/>
                </a:lnTo>
                <a:lnTo>
                  <a:pt x="1037088" y="510759"/>
                </a:lnTo>
                <a:lnTo>
                  <a:pt x="1005180" y="470847"/>
                </a:lnTo>
                <a:lnTo>
                  <a:pt x="971991" y="432409"/>
                </a:lnTo>
                <a:lnTo>
                  <a:pt x="937561" y="395464"/>
                </a:lnTo>
                <a:lnTo>
                  <a:pt x="901932" y="360032"/>
                </a:lnTo>
                <a:lnTo>
                  <a:pt x="865143" y="326133"/>
                </a:lnTo>
                <a:lnTo>
                  <a:pt x="827237" y="293788"/>
                </a:lnTo>
                <a:lnTo>
                  <a:pt x="788252" y="263016"/>
                </a:lnTo>
                <a:lnTo>
                  <a:pt x="748230" y="233837"/>
                </a:lnTo>
                <a:lnTo>
                  <a:pt x="707212" y="206271"/>
                </a:lnTo>
                <a:lnTo>
                  <a:pt x="665238" y="180339"/>
                </a:lnTo>
                <a:lnTo>
                  <a:pt x="622349" y="156060"/>
                </a:lnTo>
                <a:lnTo>
                  <a:pt x="578585" y="133455"/>
                </a:lnTo>
                <a:lnTo>
                  <a:pt x="533988" y="112543"/>
                </a:lnTo>
                <a:lnTo>
                  <a:pt x="488597" y="93344"/>
                </a:lnTo>
                <a:lnTo>
                  <a:pt x="442453" y="75879"/>
                </a:lnTo>
                <a:lnTo>
                  <a:pt x="395598" y="60167"/>
                </a:lnTo>
                <a:lnTo>
                  <a:pt x="348071" y="46229"/>
                </a:lnTo>
                <a:lnTo>
                  <a:pt x="299913" y="34084"/>
                </a:lnTo>
                <a:lnTo>
                  <a:pt x="251166" y="23753"/>
                </a:lnTo>
                <a:lnTo>
                  <a:pt x="201869" y="15255"/>
                </a:lnTo>
                <a:lnTo>
                  <a:pt x="152063" y="8611"/>
                </a:lnTo>
                <a:lnTo>
                  <a:pt x="101789" y="3840"/>
                </a:lnTo>
                <a:lnTo>
                  <a:pt x="51088" y="963"/>
                </a:lnTo>
                <a:lnTo>
                  <a:pt x="0" y="0"/>
                </a:lnTo>
                <a:close/>
              </a:path>
            </a:pathLst>
          </a:custGeom>
          <a:solidFill>
            <a:srgbClr val="FCBC39"/>
          </a:solidFill>
        </p:spPr>
        <p:txBody>
          <a:bodyPr wrap="square" lIns="0" tIns="0" rIns="0" bIns="0" rtlCol="0"/>
          <a:lstStyle/>
          <a:p>
            <a:endParaRPr/>
          </a:p>
        </p:txBody>
      </p:sp>
      <p:sp>
        <p:nvSpPr>
          <p:cNvPr id="23" name="object 23"/>
          <p:cNvSpPr/>
          <p:nvPr/>
        </p:nvSpPr>
        <p:spPr>
          <a:xfrm>
            <a:off x="10565259" y="5329680"/>
            <a:ext cx="1813560" cy="2618105"/>
          </a:xfrm>
          <a:custGeom>
            <a:avLst/>
            <a:gdLst/>
            <a:ahLst/>
            <a:cxnLst/>
            <a:rect l="l" t="t" r="r" b="b"/>
            <a:pathLst>
              <a:path w="1813559" h="2618104">
                <a:moveTo>
                  <a:pt x="1308722" y="0"/>
                </a:moveTo>
                <a:lnTo>
                  <a:pt x="1259409" y="897"/>
                </a:lnTo>
                <a:lnTo>
                  <a:pt x="1210452" y="3579"/>
                </a:lnTo>
                <a:lnTo>
                  <a:pt x="1161885" y="8028"/>
                </a:lnTo>
                <a:lnTo>
                  <a:pt x="1113745" y="14227"/>
                </a:lnTo>
                <a:lnTo>
                  <a:pt x="1066070" y="22158"/>
                </a:lnTo>
                <a:lnTo>
                  <a:pt x="1018894" y="31805"/>
                </a:lnTo>
                <a:lnTo>
                  <a:pt x="972255" y="43149"/>
                </a:lnTo>
                <a:lnTo>
                  <a:pt x="926189" y="56175"/>
                </a:lnTo>
                <a:lnTo>
                  <a:pt x="880732" y="70864"/>
                </a:lnTo>
                <a:lnTo>
                  <a:pt x="835922" y="87199"/>
                </a:lnTo>
                <a:lnTo>
                  <a:pt x="791793" y="105163"/>
                </a:lnTo>
                <a:lnTo>
                  <a:pt x="748383" y="124739"/>
                </a:lnTo>
                <a:lnTo>
                  <a:pt x="705728" y="145910"/>
                </a:lnTo>
                <a:lnTo>
                  <a:pt x="663864" y="168658"/>
                </a:lnTo>
                <a:lnTo>
                  <a:pt x="622828" y="192966"/>
                </a:lnTo>
                <a:lnTo>
                  <a:pt x="582657" y="218818"/>
                </a:lnTo>
                <a:lnTo>
                  <a:pt x="543386" y="246195"/>
                </a:lnTo>
                <a:lnTo>
                  <a:pt x="505052" y="275080"/>
                </a:lnTo>
                <a:lnTo>
                  <a:pt x="467691" y="305457"/>
                </a:lnTo>
                <a:lnTo>
                  <a:pt x="431340" y="337307"/>
                </a:lnTo>
                <a:lnTo>
                  <a:pt x="396036" y="370615"/>
                </a:lnTo>
                <a:lnTo>
                  <a:pt x="361814" y="405362"/>
                </a:lnTo>
                <a:lnTo>
                  <a:pt x="328711" y="441531"/>
                </a:lnTo>
                <a:lnTo>
                  <a:pt x="296763" y="479105"/>
                </a:lnTo>
                <a:lnTo>
                  <a:pt x="266203" y="517818"/>
                </a:lnTo>
                <a:lnTo>
                  <a:pt x="237248" y="557387"/>
                </a:lnTo>
                <a:lnTo>
                  <a:pt x="209908" y="597773"/>
                </a:lnTo>
                <a:lnTo>
                  <a:pt x="184192" y="638938"/>
                </a:lnTo>
                <a:lnTo>
                  <a:pt x="160111" y="680842"/>
                </a:lnTo>
                <a:lnTo>
                  <a:pt x="137673" y="723446"/>
                </a:lnTo>
                <a:lnTo>
                  <a:pt x="116888" y="766711"/>
                </a:lnTo>
                <a:lnTo>
                  <a:pt x="97767" y="810598"/>
                </a:lnTo>
                <a:lnTo>
                  <a:pt x="80320" y="855069"/>
                </a:lnTo>
                <a:lnTo>
                  <a:pt x="64554" y="900083"/>
                </a:lnTo>
                <a:lnTo>
                  <a:pt x="50482" y="945602"/>
                </a:lnTo>
                <a:lnTo>
                  <a:pt x="38111" y="991587"/>
                </a:lnTo>
                <a:lnTo>
                  <a:pt x="27453" y="1037999"/>
                </a:lnTo>
                <a:lnTo>
                  <a:pt x="18516" y="1084798"/>
                </a:lnTo>
                <a:lnTo>
                  <a:pt x="11311" y="1131946"/>
                </a:lnTo>
                <a:lnTo>
                  <a:pt x="5847" y="1179403"/>
                </a:lnTo>
                <a:lnTo>
                  <a:pt x="2134" y="1227130"/>
                </a:lnTo>
                <a:lnTo>
                  <a:pt x="182" y="1275089"/>
                </a:lnTo>
                <a:lnTo>
                  <a:pt x="0" y="1323240"/>
                </a:lnTo>
                <a:lnTo>
                  <a:pt x="1598" y="1371545"/>
                </a:lnTo>
                <a:lnTo>
                  <a:pt x="4986" y="1419963"/>
                </a:lnTo>
                <a:lnTo>
                  <a:pt x="10173" y="1468456"/>
                </a:lnTo>
                <a:lnTo>
                  <a:pt x="17170" y="1516986"/>
                </a:lnTo>
                <a:lnTo>
                  <a:pt x="25986" y="1565512"/>
                </a:lnTo>
                <a:lnTo>
                  <a:pt x="36563" y="1613686"/>
                </a:lnTo>
                <a:lnTo>
                  <a:pt x="48819" y="1661162"/>
                </a:lnTo>
                <a:lnTo>
                  <a:pt x="62731" y="1707907"/>
                </a:lnTo>
                <a:lnTo>
                  <a:pt x="78274" y="1753888"/>
                </a:lnTo>
                <a:lnTo>
                  <a:pt x="95425" y="1799074"/>
                </a:lnTo>
                <a:lnTo>
                  <a:pt x="114159" y="1843432"/>
                </a:lnTo>
                <a:lnTo>
                  <a:pt x="134453" y="1886930"/>
                </a:lnTo>
                <a:lnTo>
                  <a:pt x="156282" y="1929535"/>
                </a:lnTo>
                <a:lnTo>
                  <a:pt x="179623" y="1971216"/>
                </a:lnTo>
                <a:lnTo>
                  <a:pt x="204450" y="2011940"/>
                </a:lnTo>
                <a:lnTo>
                  <a:pt x="230741" y="2051674"/>
                </a:lnTo>
                <a:lnTo>
                  <a:pt x="258471" y="2090387"/>
                </a:lnTo>
                <a:lnTo>
                  <a:pt x="287616" y="2128047"/>
                </a:lnTo>
                <a:lnTo>
                  <a:pt x="318152" y="2164620"/>
                </a:lnTo>
                <a:lnTo>
                  <a:pt x="350055" y="2200075"/>
                </a:lnTo>
                <a:lnTo>
                  <a:pt x="383302" y="2234379"/>
                </a:lnTo>
                <a:lnTo>
                  <a:pt x="417866" y="2267500"/>
                </a:lnTo>
                <a:lnTo>
                  <a:pt x="453726" y="2299406"/>
                </a:lnTo>
                <a:lnTo>
                  <a:pt x="490857" y="2330065"/>
                </a:lnTo>
                <a:lnTo>
                  <a:pt x="529234" y="2359444"/>
                </a:lnTo>
                <a:lnTo>
                  <a:pt x="568834" y="2387511"/>
                </a:lnTo>
                <a:lnTo>
                  <a:pt x="609633" y="2414233"/>
                </a:lnTo>
                <a:lnTo>
                  <a:pt x="651606" y="2439579"/>
                </a:lnTo>
                <a:lnTo>
                  <a:pt x="694730" y="2463516"/>
                </a:lnTo>
                <a:lnTo>
                  <a:pt x="738695" y="2485866"/>
                </a:lnTo>
                <a:lnTo>
                  <a:pt x="783185" y="2506475"/>
                </a:lnTo>
                <a:lnTo>
                  <a:pt x="828158" y="2525339"/>
                </a:lnTo>
                <a:lnTo>
                  <a:pt x="873576" y="2542458"/>
                </a:lnTo>
                <a:lnTo>
                  <a:pt x="919396" y="2557829"/>
                </a:lnTo>
                <a:lnTo>
                  <a:pt x="965581" y="2571451"/>
                </a:lnTo>
                <a:lnTo>
                  <a:pt x="1012088" y="2583322"/>
                </a:lnTo>
                <a:lnTo>
                  <a:pt x="1058878" y="2593440"/>
                </a:lnTo>
                <a:lnTo>
                  <a:pt x="1105911" y="2601803"/>
                </a:lnTo>
                <a:lnTo>
                  <a:pt x="1153146" y="2608409"/>
                </a:lnTo>
                <a:lnTo>
                  <a:pt x="1200543" y="2613256"/>
                </a:lnTo>
                <a:lnTo>
                  <a:pt x="1248063" y="2616343"/>
                </a:lnTo>
                <a:lnTo>
                  <a:pt x="1295664" y="2617667"/>
                </a:lnTo>
                <a:lnTo>
                  <a:pt x="1343306" y="2617227"/>
                </a:lnTo>
                <a:lnTo>
                  <a:pt x="1390950" y="2615021"/>
                </a:lnTo>
                <a:lnTo>
                  <a:pt x="1438555" y="2611046"/>
                </a:lnTo>
                <a:lnTo>
                  <a:pt x="1486081" y="2605302"/>
                </a:lnTo>
                <a:lnTo>
                  <a:pt x="1533488" y="2597786"/>
                </a:lnTo>
                <a:lnTo>
                  <a:pt x="1580735" y="2588496"/>
                </a:lnTo>
                <a:lnTo>
                  <a:pt x="1627782" y="2577431"/>
                </a:lnTo>
                <a:lnTo>
                  <a:pt x="1674589" y="2564589"/>
                </a:lnTo>
                <a:lnTo>
                  <a:pt x="1721115" y="2549967"/>
                </a:lnTo>
                <a:lnTo>
                  <a:pt x="1767322" y="2533564"/>
                </a:lnTo>
                <a:lnTo>
                  <a:pt x="1813167" y="2515378"/>
                </a:lnTo>
                <a:lnTo>
                  <a:pt x="1712280" y="2273951"/>
                </a:lnTo>
                <a:lnTo>
                  <a:pt x="1665903" y="2292092"/>
                </a:lnTo>
                <a:lnTo>
                  <a:pt x="1619079" y="2307957"/>
                </a:lnTo>
                <a:lnTo>
                  <a:pt x="1571873" y="2321550"/>
                </a:lnTo>
                <a:lnTo>
                  <a:pt x="1524350" y="2332874"/>
                </a:lnTo>
                <a:lnTo>
                  <a:pt x="1476574" y="2341931"/>
                </a:lnTo>
                <a:lnTo>
                  <a:pt x="1428610" y="2348726"/>
                </a:lnTo>
                <a:lnTo>
                  <a:pt x="1380524" y="2353260"/>
                </a:lnTo>
                <a:lnTo>
                  <a:pt x="1332380" y="2355537"/>
                </a:lnTo>
                <a:lnTo>
                  <a:pt x="1284243" y="2355559"/>
                </a:lnTo>
                <a:lnTo>
                  <a:pt x="1236178" y="2353331"/>
                </a:lnTo>
                <a:lnTo>
                  <a:pt x="1188249" y="2348854"/>
                </a:lnTo>
                <a:lnTo>
                  <a:pt x="1140522" y="2342132"/>
                </a:lnTo>
                <a:lnTo>
                  <a:pt x="1093061" y="2333168"/>
                </a:lnTo>
                <a:lnTo>
                  <a:pt x="1045932" y="2321965"/>
                </a:lnTo>
                <a:lnTo>
                  <a:pt x="999198" y="2308525"/>
                </a:lnTo>
                <a:lnTo>
                  <a:pt x="952926" y="2292853"/>
                </a:lnTo>
                <a:lnTo>
                  <a:pt x="907179" y="2274950"/>
                </a:lnTo>
                <a:lnTo>
                  <a:pt x="862023" y="2254820"/>
                </a:lnTo>
                <a:lnTo>
                  <a:pt x="817522" y="2232466"/>
                </a:lnTo>
                <a:lnTo>
                  <a:pt x="774098" y="2208089"/>
                </a:lnTo>
                <a:lnTo>
                  <a:pt x="732150" y="2181925"/>
                </a:lnTo>
                <a:lnTo>
                  <a:pt x="691718" y="2154025"/>
                </a:lnTo>
                <a:lnTo>
                  <a:pt x="652840" y="2124441"/>
                </a:lnTo>
                <a:lnTo>
                  <a:pt x="615555" y="2093226"/>
                </a:lnTo>
                <a:lnTo>
                  <a:pt x="579901" y="2060431"/>
                </a:lnTo>
                <a:lnTo>
                  <a:pt x="545918" y="2026110"/>
                </a:lnTo>
                <a:lnTo>
                  <a:pt x="513645" y="1990312"/>
                </a:lnTo>
                <a:lnTo>
                  <a:pt x="483119" y="1953092"/>
                </a:lnTo>
                <a:lnTo>
                  <a:pt x="454380" y="1914500"/>
                </a:lnTo>
                <a:lnTo>
                  <a:pt x="427467" y="1874590"/>
                </a:lnTo>
                <a:lnTo>
                  <a:pt x="402418" y="1833412"/>
                </a:lnTo>
                <a:lnTo>
                  <a:pt x="379272" y="1791020"/>
                </a:lnTo>
                <a:lnTo>
                  <a:pt x="358068" y="1747464"/>
                </a:lnTo>
                <a:lnTo>
                  <a:pt x="338844" y="1702798"/>
                </a:lnTo>
                <a:lnTo>
                  <a:pt x="321641" y="1657074"/>
                </a:lnTo>
                <a:lnTo>
                  <a:pt x="306495" y="1610342"/>
                </a:lnTo>
                <a:lnTo>
                  <a:pt x="293446" y="1562657"/>
                </a:lnTo>
                <a:lnTo>
                  <a:pt x="282533" y="1514069"/>
                </a:lnTo>
                <a:lnTo>
                  <a:pt x="273867" y="1465030"/>
                </a:lnTo>
                <a:lnTo>
                  <a:pt x="267520" y="1416001"/>
                </a:lnTo>
                <a:lnTo>
                  <a:pt x="263475" y="1367044"/>
                </a:lnTo>
                <a:lnTo>
                  <a:pt x="261718" y="1318221"/>
                </a:lnTo>
                <a:lnTo>
                  <a:pt x="262232" y="1269597"/>
                </a:lnTo>
                <a:lnTo>
                  <a:pt x="265002" y="1221234"/>
                </a:lnTo>
                <a:lnTo>
                  <a:pt x="270013" y="1173195"/>
                </a:lnTo>
                <a:lnTo>
                  <a:pt x="277247" y="1125543"/>
                </a:lnTo>
                <a:lnTo>
                  <a:pt x="286691" y="1078342"/>
                </a:lnTo>
                <a:lnTo>
                  <a:pt x="298327" y="1031653"/>
                </a:lnTo>
                <a:lnTo>
                  <a:pt x="312141" y="985541"/>
                </a:lnTo>
                <a:lnTo>
                  <a:pt x="328117" y="940067"/>
                </a:lnTo>
                <a:lnTo>
                  <a:pt x="346238" y="895296"/>
                </a:lnTo>
                <a:lnTo>
                  <a:pt x="366490" y="851290"/>
                </a:lnTo>
                <a:lnTo>
                  <a:pt x="388857" y="808113"/>
                </a:lnTo>
                <a:lnTo>
                  <a:pt x="413322" y="765826"/>
                </a:lnTo>
                <a:lnTo>
                  <a:pt x="439871" y="724494"/>
                </a:lnTo>
                <a:lnTo>
                  <a:pt x="468487" y="684178"/>
                </a:lnTo>
                <a:lnTo>
                  <a:pt x="499155" y="644943"/>
                </a:lnTo>
                <a:lnTo>
                  <a:pt x="531594" y="607158"/>
                </a:lnTo>
                <a:lnTo>
                  <a:pt x="565496" y="571173"/>
                </a:lnTo>
                <a:lnTo>
                  <a:pt x="600802" y="537015"/>
                </a:lnTo>
                <a:lnTo>
                  <a:pt x="637452" y="504711"/>
                </a:lnTo>
                <a:lnTo>
                  <a:pt x="675389" y="474291"/>
                </a:lnTo>
                <a:lnTo>
                  <a:pt x="714554" y="445782"/>
                </a:lnTo>
                <a:lnTo>
                  <a:pt x="754888" y="419211"/>
                </a:lnTo>
                <a:lnTo>
                  <a:pt x="796332" y="394606"/>
                </a:lnTo>
                <a:lnTo>
                  <a:pt x="838828" y="371994"/>
                </a:lnTo>
                <a:lnTo>
                  <a:pt x="882316" y="351405"/>
                </a:lnTo>
                <a:lnTo>
                  <a:pt x="926739" y="332865"/>
                </a:lnTo>
                <a:lnTo>
                  <a:pt x="972038" y="316402"/>
                </a:lnTo>
                <a:lnTo>
                  <a:pt x="1018154" y="302044"/>
                </a:lnTo>
                <a:lnTo>
                  <a:pt x="1065028" y="289819"/>
                </a:lnTo>
                <a:lnTo>
                  <a:pt x="1112602" y="279755"/>
                </a:lnTo>
                <a:lnTo>
                  <a:pt x="1160817" y="271878"/>
                </a:lnTo>
                <a:lnTo>
                  <a:pt x="1209615" y="266218"/>
                </a:lnTo>
                <a:lnTo>
                  <a:pt x="1258936" y="262801"/>
                </a:lnTo>
                <a:lnTo>
                  <a:pt x="1308722" y="261656"/>
                </a:lnTo>
                <a:lnTo>
                  <a:pt x="1308722" y="0"/>
                </a:lnTo>
                <a:close/>
              </a:path>
            </a:pathLst>
          </a:custGeom>
          <a:solidFill>
            <a:srgbClr val="6B7A8A"/>
          </a:solidFill>
        </p:spPr>
        <p:txBody>
          <a:bodyPr wrap="square" lIns="0" tIns="0" rIns="0" bIns="0" rtlCol="0"/>
          <a:lstStyle/>
          <a:p>
            <a:endParaRPr/>
          </a:p>
        </p:txBody>
      </p:sp>
      <p:sp>
        <p:nvSpPr>
          <p:cNvPr id="29" name="object 29"/>
          <p:cNvSpPr/>
          <p:nvPr/>
        </p:nvSpPr>
        <p:spPr>
          <a:xfrm>
            <a:off x="6696130" y="9423796"/>
            <a:ext cx="6690995" cy="1885314"/>
          </a:xfrm>
          <a:custGeom>
            <a:avLst/>
            <a:gdLst/>
            <a:ahLst/>
            <a:cxnLst/>
            <a:rect l="l" t="t" r="r" b="b"/>
            <a:pathLst>
              <a:path w="6690994" h="1885315">
                <a:moveTo>
                  <a:pt x="6690895" y="0"/>
                </a:moveTo>
                <a:lnTo>
                  <a:pt x="0" y="0"/>
                </a:lnTo>
                <a:lnTo>
                  <a:pt x="0" y="1884759"/>
                </a:lnTo>
                <a:lnTo>
                  <a:pt x="6690895" y="1884759"/>
                </a:lnTo>
                <a:lnTo>
                  <a:pt x="6690895" y="0"/>
                </a:lnTo>
                <a:close/>
              </a:path>
            </a:pathLst>
          </a:custGeom>
          <a:solidFill>
            <a:srgbClr val="6B7A8A"/>
          </a:solidFill>
        </p:spPr>
        <p:txBody>
          <a:bodyPr wrap="square" lIns="0" tIns="0" rIns="0" bIns="0" rtlCol="0"/>
          <a:lstStyle/>
          <a:p>
            <a:endParaRPr/>
          </a:p>
        </p:txBody>
      </p:sp>
      <p:sp>
        <p:nvSpPr>
          <p:cNvPr id="30" name="object 30"/>
          <p:cNvSpPr txBox="1"/>
          <p:nvPr/>
        </p:nvSpPr>
        <p:spPr>
          <a:xfrm>
            <a:off x="8496596" y="9851920"/>
            <a:ext cx="3087370" cy="1112520"/>
          </a:xfrm>
          <a:prstGeom prst="rect">
            <a:avLst/>
          </a:prstGeom>
        </p:spPr>
        <p:txBody>
          <a:bodyPr vert="horz" wrap="square" lIns="0" tIns="12065" rIns="0" bIns="0" rtlCol="0">
            <a:spAutoFit/>
          </a:bodyPr>
          <a:lstStyle/>
          <a:p>
            <a:pPr marL="714375">
              <a:lnSpc>
                <a:spcPts val="3590"/>
              </a:lnSpc>
              <a:spcBef>
                <a:spcPts val="95"/>
              </a:spcBef>
            </a:pPr>
            <a:r>
              <a:rPr sz="3300" b="1" spc="-10" dirty="0">
                <a:solidFill>
                  <a:srgbClr val="FFFFFF"/>
                </a:solidFill>
                <a:latin typeface="Work Sans SemiBold"/>
                <a:cs typeface="Work Sans SemiBold"/>
              </a:rPr>
              <a:t>PŮJČKA</a:t>
            </a:r>
            <a:endParaRPr sz="3300">
              <a:latin typeface="Work Sans SemiBold"/>
              <a:cs typeface="Work Sans SemiBold"/>
            </a:endParaRPr>
          </a:p>
          <a:p>
            <a:pPr marL="12700">
              <a:lnSpc>
                <a:spcPts val="4970"/>
              </a:lnSpc>
            </a:pPr>
            <a:r>
              <a:rPr sz="4450" b="1" dirty="0">
                <a:solidFill>
                  <a:srgbClr val="FFFFFF"/>
                </a:solidFill>
                <a:latin typeface="Work Sans SemiBold"/>
                <a:cs typeface="Work Sans SemiBold"/>
              </a:rPr>
              <a:t>691.469</a:t>
            </a:r>
            <a:r>
              <a:rPr sz="4450" b="1" spc="-160" dirty="0">
                <a:solidFill>
                  <a:srgbClr val="FFFFFF"/>
                </a:solidFill>
                <a:latin typeface="Work Sans SemiBold"/>
                <a:cs typeface="Work Sans SemiBold"/>
              </a:rPr>
              <a:t> </a:t>
            </a:r>
            <a:r>
              <a:rPr sz="4450" b="1" spc="-40" dirty="0">
                <a:solidFill>
                  <a:srgbClr val="FFFFFF"/>
                </a:solidFill>
                <a:latin typeface="Work Sans SemiBold"/>
                <a:cs typeface="Work Sans SemiBold"/>
              </a:rPr>
              <a:t>KČ</a:t>
            </a:r>
            <a:endParaRPr sz="4450">
              <a:latin typeface="Work Sans SemiBold"/>
              <a:cs typeface="Work Sans SemiBold"/>
            </a:endParaRPr>
          </a:p>
        </p:txBody>
      </p:sp>
      <p:sp>
        <p:nvSpPr>
          <p:cNvPr id="32" name="object 32"/>
          <p:cNvSpPr txBox="1"/>
          <p:nvPr/>
        </p:nvSpPr>
        <p:spPr>
          <a:xfrm>
            <a:off x="11019514" y="6226739"/>
            <a:ext cx="1706880" cy="955675"/>
          </a:xfrm>
          <a:prstGeom prst="rect">
            <a:avLst/>
          </a:prstGeom>
        </p:spPr>
        <p:txBody>
          <a:bodyPr vert="horz" wrap="square" lIns="0" tIns="13970" rIns="0" bIns="0" rtlCol="0">
            <a:spAutoFit/>
          </a:bodyPr>
          <a:lstStyle/>
          <a:p>
            <a:pPr marL="155575">
              <a:lnSpc>
                <a:spcPts val="2215"/>
              </a:lnSpc>
              <a:spcBef>
                <a:spcPts val="110"/>
              </a:spcBef>
            </a:pPr>
            <a:r>
              <a:rPr sz="2050" b="1" spc="-10" dirty="0">
                <a:solidFill>
                  <a:srgbClr val="6B7A8A"/>
                </a:solidFill>
                <a:latin typeface="Work Sans SemiBold"/>
                <a:cs typeface="Work Sans SemiBold"/>
              </a:rPr>
              <a:t>SPLACENO</a:t>
            </a:r>
            <a:endParaRPr sz="2050">
              <a:latin typeface="Work Sans SemiBold"/>
              <a:cs typeface="Work Sans SemiBold"/>
            </a:endParaRPr>
          </a:p>
          <a:p>
            <a:pPr marL="12700">
              <a:lnSpc>
                <a:spcPts val="5095"/>
              </a:lnSpc>
            </a:pPr>
            <a:r>
              <a:rPr sz="4450" b="1" spc="-10" dirty="0">
                <a:solidFill>
                  <a:srgbClr val="6B7A8A"/>
                </a:solidFill>
                <a:latin typeface="Work Sans SemiBold"/>
                <a:cs typeface="Work Sans SemiBold"/>
              </a:rPr>
              <a:t>56,3%</a:t>
            </a:r>
            <a:endParaRPr sz="4450">
              <a:latin typeface="Work Sans SemiBold"/>
              <a:cs typeface="Work Sans SemiBold"/>
            </a:endParaRPr>
          </a:p>
        </p:txBody>
      </p:sp>
      <p:sp>
        <p:nvSpPr>
          <p:cNvPr id="7" name="object 7"/>
          <p:cNvSpPr/>
          <p:nvPr/>
        </p:nvSpPr>
        <p:spPr>
          <a:xfrm>
            <a:off x="0" y="3944948"/>
            <a:ext cx="6701790" cy="7377391"/>
          </a:xfrm>
          <a:custGeom>
            <a:avLst/>
            <a:gdLst/>
            <a:ahLst/>
            <a:cxnLst/>
            <a:rect l="l" t="t" r="r" b="b"/>
            <a:pathLst>
              <a:path w="6701790" h="7874634">
                <a:moveTo>
                  <a:pt x="6701358" y="3497275"/>
                </a:moveTo>
                <a:lnTo>
                  <a:pt x="0" y="3497275"/>
                </a:lnTo>
                <a:lnTo>
                  <a:pt x="0" y="7874101"/>
                </a:lnTo>
                <a:lnTo>
                  <a:pt x="6701358" y="7874101"/>
                </a:lnTo>
                <a:lnTo>
                  <a:pt x="6701358" y="3497275"/>
                </a:lnTo>
                <a:close/>
              </a:path>
              <a:path w="6701790" h="7874634">
                <a:moveTo>
                  <a:pt x="6701358" y="0"/>
                </a:moveTo>
                <a:lnTo>
                  <a:pt x="0" y="0"/>
                </a:lnTo>
                <a:lnTo>
                  <a:pt x="0" y="1612519"/>
                </a:lnTo>
                <a:lnTo>
                  <a:pt x="6701358" y="1612519"/>
                </a:lnTo>
                <a:lnTo>
                  <a:pt x="6701358" y="0"/>
                </a:lnTo>
                <a:close/>
              </a:path>
            </a:pathLst>
          </a:custGeom>
          <a:solidFill>
            <a:srgbClr val="F2F2F2"/>
          </a:solidFill>
        </p:spPr>
        <p:txBody>
          <a:bodyPr wrap="square" lIns="0" tIns="0" rIns="0" bIns="0" rtlCol="0"/>
          <a:lstStyle/>
          <a:p>
            <a:endParaRPr/>
          </a:p>
        </p:txBody>
      </p:sp>
      <p:sp>
        <p:nvSpPr>
          <p:cNvPr id="10" name="object 10"/>
          <p:cNvSpPr txBox="1"/>
          <p:nvPr/>
        </p:nvSpPr>
        <p:spPr>
          <a:xfrm>
            <a:off x="2190506" y="4265059"/>
            <a:ext cx="2307590" cy="528320"/>
          </a:xfrm>
          <a:prstGeom prst="rect">
            <a:avLst/>
          </a:prstGeom>
        </p:spPr>
        <p:txBody>
          <a:bodyPr vert="horz" wrap="square" lIns="0" tIns="12065" rIns="0" bIns="0" rtlCol="0">
            <a:spAutoFit/>
          </a:bodyPr>
          <a:lstStyle/>
          <a:p>
            <a:pPr marL="12700">
              <a:lnSpc>
                <a:spcPct val="100000"/>
              </a:lnSpc>
              <a:spcBef>
                <a:spcPts val="95"/>
              </a:spcBef>
            </a:pPr>
            <a:r>
              <a:rPr sz="3300" b="0" dirty="0">
                <a:solidFill>
                  <a:srgbClr val="003150"/>
                </a:solidFill>
                <a:latin typeface="Work Sans Light"/>
                <a:cs typeface="Work Sans Light"/>
              </a:rPr>
              <a:t>MLADÍ</a:t>
            </a:r>
            <a:r>
              <a:rPr sz="3300" b="0" spc="-70" dirty="0">
                <a:solidFill>
                  <a:srgbClr val="003150"/>
                </a:solidFill>
                <a:latin typeface="Work Sans Light"/>
                <a:cs typeface="Work Sans Light"/>
              </a:rPr>
              <a:t> </a:t>
            </a:r>
            <a:r>
              <a:rPr sz="3300" b="0" spc="-20" dirty="0">
                <a:solidFill>
                  <a:srgbClr val="003150"/>
                </a:solidFill>
                <a:latin typeface="Work Sans Light"/>
                <a:cs typeface="Work Sans Light"/>
              </a:rPr>
              <a:t>LIDÉ</a:t>
            </a:r>
            <a:endParaRPr sz="3300" dirty="0">
              <a:latin typeface="Work Sans Light"/>
              <a:cs typeface="Work Sans Light"/>
            </a:endParaRPr>
          </a:p>
        </p:txBody>
      </p:sp>
      <p:pic>
        <p:nvPicPr>
          <p:cNvPr id="24" name="object 24"/>
          <p:cNvPicPr/>
          <p:nvPr/>
        </p:nvPicPr>
        <p:blipFill>
          <a:blip r:embed="rId4" cstate="email">
            <a:extLst>
              <a:ext uri="{28A0092B-C50C-407E-A947-70E740481C1C}">
                <a14:useLocalDpi xmlns:a14="http://schemas.microsoft.com/office/drawing/2010/main"/>
              </a:ext>
            </a:extLst>
          </a:blip>
          <a:stretch>
            <a:fillRect/>
          </a:stretch>
        </p:blipFill>
        <p:spPr>
          <a:xfrm>
            <a:off x="0" y="6889842"/>
            <a:ext cx="6696131" cy="4418713"/>
          </a:xfrm>
          <a:prstGeom prst="rect">
            <a:avLst/>
          </a:prstGeom>
        </p:spPr>
      </p:pic>
      <p:sp>
        <p:nvSpPr>
          <p:cNvPr id="25" name="object 25"/>
          <p:cNvSpPr/>
          <p:nvPr/>
        </p:nvSpPr>
        <p:spPr>
          <a:xfrm>
            <a:off x="4842865" y="7204081"/>
            <a:ext cx="1239520" cy="972819"/>
          </a:xfrm>
          <a:custGeom>
            <a:avLst/>
            <a:gdLst/>
            <a:ahLst/>
            <a:cxnLst/>
            <a:rect l="l" t="t" r="r" b="b"/>
            <a:pathLst>
              <a:path w="1239520" h="972820">
                <a:moveTo>
                  <a:pt x="0" y="0"/>
                </a:moveTo>
                <a:lnTo>
                  <a:pt x="0" y="261740"/>
                </a:lnTo>
                <a:lnTo>
                  <a:pt x="50755" y="262934"/>
                </a:lnTo>
                <a:lnTo>
                  <a:pt x="101066" y="266506"/>
                </a:lnTo>
                <a:lnTo>
                  <a:pt x="150878" y="272437"/>
                </a:lnTo>
                <a:lnTo>
                  <a:pt x="200140" y="280712"/>
                </a:lnTo>
                <a:lnTo>
                  <a:pt x="248799" y="291314"/>
                </a:lnTo>
                <a:lnTo>
                  <a:pt x="296803" y="304225"/>
                </a:lnTo>
                <a:lnTo>
                  <a:pt x="344098" y="319428"/>
                </a:lnTo>
                <a:lnTo>
                  <a:pt x="390633" y="336908"/>
                </a:lnTo>
                <a:lnTo>
                  <a:pt x="436355" y="356646"/>
                </a:lnTo>
                <a:lnTo>
                  <a:pt x="481212" y="378626"/>
                </a:lnTo>
                <a:lnTo>
                  <a:pt x="525151" y="402831"/>
                </a:lnTo>
                <a:lnTo>
                  <a:pt x="568119" y="429245"/>
                </a:lnTo>
                <a:lnTo>
                  <a:pt x="610065" y="457849"/>
                </a:lnTo>
                <a:lnTo>
                  <a:pt x="650618" y="488395"/>
                </a:lnTo>
                <a:lnTo>
                  <a:pt x="689425" y="520612"/>
                </a:lnTo>
                <a:lnTo>
                  <a:pt x="726451" y="554458"/>
                </a:lnTo>
                <a:lnTo>
                  <a:pt x="761664" y="589887"/>
                </a:lnTo>
                <a:lnTo>
                  <a:pt x="795032" y="626855"/>
                </a:lnTo>
                <a:lnTo>
                  <a:pt x="826521" y="665318"/>
                </a:lnTo>
                <a:lnTo>
                  <a:pt x="856099" y="705232"/>
                </a:lnTo>
                <a:lnTo>
                  <a:pt x="883733" y="746552"/>
                </a:lnTo>
                <a:lnTo>
                  <a:pt x="909390" y="789235"/>
                </a:lnTo>
                <a:lnTo>
                  <a:pt x="933037" y="833236"/>
                </a:lnTo>
                <a:lnTo>
                  <a:pt x="954642" y="878510"/>
                </a:lnTo>
                <a:lnTo>
                  <a:pt x="974171" y="925014"/>
                </a:lnTo>
                <a:lnTo>
                  <a:pt x="991592" y="972703"/>
                </a:lnTo>
                <a:lnTo>
                  <a:pt x="1239491" y="888695"/>
                </a:lnTo>
                <a:lnTo>
                  <a:pt x="1221999" y="840151"/>
                </a:lnTo>
                <a:lnTo>
                  <a:pt x="1202764" y="792578"/>
                </a:lnTo>
                <a:lnTo>
                  <a:pt x="1181805" y="746005"/>
                </a:lnTo>
                <a:lnTo>
                  <a:pt x="1159146" y="700463"/>
                </a:lnTo>
                <a:lnTo>
                  <a:pt x="1134808" y="655981"/>
                </a:lnTo>
                <a:lnTo>
                  <a:pt x="1108813" y="612589"/>
                </a:lnTo>
                <a:lnTo>
                  <a:pt x="1081184" y="570315"/>
                </a:lnTo>
                <a:lnTo>
                  <a:pt x="1051941" y="529192"/>
                </a:lnTo>
                <a:lnTo>
                  <a:pt x="1021108" y="489246"/>
                </a:lnTo>
                <a:lnTo>
                  <a:pt x="988707" y="450510"/>
                </a:lnTo>
                <a:lnTo>
                  <a:pt x="954758" y="413011"/>
                </a:lnTo>
                <a:lnTo>
                  <a:pt x="919285" y="376781"/>
                </a:lnTo>
                <a:lnTo>
                  <a:pt x="882309" y="341848"/>
                </a:lnTo>
                <a:lnTo>
                  <a:pt x="843852" y="308243"/>
                </a:lnTo>
                <a:lnTo>
                  <a:pt x="803936" y="275995"/>
                </a:lnTo>
                <a:lnTo>
                  <a:pt x="762584" y="245133"/>
                </a:lnTo>
                <a:lnTo>
                  <a:pt x="720082" y="215873"/>
                </a:lnTo>
                <a:lnTo>
                  <a:pt x="676729" y="188418"/>
                </a:lnTo>
                <a:lnTo>
                  <a:pt x="632558" y="162780"/>
                </a:lnTo>
                <a:lnTo>
                  <a:pt x="587606" y="138971"/>
                </a:lnTo>
                <a:lnTo>
                  <a:pt x="541907" y="117002"/>
                </a:lnTo>
                <a:lnTo>
                  <a:pt x="495496" y="96884"/>
                </a:lnTo>
                <a:lnTo>
                  <a:pt x="448409" y="78628"/>
                </a:lnTo>
                <a:lnTo>
                  <a:pt x="400681" y="62246"/>
                </a:lnTo>
                <a:lnTo>
                  <a:pt x="352347" y="47749"/>
                </a:lnTo>
                <a:lnTo>
                  <a:pt x="303442" y="35149"/>
                </a:lnTo>
                <a:lnTo>
                  <a:pt x="254002" y="24456"/>
                </a:lnTo>
                <a:lnTo>
                  <a:pt x="204062" y="15682"/>
                </a:lnTo>
                <a:lnTo>
                  <a:pt x="153656" y="8838"/>
                </a:lnTo>
                <a:lnTo>
                  <a:pt x="102820" y="3935"/>
                </a:lnTo>
                <a:lnTo>
                  <a:pt x="51590" y="985"/>
                </a:lnTo>
                <a:lnTo>
                  <a:pt x="0" y="0"/>
                </a:lnTo>
                <a:close/>
              </a:path>
            </a:pathLst>
          </a:custGeom>
          <a:solidFill>
            <a:srgbClr val="FCBC39"/>
          </a:solidFill>
        </p:spPr>
        <p:txBody>
          <a:bodyPr wrap="square" lIns="0" tIns="0" rIns="0" bIns="0" rtlCol="0"/>
          <a:lstStyle/>
          <a:p>
            <a:endParaRPr/>
          </a:p>
        </p:txBody>
      </p:sp>
      <p:sp>
        <p:nvSpPr>
          <p:cNvPr id="26" name="object 26"/>
          <p:cNvSpPr/>
          <p:nvPr/>
        </p:nvSpPr>
        <p:spPr>
          <a:xfrm>
            <a:off x="0" y="5046973"/>
            <a:ext cx="6690995" cy="4775200"/>
          </a:xfrm>
          <a:custGeom>
            <a:avLst/>
            <a:gdLst/>
            <a:ahLst/>
            <a:cxnLst/>
            <a:rect l="l" t="t" r="r" b="b"/>
            <a:pathLst>
              <a:path w="6690995" h="4775200">
                <a:moveTo>
                  <a:pt x="6152756" y="3480955"/>
                </a:moveTo>
                <a:lnTo>
                  <a:pt x="6152273" y="3432518"/>
                </a:lnTo>
                <a:lnTo>
                  <a:pt x="6149975" y="3384004"/>
                </a:lnTo>
                <a:lnTo>
                  <a:pt x="6145847" y="3335439"/>
                </a:lnTo>
                <a:lnTo>
                  <a:pt x="6139891" y="3286899"/>
                </a:lnTo>
                <a:lnTo>
                  <a:pt x="6132093" y="3238411"/>
                </a:lnTo>
                <a:lnTo>
                  <a:pt x="6122454" y="3190011"/>
                </a:lnTo>
                <a:lnTo>
                  <a:pt x="6110948" y="3141738"/>
                </a:lnTo>
                <a:lnTo>
                  <a:pt x="6097587" y="3093669"/>
                </a:lnTo>
                <a:lnTo>
                  <a:pt x="6082347" y="3045803"/>
                </a:lnTo>
                <a:lnTo>
                  <a:pt x="5834456" y="3129813"/>
                </a:lnTo>
                <a:lnTo>
                  <a:pt x="5849201" y="3176828"/>
                </a:lnTo>
                <a:lnTo>
                  <a:pt x="5861697" y="3224098"/>
                </a:lnTo>
                <a:lnTo>
                  <a:pt x="5871959" y="3271558"/>
                </a:lnTo>
                <a:lnTo>
                  <a:pt x="5879985" y="3319157"/>
                </a:lnTo>
                <a:lnTo>
                  <a:pt x="5885789" y="3366820"/>
                </a:lnTo>
                <a:lnTo>
                  <a:pt x="5889383" y="3414484"/>
                </a:lnTo>
                <a:lnTo>
                  <a:pt x="5890793" y="3462083"/>
                </a:lnTo>
                <a:lnTo>
                  <a:pt x="5890018" y="3509568"/>
                </a:lnTo>
                <a:lnTo>
                  <a:pt x="5887059" y="3556851"/>
                </a:lnTo>
                <a:lnTo>
                  <a:pt x="5881954" y="3603879"/>
                </a:lnTo>
                <a:lnTo>
                  <a:pt x="5874690" y="3650602"/>
                </a:lnTo>
                <a:lnTo>
                  <a:pt x="5865292" y="3696932"/>
                </a:lnTo>
                <a:lnTo>
                  <a:pt x="5853760" y="3742817"/>
                </a:lnTo>
                <a:lnTo>
                  <a:pt x="5840120" y="3788181"/>
                </a:lnTo>
                <a:lnTo>
                  <a:pt x="5824385" y="3832987"/>
                </a:lnTo>
                <a:lnTo>
                  <a:pt x="5806541" y="3877145"/>
                </a:lnTo>
                <a:lnTo>
                  <a:pt x="5786628" y="3920591"/>
                </a:lnTo>
                <a:lnTo>
                  <a:pt x="5764644" y="3963276"/>
                </a:lnTo>
                <a:lnTo>
                  <a:pt x="5740603" y="4005135"/>
                </a:lnTo>
                <a:lnTo>
                  <a:pt x="5714504" y="4046093"/>
                </a:lnTo>
                <a:lnTo>
                  <a:pt x="5686387" y="4086085"/>
                </a:lnTo>
                <a:lnTo>
                  <a:pt x="5656237" y="4125061"/>
                </a:lnTo>
                <a:lnTo>
                  <a:pt x="5624360" y="4162628"/>
                </a:lnTo>
                <a:lnTo>
                  <a:pt x="5591048" y="4198416"/>
                </a:lnTo>
                <a:lnTo>
                  <a:pt x="5556377" y="4232427"/>
                </a:lnTo>
                <a:lnTo>
                  <a:pt x="5520410" y="4264609"/>
                </a:lnTo>
                <a:lnTo>
                  <a:pt x="5483212" y="4294962"/>
                </a:lnTo>
                <a:lnTo>
                  <a:pt x="5444820" y="4323448"/>
                </a:lnTo>
                <a:lnTo>
                  <a:pt x="5405310" y="4350042"/>
                </a:lnTo>
                <a:lnTo>
                  <a:pt x="5364746" y="4374718"/>
                </a:lnTo>
                <a:lnTo>
                  <a:pt x="5323179" y="4397464"/>
                </a:lnTo>
                <a:lnTo>
                  <a:pt x="5280685" y="4418241"/>
                </a:lnTo>
                <a:lnTo>
                  <a:pt x="5237302" y="4437024"/>
                </a:lnTo>
                <a:lnTo>
                  <a:pt x="5193106" y="4453801"/>
                </a:lnTo>
                <a:lnTo>
                  <a:pt x="5148148" y="4468546"/>
                </a:lnTo>
                <a:lnTo>
                  <a:pt x="5102504" y="4481220"/>
                </a:lnTo>
                <a:lnTo>
                  <a:pt x="5056213" y="4491825"/>
                </a:lnTo>
                <a:lnTo>
                  <a:pt x="5009350" y="4500308"/>
                </a:lnTo>
                <a:lnTo>
                  <a:pt x="4961979" y="4506658"/>
                </a:lnTo>
                <a:lnTo>
                  <a:pt x="4914138" y="4510837"/>
                </a:lnTo>
                <a:lnTo>
                  <a:pt x="4865916" y="4512843"/>
                </a:lnTo>
                <a:lnTo>
                  <a:pt x="4817351" y="4512640"/>
                </a:lnTo>
                <a:lnTo>
                  <a:pt x="4768520" y="4510202"/>
                </a:lnTo>
                <a:lnTo>
                  <a:pt x="4719472" y="4505515"/>
                </a:lnTo>
                <a:lnTo>
                  <a:pt x="4670691" y="4498594"/>
                </a:lnTo>
                <a:lnTo>
                  <a:pt x="4622647" y="4489539"/>
                </a:lnTo>
                <a:lnTo>
                  <a:pt x="4575378" y="4478375"/>
                </a:lnTo>
                <a:lnTo>
                  <a:pt x="4528959" y="4465129"/>
                </a:lnTo>
                <a:lnTo>
                  <a:pt x="4483443" y="4449864"/>
                </a:lnTo>
                <a:lnTo>
                  <a:pt x="4438866" y="4432605"/>
                </a:lnTo>
                <a:lnTo>
                  <a:pt x="4395292" y="4413389"/>
                </a:lnTo>
                <a:lnTo>
                  <a:pt x="4352772" y="4392257"/>
                </a:lnTo>
                <a:lnTo>
                  <a:pt x="4311358" y="4369244"/>
                </a:lnTo>
                <a:lnTo>
                  <a:pt x="4271099" y="4344390"/>
                </a:lnTo>
                <a:lnTo>
                  <a:pt x="4232059" y="4317733"/>
                </a:lnTo>
                <a:lnTo>
                  <a:pt x="4194289" y="4289310"/>
                </a:lnTo>
                <a:lnTo>
                  <a:pt x="4157827" y="4259161"/>
                </a:lnTo>
                <a:lnTo>
                  <a:pt x="4122737" y="4227322"/>
                </a:lnTo>
                <a:lnTo>
                  <a:pt x="4089082" y="4193832"/>
                </a:lnTo>
                <a:lnTo>
                  <a:pt x="4056900" y="4158729"/>
                </a:lnTo>
                <a:lnTo>
                  <a:pt x="4026243" y="4122051"/>
                </a:lnTo>
                <a:lnTo>
                  <a:pt x="3997172" y="4083837"/>
                </a:lnTo>
                <a:lnTo>
                  <a:pt x="3969740" y="4044124"/>
                </a:lnTo>
                <a:lnTo>
                  <a:pt x="3943985" y="4002951"/>
                </a:lnTo>
                <a:lnTo>
                  <a:pt x="3919982" y="3960355"/>
                </a:lnTo>
                <a:lnTo>
                  <a:pt x="3897782" y="3916362"/>
                </a:lnTo>
                <a:lnTo>
                  <a:pt x="3877589" y="3871417"/>
                </a:lnTo>
                <a:lnTo>
                  <a:pt x="3859619" y="3825951"/>
                </a:lnTo>
                <a:lnTo>
                  <a:pt x="3843832" y="3780028"/>
                </a:lnTo>
                <a:lnTo>
                  <a:pt x="3830256" y="3733711"/>
                </a:lnTo>
                <a:lnTo>
                  <a:pt x="3818877" y="3687064"/>
                </a:lnTo>
                <a:lnTo>
                  <a:pt x="3809682" y="3640150"/>
                </a:lnTo>
                <a:lnTo>
                  <a:pt x="3802672" y="3593046"/>
                </a:lnTo>
                <a:lnTo>
                  <a:pt x="3797858" y="3545814"/>
                </a:lnTo>
                <a:lnTo>
                  <a:pt x="3795217" y="3498507"/>
                </a:lnTo>
                <a:lnTo>
                  <a:pt x="3794747" y="3451199"/>
                </a:lnTo>
                <a:lnTo>
                  <a:pt x="3796449" y="3403955"/>
                </a:lnTo>
                <a:lnTo>
                  <a:pt x="3800322" y="3356838"/>
                </a:lnTo>
                <a:lnTo>
                  <a:pt x="3806367" y="3309924"/>
                </a:lnTo>
                <a:lnTo>
                  <a:pt x="3814559" y="3263252"/>
                </a:lnTo>
                <a:lnTo>
                  <a:pt x="3824922" y="3216922"/>
                </a:lnTo>
                <a:lnTo>
                  <a:pt x="3837432" y="3170961"/>
                </a:lnTo>
                <a:lnTo>
                  <a:pt x="3852087" y="3125470"/>
                </a:lnTo>
                <a:lnTo>
                  <a:pt x="3868890" y="3080486"/>
                </a:lnTo>
                <a:lnTo>
                  <a:pt x="3887825" y="3036087"/>
                </a:lnTo>
                <a:lnTo>
                  <a:pt x="3908907" y="2992348"/>
                </a:lnTo>
                <a:lnTo>
                  <a:pt x="3932123" y="2949308"/>
                </a:lnTo>
                <a:lnTo>
                  <a:pt x="3957459" y="2907055"/>
                </a:lnTo>
                <a:lnTo>
                  <a:pt x="3984701" y="2865996"/>
                </a:lnTo>
                <a:lnTo>
                  <a:pt x="4013555" y="2826524"/>
                </a:lnTo>
                <a:lnTo>
                  <a:pt x="4043972" y="2788678"/>
                </a:lnTo>
                <a:lnTo>
                  <a:pt x="4075900" y="2752471"/>
                </a:lnTo>
                <a:lnTo>
                  <a:pt x="4109262" y="2717952"/>
                </a:lnTo>
                <a:lnTo>
                  <a:pt x="4144035" y="2685135"/>
                </a:lnTo>
                <a:lnTo>
                  <a:pt x="4180128" y="2654071"/>
                </a:lnTo>
                <a:lnTo>
                  <a:pt x="4217505" y="2624785"/>
                </a:lnTo>
                <a:lnTo>
                  <a:pt x="4256100" y="2597302"/>
                </a:lnTo>
                <a:lnTo>
                  <a:pt x="4295851" y="2571661"/>
                </a:lnTo>
                <a:lnTo>
                  <a:pt x="4336720" y="2547886"/>
                </a:lnTo>
                <a:lnTo>
                  <a:pt x="4378630" y="2526017"/>
                </a:lnTo>
                <a:lnTo>
                  <a:pt x="4421530" y="2506091"/>
                </a:lnTo>
                <a:lnTo>
                  <a:pt x="4465371" y="2488107"/>
                </a:lnTo>
                <a:lnTo>
                  <a:pt x="4510087" y="2472131"/>
                </a:lnTo>
                <a:lnTo>
                  <a:pt x="4555617" y="2458186"/>
                </a:lnTo>
                <a:lnTo>
                  <a:pt x="4601921" y="2446299"/>
                </a:lnTo>
                <a:lnTo>
                  <a:pt x="4648924" y="2436507"/>
                </a:lnTo>
                <a:lnTo>
                  <a:pt x="4696574" y="2428824"/>
                </a:lnTo>
                <a:lnTo>
                  <a:pt x="4744821" y="2423312"/>
                </a:lnTo>
                <a:lnTo>
                  <a:pt x="4793602" y="2419972"/>
                </a:lnTo>
                <a:lnTo>
                  <a:pt x="4842865" y="2418854"/>
                </a:lnTo>
                <a:lnTo>
                  <a:pt x="4842865" y="2157107"/>
                </a:lnTo>
                <a:lnTo>
                  <a:pt x="4792650" y="2158047"/>
                </a:lnTo>
                <a:lnTo>
                  <a:pt x="4742827" y="2160816"/>
                </a:lnTo>
                <a:lnTo>
                  <a:pt x="4693424" y="2165413"/>
                </a:lnTo>
                <a:lnTo>
                  <a:pt x="4644491" y="2171814"/>
                </a:lnTo>
                <a:lnTo>
                  <a:pt x="4596054" y="2179993"/>
                </a:lnTo>
                <a:lnTo>
                  <a:pt x="4548175" y="2189937"/>
                </a:lnTo>
                <a:lnTo>
                  <a:pt x="4500867" y="2201608"/>
                </a:lnTo>
                <a:lnTo>
                  <a:pt x="4454169" y="2215007"/>
                </a:lnTo>
                <a:lnTo>
                  <a:pt x="4408144" y="2230094"/>
                </a:lnTo>
                <a:lnTo>
                  <a:pt x="4362805" y="2246858"/>
                </a:lnTo>
                <a:lnTo>
                  <a:pt x="4318203" y="2265273"/>
                </a:lnTo>
                <a:lnTo>
                  <a:pt x="4274388" y="2285314"/>
                </a:lnTo>
                <a:lnTo>
                  <a:pt x="4231373" y="2306980"/>
                </a:lnTo>
                <a:lnTo>
                  <a:pt x="4189209" y="2330221"/>
                </a:lnTo>
                <a:lnTo>
                  <a:pt x="4147934" y="2355037"/>
                </a:lnTo>
                <a:lnTo>
                  <a:pt x="4107586" y="2381402"/>
                </a:lnTo>
                <a:lnTo>
                  <a:pt x="4068216" y="2409291"/>
                </a:lnTo>
                <a:lnTo>
                  <a:pt x="4029837" y="2438679"/>
                </a:lnTo>
                <a:lnTo>
                  <a:pt x="3992511" y="2469553"/>
                </a:lnTo>
                <a:lnTo>
                  <a:pt x="3956266" y="2501887"/>
                </a:lnTo>
                <a:lnTo>
                  <a:pt x="3921150" y="2535669"/>
                </a:lnTo>
                <a:lnTo>
                  <a:pt x="3887178" y="2570861"/>
                </a:lnTo>
                <a:lnTo>
                  <a:pt x="3854412" y="2607449"/>
                </a:lnTo>
                <a:lnTo>
                  <a:pt x="3822890" y="2645422"/>
                </a:lnTo>
                <a:lnTo>
                  <a:pt x="3792639" y="2684742"/>
                </a:lnTo>
                <a:lnTo>
                  <a:pt x="3763695" y="2725394"/>
                </a:lnTo>
                <a:lnTo>
                  <a:pt x="3736111" y="2767368"/>
                </a:lnTo>
                <a:lnTo>
                  <a:pt x="3710101" y="2810332"/>
                </a:lnTo>
                <a:lnTo>
                  <a:pt x="3685857" y="2853944"/>
                </a:lnTo>
                <a:lnTo>
                  <a:pt x="3663378" y="2898178"/>
                </a:lnTo>
                <a:lnTo>
                  <a:pt x="3642664" y="2942971"/>
                </a:lnTo>
                <a:lnTo>
                  <a:pt x="3623741" y="2988297"/>
                </a:lnTo>
                <a:lnTo>
                  <a:pt x="3606584" y="3034093"/>
                </a:lnTo>
                <a:lnTo>
                  <a:pt x="3591217" y="3080334"/>
                </a:lnTo>
                <a:lnTo>
                  <a:pt x="3577628" y="3126968"/>
                </a:lnTo>
                <a:lnTo>
                  <a:pt x="3565817" y="3173946"/>
                </a:lnTo>
                <a:lnTo>
                  <a:pt x="3555796" y="3221228"/>
                </a:lnTo>
                <a:lnTo>
                  <a:pt x="3547567" y="3268776"/>
                </a:lnTo>
                <a:lnTo>
                  <a:pt x="3541141" y="3316541"/>
                </a:lnTo>
                <a:lnTo>
                  <a:pt x="3536492" y="3364471"/>
                </a:lnTo>
                <a:lnTo>
                  <a:pt x="3533660" y="3412540"/>
                </a:lnTo>
                <a:lnTo>
                  <a:pt x="3532619" y="3460686"/>
                </a:lnTo>
                <a:lnTo>
                  <a:pt x="3533381" y="3508870"/>
                </a:lnTo>
                <a:lnTo>
                  <a:pt x="3535946" y="3557054"/>
                </a:lnTo>
                <a:lnTo>
                  <a:pt x="3540315" y="3605187"/>
                </a:lnTo>
                <a:lnTo>
                  <a:pt x="3546500" y="3653231"/>
                </a:lnTo>
                <a:lnTo>
                  <a:pt x="3554501" y="3701135"/>
                </a:lnTo>
                <a:lnTo>
                  <a:pt x="3564331" y="3748862"/>
                </a:lnTo>
                <a:lnTo>
                  <a:pt x="3575964" y="3796373"/>
                </a:lnTo>
                <a:lnTo>
                  <a:pt x="3589413" y="3843617"/>
                </a:lnTo>
                <a:lnTo>
                  <a:pt x="3604704" y="3890530"/>
                </a:lnTo>
                <a:lnTo>
                  <a:pt x="3621811" y="3937101"/>
                </a:lnTo>
                <a:lnTo>
                  <a:pt x="3640747" y="3983278"/>
                </a:lnTo>
                <a:lnTo>
                  <a:pt x="3661511" y="4028998"/>
                </a:lnTo>
                <a:lnTo>
                  <a:pt x="3683965" y="4073931"/>
                </a:lnTo>
                <a:lnTo>
                  <a:pt x="3707904" y="4117708"/>
                </a:lnTo>
                <a:lnTo>
                  <a:pt x="3733317" y="4160329"/>
                </a:lnTo>
                <a:lnTo>
                  <a:pt x="3760152" y="4201744"/>
                </a:lnTo>
                <a:lnTo>
                  <a:pt x="3788372" y="4241939"/>
                </a:lnTo>
                <a:lnTo>
                  <a:pt x="3817950" y="4280890"/>
                </a:lnTo>
                <a:lnTo>
                  <a:pt x="3848849" y="4318571"/>
                </a:lnTo>
                <a:lnTo>
                  <a:pt x="3881031" y="4354957"/>
                </a:lnTo>
                <a:lnTo>
                  <a:pt x="3914457" y="4390009"/>
                </a:lnTo>
                <a:lnTo>
                  <a:pt x="3949103" y="4423727"/>
                </a:lnTo>
                <a:lnTo>
                  <a:pt x="3984917" y="4456061"/>
                </a:lnTo>
                <a:lnTo>
                  <a:pt x="4021874" y="4486986"/>
                </a:lnTo>
                <a:lnTo>
                  <a:pt x="4059936" y="4516501"/>
                </a:lnTo>
                <a:lnTo>
                  <a:pt x="4099064" y="4544555"/>
                </a:lnTo>
                <a:lnTo>
                  <a:pt x="4139222" y="4571123"/>
                </a:lnTo>
                <a:lnTo>
                  <a:pt x="4180382" y="4596193"/>
                </a:lnTo>
                <a:lnTo>
                  <a:pt x="4222496" y="4619739"/>
                </a:lnTo>
                <a:lnTo>
                  <a:pt x="4265536" y="4641735"/>
                </a:lnTo>
                <a:lnTo>
                  <a:pt x="4309465" y="4662144"/>
                </a:lnTo>
                <a:lnTo>
                  <a:pt x="4354258" y="4680940"/>
                </a:lnTo>
                <a:lnTo>
                  <a:pt x="4399851" y="4698111"/>
                </a:lnTo>
                <a:lnTo>
                  <a:pt x="4446244" y="4713630"/>
                </a:lnTo>
                <a:lnTo>
                  <a:pt x="4493374" y="4727460"/>
                </a:lnTo>
                <a:lnTo>
                  <a:pt x="4541202" y="4739576"/>
                </a:lnTo>
                <a:lnTo>
                  <a:pt x="4589716" y="4749965"/>
                </a:lnTo>
                <a:lnTo>
                  <a:pt x="4638878" y="4758588"/>
                </a:lnTo>
                <a:lnTo>
                  <a:pt x="4688624" y="4765433"/>
                </a:lnTo>
                <a:lnTo>
                  <a:pt x="4738598" y="4770425"/>
                </a:lnTo>
                <a:lnTo>
                  <a:pt x="4788408" y="4773549"/>
                </a:lnTo>
                <a:lnTo>
                  <a:pt x="4838001" y="4774806"/>
                </a:lnTo>
                <a:lnTo>
                  <a:pt x="4887353" y="4774209"/>
                </a:lnTo>
                <a:lnTo>
                  <a:pt x="4936414" y="4771796"/>
                </a:lnTo>
                <a:lnTo>
                  <a:pt x="4985131" y="4767567"/>
                </a:lnTo>
                <a:lnTo>
                  <a:pt x="5033492" y="4761547"/>
                </a:lnTo>
                <a:lnTo>
                  <a:pt x="5081435" y="4753749"/>
                </a:lnTo>
                <a:lnTo>
                  <a:pt x="5128920" y="4744199"/>
                </a:lnTo>
                <a:lnTo>
                  <a:pt x="5175923" y="4732896"/>
                </a:lnTo>
                <a:lnTo>
                  <a:pt x="5222379" y="4719853"/>
                </a:lnTo>
                <a:lnTo>
                  <a:pt x="5268265" y="4705108"/>
                </a:lnTo>
                <a:lnTo>
                  <a:pt x="5313527" y="4688675"/>
                </a:lnTo>
                <a:lnTo>
                  <a:pt x="5358130" y="4670564"/>
                </a:lnTo>
                <a:lnTo>
                  <a:pt x="5402046" y="4650778"/>
                </a:lnTo>
                <a:lnTo>
                  <a:pt x="5445214" y="4629353"/>
                </a:lnTo>
                <a:lnTo>
                  <a:pt x="5487606" y="4606302"/>
                </a:lnTo>
                <a:lnTo>
                  <a:pt x="5529173" y="4581639"/>
                </a:lnTo>
                <a:lnTo>
                  <a:pt x="5569877" y="4555375"/>
                </a:lnTo>
                <a:lnTo>
                  <a:pt x="5609679" y="4527537"/>
                </a:lnTo>
                <a:lnTo>
                  <a:pt x="5648541" y="4498137"/>
                </a:lnTo>
                <a:lnTo>
                  <a:pt x="5686412" y="4467199"/>
                </a:lnTo>
                <a:lnTo>
                  <a:pt x="5723255" y="4434725"/>
                </a:lnTo>
                <a:lnTo>
                  <a:pt x="5759043" y="4400740"/>
                </a:lnTo>
                <a:lnTo>
                  <a:pt x="5793714" y="4365256"/>
                </a:lnTo>
                <a:lnTo>
                  <a:pt x="5827242" y="4328287"/>
                </a:lnTo>
                <a:lnTo>
                  <a:pt x="5859589" y="4289869"/>
                </a:lnTo>
                <a:lnTo>
                  <a:pt x="5890476" y="4250271"/>
                </a:lnTo>
                <a:lnTo>
                  <a:pt x="5919698" y="4209808"/>
                </a:lnTo>
                <a:lnTo>
                  <a:pt x="5947232" y="4168546"/>
                </a:lnTo>
                <a:lnTo>
                  <a:pt x="5973064" y="4126496"/>
                </a:lnTo>
                <a:lnTo>
                  <a:pt x="5997206" y="4083723"/>
                </a:lnTo>
                <a:lnTo>
                  <a:pt x="6019635" y="4040263"/>
                </a:lnTo>
                <a:lnTo>
                  <a:pt x="6040348" y="3996156"/>
                </a:lnTo>
                <a:lnTo>
                  <a:pt x="6059348" y="3951452"/>
                </a:lnTo>
                <a:lnTo>
                  <a:pt x="6076607" y="3906189"/>
                </a:lnTo>
                <a:lnTo>
                  <a:pt x="6092126" y="3860406"/>
                </a:lnTo>
                <a:lnTo>
                  <a:pt x="6105906" y="3814165"/>
                </a:lnTo>
                <a:lnTo>
                  <a:pt x="6117920" y="3767493"/>
                </a:lnTo>
                <a:lnTo>
                  <a:pt x="6128182" y="3720439"/>
                </a:lnTo>
                <a:lnTo>
                  <a:pt x="6136665" y="3673056"/>
                </a:lnTo>
                <a:lnTo>
                  <a:pt x="6143371" y="3625367"/>
                </a:lnTo>
                <a:lnTo>
                  <a:pt x="6148298" y="3577425"/>
                </a:lnTo>
                <a:lnTo>
                  <a:pt x="6151423" y="3529266"/>
                </a:lnTo>
                <a:lnTo>
                  <a:pt x="6152756" y="3480955"/>
                </a:lnTo>
                <a:close/>
              </a:path>
              <a:path w="6690995" h="4775200">
                <a:moveTo>
                  <a:pt x="6690893" y="0"/>
                </a:moveTo>
                <a:lnTo>
                  <a:pt x="0" y="0"/>
                </a:lnTo>
                <a:lnTo>
                  <a:pt x="0" y="1884756"/>
                </a:lnTo>
                <a:lnTo>
                  <a:pt x="6690893" y="1884756"/>
                </a:lnTo>
                <a:lnTo>
                  <a:pt x="6690893" y="0"/>
                </a:lnTo>
                <a:close/>
              </a:path>
            </a:pathLst>
          </a:custGeom>
          <a:solidFill>
            <a:srgbClr val="6B7A8A"/>
          </a:solidFill>
        </p:spPr>
        <p:txBody>
          <a:bodyPr wrap="square" lIns="0" tIns="0" rIns="0" bIns="0" rtlCol="0"/>
          <a:lstStyle/>
          <a:p>
            <a:endParaRPr dirty="0"/>
          </a:p>
        </p:txBody>
      </p:sp>
      <p:sp>
        <p:nvSpPr>
          <p:cNvPr id="27" name="object 27"/>
          <p:cNvSpPr txBox="1"/>
          <p:nvPr/>
        </p:nvSpPr>
        <p:spPr>
          <a:xfrm>
            <a:off x="1747594" y="5475090"/>
            <a:ext cx="3193415" cy="1112520"/>
          </a:xfrm>
          <a:prstGeom prst="rect">
            <a:avLst/>
          </a:prstGeom>
        </p:spPr>
        <p:txBody>
          <a:bodyPr vert="horz" wrap="square" lIns="0" tIns="12065" rIns="0" bIns="0" rtlCol="0">
            <a:spAutoFit/>
          </a:bodyPr>
          <a:lstStyle/>
          <a:p>
            <a:pPr marL="12700" algn="ctr">
              <a:lnSpc>
                <a:spcPts val="3590"/>
              </a:lnSpc>
              <a:spcBef>
                <a:spcPts val="95"/>
              </a:spcBef>
            </a:pPr>
            <a:r>
              <a:rPr sz="3300" b="1" spc="-10" dirty="0">
                <a:solidFill>
                  <a:srgbClr val="FFFFFF"/>
                </a:solidFill>
                <a:latin typeface="Work Sans SemiBold"/>
                <a:cs typeface="Work Sans SemiBold"/>
              </a:rPr>
              <a:t>PŮJČKA</a:t>
            </a:r>
            <a:endParaRPr sz="3300" dirty="0">
              <a:latin typeface="Work Sans SemiBold"/>
              <a:cs typeface="Work Sans SemiBold"/>
            </a:endParaRPr>
          </a:p>
          <a:p>
            <a:pPr algn="ctr">
              <a:lnSpc>
                <a:spcPts val="4970"/>
              </a:lnSpc>
            </a:pPr>
            <a:r>
              <a:rPr sz="4450" b="1" dirty="0">
                <a:solidFill>
                  <a:srgbClr val="FFFFFF"/>
                </a:solidFill>
                <a:latin typeface="Work Sans SemiBold"/>
                <a:cs typeface="Work Sans SemiBold"/>
              </a:rPr>
              <a:t>266.640</a:t>
            </a:r>
            <a:r>
              <a:rPr sz="4450" b="1" spc="-185" dirty="0">
                <a:solidFill>
                  <a:srgbClr val="FFFFFF"/>
                </a:solidFill>
                <a:latin typeface="Work Sans SemiBold"/>
                <a:cs typeface="Work Sans SemiBold"/>
              </a:rPr>
              <a:t> </a:t>
            </a:r>
            <a:r>
              <a:rPr sz="4450" b="1" spc="-35" dirty="0">
                <a:solidFill>
                  <a:srgbClr val="FFFFFF"/>
                </a:solidFill>
                <a:latin typeface="Work Sans SemiBold"/>
                <a:cs typeface="Work Sans SemiBold"/>
              </a:rPr>
              <a:t>KČ</a:t>
            </a:r>
            <a:endParaRPr sz="4450" dirty="0">
              <a:latin typeface="Work Sans SemiBold"/>
              <a:cs typeface="Work Sans SemiBold"/>
            </a:endParaRPr>
          </a:p>
        </p:txBody>
      </p:sp>
      <p:sp>
        <p:nvSpPr>
          <p:cNvPr id="28" name="object 28"/>
          <p:cNvSpPr txBox="1"/>
          <p:nvPr/>
        </p:nvSpPr>
        <p:spPr>
          <a:xfrm>
            <a:off x="3973689" y="8060452"/>
            <a:ext cx="1735455" cy="955675"/>
          </a:xfrm>
          <a:prstGeom prst="rect">
            <a:avLst/>
          </a:prstGeom>
        </p:spPr>
        <p:txBody>
          <a:bodyPr vert="horz" wrap="square" lIns="0" tIns="13970" rIns="0" bIns="0" rtlCol="0">
            <a:spAutoFit/>
          </a:bodyPr>
          <a:lstStyle/>
          <a:p>
            <a:pPr marL="1270" algn="ctr">
              <a:lnSpc>
                <a:spcPts val="2215"/>
              </a:lnSpc>
              <a:spcBef>
                <a:spcPts val="110"/>
              </a:spcBef>
            </a:pPr>
            <a:r>
              <a:rPr sz="2050" b="1" spc="-10" dirty="0">
                <a:solidFill>
                  <a:srgbClr val="6B7A8A"/>
                </a:solidFill>
                <a:latin typeface="Work Sans SemiBold"/>
                <a:cs typeface="Work Sans SemiBold"/>
              </a:rPr>
              <a:t>SPLACENO</a:t>
            </a:r>
            <a:endParaRPr sz="2050" dirty="0">
              <a:latin typeface="Work Sans SemiBold"/>
              <a:cs typeface="Work Sans SemiBold"/>
            </a:endParaRPr>
          </a:p>
          <a:p>
            <a:pPr algn="ctr">
              <a:lnSpc>
                <a:spcPts val="5095"/>
              </a:lnSpc>
            </a:pPr>
            <a:r>
              <a:rPr sz="4450" b="1" spc="-10" dirty="0">
                <a:solidFill>
                  <a:srgbClr val="6B7A8A"/>
                </a:solidFill>
                <a:latin typeface="Work Sans SemiBold"/>
                <a:cs typeface="Work Sans SemiBold"/>
              </a:rPr>
              <a:t>80,2%</a:t>
            </a:r>
            <a:endParaRPr sz="4450" dirty="0">
              <a:latin typeface="Work Sans SemiBold"/>
              <a:cs typeface="Work Sans SemiBold"/>
            </a:endParaRPr>
          </a:p>
        </p:txBody>
      </p:sp>
      <p:sp>
        <p:nvSpPr>
          <p:cNvPr id="33" name="object 33"/>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1.</a:t>
            </a:r>
            <a:r>
              <a:rPr sz="1700" b="1" spc="15"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34" name="object 34"/>
          <p:cNvSpPr txBox="1"/>
          <p:nvPr/>
        </p:nvSpPr>
        <p:spPr>
          <a:xfrm>
            <a:off x="2249011" y="10550465"/>
            <a:ext cx="2303145"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VÝSLEDKY</a:t>
            </a:r>
            <a:r>
              <a:rPr sz="1700" b="0" spc="-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2">
            <a:extLst>
              <a:ext uri="{FF2B5EF4-FFF2-40B4-BE49-F238E27FC236}">
                <a16:creationId xmlns:a16="http://schemas.microsoft.com/office/drawing/2014/main" id="{B3BA7262-C686-8AEF-7B5F-F11DD0CA152B}"/>
              </a:ext>
            </a:extLst>
          </p:cNvPr>
          <p:cNvSpPr/>
          <p:nvPr/>
        </p:nvSpPr>
        <p:spPr>
          <a:xfrm>
            <a:off x="0" y="0"/>
            <a:ext cx="20104100"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895228" y="1729257"/>
            <a:ext cx="17961610" cy="1862689"/>
          </a:xfrm>
          <a:prstGeom prst="rect">
            <a:avLst/>
          </a:prstGeom>
        </p:spPr>
        <p:txBody>
          <a:bodyPr vert="horz" wrap="square" lIns="0" tIns="15875" rIns="0" bIns="0" rtlCol="0">
            <a:spAutoFit/>
          </a:bodyPr>
          <a:lstStyle/>
          <a:p>
            <a:pPr marL="12700">
              <a:lnSpc>
                <a:spcPct val="100000"/>
              </a:lnSpc>
              <a:spcBef>
                <a:spcPts val="125"/>
              </a:spcBef>
            </a:pPr>
            <a:r>
              <a:rPr sz="6000" b="0" spc="-200" dirty="0">
                <a:latin typeface="Work Sans"/>
                <a:cs typeface="Work Sans"/>
              </a:rPr>
              <a:t>15</a:t>
            </a:r>
            <a:r>
              <a:rPr sz="6000" b="0" spc="-475" dirty="0">
                <a:latin typeface="Work Sans"/>
                <a:cs typeface="Work Sans"/>
              </a:rPr>
              <a:t> </a:t>
            </a:r>
            <a:r>
              <a:rPr sz="6000" b="0" spc="-195" dirty="0">
                <a:latin typeface="Work Sans"/>
                <a:cs typeface="Work Sans"/>
              </a:rPr>
              <a:t>LET</a:t>
            </a:r>
            <a:r>
              <a:rPr sz="6000" b="0" spc="-625" dirty="0">
                <a:latin typeface="Work Sans"/>
                <a:cs typeface="Work Sans"/>
              </a:rPr>
              <a:t> </a:t>
            </a:r>
            <a:r>
              <a:rPr sz="6000" b="0" spc="-270" dirty="0">
                <a:latin typeface="Work Sans"/>
                <a:cs typeface="Work Sans"/>
              </a:rPr>
              <a:t>ÚČINNOSTI</a:t>
            </a:r>
            <a:r>
              <a:rPr sz="6000" b="0" spc="-470" dirty="0">
                <a:latin typeface="Work Sans"/>
                <a:cs typeface="Work Sans"/>
              </a:rPr>
              <a:t> </a:t>
            </a:r>
            <a:r>
              <a:rPr sz="6000" b="0" spc="-280" dirty="0">
                <a:latin typeface="Work Sans"/>
                <a:cs typeface="Work Sans"/>
              </a:rPr>
              <a:t>INSO</a:t>
            </a:r>
            <a:r>
              <a:rPr sz="6000" b="0" spc="-855" dirty="0">
                <a:latin typeface="Work Sans"/>
                <a:cs typeface="Work Sans"/>
              </a:rPr>
              <a:t>L</a:t>
            </a:r>
            <a:r>
              <a:rPr sz="6000" b="0" spc="-280" dirty="0">
                <a:latin typeface="Work Sans"/>
                <a:cs typeface="Work Sans"/>
              </a:rPr>
              <a:t>VENČNÍH</a:t>
            </a:r>
            <a:r>
              <a:rPr sz="6000" b="0" dirty="0">
                <a:latin typeface="Work Sans"/>
                <a:cs typeface="Work Sans"/>
              </a:rPr>
              <a:t>O</a:t>
            </a:r>
            <a:r>
              <a:rPr sz="6000" b="0" spc="-470" dirty="0">
                <a:latin typeface="Work Sans"/>
                <a:cs typeface="Work Sans"/>
              </a:rPr>
              <a:t> </a:t>
            </a:r>
            <a:r>
              <a:rPr sz="6000" b="0" spc="-265" dirty="0">
                <a:latin typeface="Work Sans"/>
                <a:cs typeface="Work Sans"/>
              </a:rPr>
              <a:t>ZÁKONA</a:t>
            </a:r>
            <a:r>
              <a:rPr sz="6000" b="0" spc="-700" dirty="0">
                <a:latin typeface="Work Sans"/>
                <a:cs typeface="Work Sans"/>
              </a:rPr>
              <a:t> </a:t>
            </a:r>
            <a:br>
              <a:rPr lang="cs-CZ" sz="6000" b="0" spc="-700" dirty="0">
                <a:latin typeface="Work Sans"/>
                <a:cs typeface="Work Sans"/>
              </a:rPr>
            </a:br>
            <a:r>
              <a:rPr lang="cs-CZ" sz="6000" b="1" spc="-20" dirty="0">
                <a:latin typeface="Work Sans"/>
                <a:cs typeface="Work Sans"/>
              </a:rPr>
              <a:t>VÝSLEDKY</a:t>
            </a:r>
            <a:r>
              <a:rPr lang="cs-CZ" sz="6000" b="1" spc="-350" dirty="0">
                <a:latin typeface="Work Sans"/>
                <a:cs typeface="Work Sans"/>
              </a:rPr>
              <a:t> </a:t>
            </a:r>
            <a:r>
              <a:rPr lang="cs-CZ" sz="6000" b="1" spc="-10" dirty="0">
                <a:latin typeface="Work Sans"/>
                <a:cs typeface="Work Sans"/>
              </a:rPr>
              <a:t>ODDLUŽENÍ</a:t>
            </a:r>
            <a:endParaRPr sz="6000" b="0" spc="-300" dirty="0">
              <a:latin typeface="Work Sans"/>
              <a:cs typeface="Work Sans"/>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grpSp>
        <p:nvGrpSpPr>
          <p:cNvPr id="69" name="Skupina 68">
            <a:extLst>
              <a:ext uri="{FF2B5EF4-FFF2-40B4-BE49-F238E27FC236}">
                <a16:creationId xmlns:a16="http://schemas.microsoft.com/office/drawing/2014/main" id="{9849EA24-94A5-E0CD-81E4-BC90956331B7}"/>
              </a:ext>
            </a:extLst>
          </p:cNvPr>
          <p:cNvGrpSpPr/>
          <p:nvPr/>
        </p:nvGrpSpPr>
        <p:grpSpPr>
          <a:xfrm>
            <a:off x="12214497" y="9388475"/>
            <a:ext cx="1215162" cy="607781"/>
            <a:chOff x="12214497" y="9622743"/>
            <a:chExt cx="1215162" cy="607781"/>
          </a:xfrm>
        </p:grpSpPr>
        <p:sp>
          <p:nvSpPr>
            <p:cNvPr id="6" name="object 6"/>
            <p:cNvSpPr/>
            <p:nvPr/>
          </p:nvSpPr>
          <p:spPr>
            <a:xfrm>
              <a:off x="12214497" y="9622743"/>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FCBC39"/>
            </a:solidFill>
          </p:spPr>
          <p:txBody>
            <a:bodyPr wrap="square" lIns="0" tIns="0" rIns="0" bIns="0" rtlCol="0"/>
            <a:lstStyle/>
            <a:p>
              <a:endParaRPr/>
            </a:p>
          </p:txBody>
        </p:sp>
        <p:sp>
          <p:nvSpPr>
            <p:cNvPr id="7" name="object 7"/>
            <p:cNvSpPr txBox="1"/>
            <p:nvPr/>
          </p:nvSpPr>
          <p:spPr>
            <a:xfrm>
              <a:off x="12557804" y="9635609"/>
              <a:ext cx="871855" cy="195580"/>
            </a:xfrm>
            <a:prstGeom prst="rect">
              <a:avLst/>
            </a:prstGeom>
          </p:spPr>
          <p:txBody>
            <a:bodyPr vert="horz" wrap="square" lIns="0" tIns="14605" rIns="0" bIns="0" rtlCol="0">
              <a:spAutoFit/>
            </a:bodyPr>
            <a:lstStyle/>
            <a:p>
              <a:pPr marL="12700">
                <a:lnSpc>
                  <a:spcPct val="100000"/>
                </a:lnSpc>
                <a:spcBef>
                  <a:spcPts val="115"/>
                </a:spcBef>
              </a:pPr>
              <a:r>
                <a:rPr sz="1100" b="0" spc="-10" dirty="0">
                  <a:latin typeface="Work Sans Light"/>
                  <a:cs typeface="Work Sans Light"/>
                </a:rPr>
                <a:t>ŽIVNOSTNÍCI</a:t>
              </a:r>
              <a:endParaRPr sz="1100">
                <a:latin typeface="Work Sans Light"/>
                <a:cs typeface="Work Sans Light"/>
              </a:endParaRPr>
            </a:p>
          </p:txBody>
        </p:sp>
        <p:sp>
          <p:nvSpPr>
            <p:cNvPr id="8" name="object 8"/>
            <p:cNvSpPr/>
            <p:nvPr/>
          </p:nvSpPr>
          <p:spPr>
            <a:xfrm>
              <a:off x="12214497" y="9989224"/>
              <a:ext cx="241300" cy="241300"/>
            </a:xfrm>
            <a:custGeom>
              <a:avLst/>
              <a:gdLst/>
              <a:ahLst/>
              <a:cxnLst/>
              <a:rect l="l" t="t" r="r" b="b"/>
              <a:pathLst>
                <a:path w="241300" h="241300">
                  <a:moveTo>
                    <a:pt x="240830" y="0"/>
                  </a:moveTo>
                  <a:lnTo>
                    <a:pt x="0" y="0"/>
                  </a:lnTo>
                  <a:lnTo>
                    <a:pt x="0" y="240830"/>
                  </a:lnTo>
                  <a:lnTo>
                    <a:pt x="240830" y="240830"/>
                  </a:lnTo>
                  <a:lnTo>
                    <a:pt x="240830" y="0"/>
                  </a:lnTo>
                  <a:close/>
                </a:path>
              </a:pathLst>
            </a:custGeom>
            <a:solidFill>
              <a:srgbClr val="003150"/>
            </a:solidFill>
          </p:spPr>
          <p:txBody>
            <a:bodyPr wrap="square" lIns="0" tIns="0" rIns="0" bIns="0" rtlCol="0"/>
            <a:lstStyle/>
            <a:p>
              <a:endParaRPr/>
            </a:p>
          </p:txBody>
        </p:sp>
        <p:sp>
          <p:nvSpPr>
            <p:cNvPr id="9" name="object 9"/>
            <p:cNvSpPr txBox="1"/>
            <p:nvPr/>
          </p:nvSpPr>
          <p:spPr>
            <a:xfrm>
              <a:off x="12557804" y="10002090"/>
              <a:ext cx="589915" cy="195580"/>
            </a:xfrm>
            <a:prstGeom prst="rect">
              <a:avLst/>
            </a:prstGeom>
          </p:spPr>
          <p:txBody>
            <a:bodyPr vert="horz" wrap="square" lIns="0" tIns="14605" rIns="0" bIns="0" rtlCol="0">
              <a:spAutoFit/>
            </a:bodyPr>
            <a:lstStyle/>
            <a:p>
              <a:pPr marL="12700">
                <a:lnSpc>
                  <a:spcPct val="100000"/>
                </a:lnSpc>
                <a:spcBef>
                  <a:spcPts val="115"/>
                </a:spcBef>
              </a:pPr>
              <a:r>
                <a:rPr sz="1100" b="0" spc="-10" dirty="0">
                  <a:latin typeface="Work Sans Light"/>
                  <a:cs typeface="Work Sans Light"/>
                </a:rPr>
                <a:t>OBČANÉ</a:t>
              </a:r>
              <a:endParaRPr sz="1100">
                <a:latin typeface="Work Sans Light"/>
                <a:cs typeface="Work Sans Light"/>
              </a:endParaRPr>
            </a:p>
          </p:txBody>
        </p:sp>
      </p:grpSp>
      <p:sp>
        <p:nvSpPr>
          <p:cNvPr id="10" name="object 10"/>
          <p:cNvSpPr txBox="1"/>
          <p:nvPr/>
        </p:nvSpPr>
        <p:spPr>
          <a:xfrm>
            <a:off x="16845426" y="9836494"/>
            <a:ext cx="1690370" cy="201930"/>
          </a:xfrm>
          <a:prstGeom prst="rect">
            <a:avLst/>
          </a:prstGeom>
        </p:spPr>
        <p:txBody>
          <a:bodyPr vert="horz" wrap="square" lIns="0" tIns="13335" rIns="0" bIns="0" rtlCol="0">
            <a:spAutoFit/>
          </a:bodyPr>
          <a:lstStyle/>
          <a:p>
            <a:pPr marL="12700">
              <a:lnSpc>
                <a:spcPct val="100000"/>
              </a:lnSpc>
              <a:spcBef>
                <a:spcPts val="105"/>
              </a:spcBef>
            </a:pPr>
            <a:r>
              <a:rPr sz="1150" b="0" dirty="0">
                <a:solidFill>
                  <a:srgbClr val="003150"/>
                </a:solidFill>
                <a:latin typeface="Work Sans ExtraLight"/>
                <a:cs typeface="Work Sans ExtraLight"/>
              </a:rPr>
              <a:t>Zdroj:</a:t>
            </a:r>
            <a:r>
              <a:rPr sz="1150" b="0" spc="-65" dirty="0">
                <a:solidFill>
                  <a:srgbClr val="003150"/>
                </a:solidFill>
                <a:latin typeface="Work Sans ExtraLight"/>
                <a:cs typeface="Work Sans ExtraLight"/>
              </a:rPr>
              <a:t> </a:t>
            </a:r>
            <a:r>
              <a:rPr sz="1150" b="0" dirty="0">
                <a:solidFill>
                  <a:srgbClr val="003150"/>
                </a:solidFill>
                <a:latin typeface="Work Sans Light"/>
                <a:cs typeface="Work Sans Light"/>
              </a:rPr>
              <a:t>InsolCentrum,</a:t>
            </a:r>
            <a:r>
              <a:rPr sz="1150" b="0" spc="-65" dirty="0">
                <a:solidFill>
                  <a:srgbClr val="003150"/>
                </a:solidFill>
                <a:latin typeface="Work Sans Light"/>
                <a:cs typeface="Work Sans Light"/>
              </a:rPr>
              <a:t> </a:t>
            </a:r>
            <a:r>
              <a:rPr sz="1150" b="0" spc="-20" dirty="0">
                <a:solidFill>
                  <a:srgbClr val="003150"/>
                </a:solidFill>
                <a:latin typeface="Work Sans Light"/>
                <a:cs typeface="Work Sans Light"/>
              </a:rPr>
              <a:t>ISIR</a:t>
            </a:r>
            <a:endParaRPr sz="1150" dirty="0">
              <a:latin typeface="Work Sans Light"/>
              <a:cs typeface="Work Sans Light"/>
            </a:endParaRPr>
          </a:p>
        </p:txBody>
      </p:sp>
      <p:graphicFrame>
        <p:nvGraphicFramePr>
          <p:cNvPr id="58" name="object 58"/>
          <p:cNvGraphicFramePr>
            <a:graphicFrameLocks noGrp="1"/>
          </p:cNvGraphicFramePr>
          <p:nvPr>
            <p:extLst>
              <p:ext uri="{D42A27DB-BD31-4B8C-83A1-F6EECF244321}">
                <p14:modId xmlns:p14="http://schemas.microsoft.com/office/powerpoint/2010/main" val="3464337156"/>
              </p:ext>
            </p:extLst>
          </p:nvPr>
        </p:nvGraphicFramePr>
        <p:xfrm>
          <a:off x="1623240" y="9869656"/>
          <a:ext cx="9765661" cy="233045"/>
        </p:xfrm>
        <a:graphic>
          <a:graphicData uri="http://schemas.openxmlformats.org/drawingml/2006/table">
            <a:tbl>
              <a:tblPr firstRow="1" bandRow="1">
                <a:tableStyleId>{2D5ABB26-0587-4C30-8999-92F81FD0307C}</a:tableStyleId>
              </a:tblPr>
              <a:tblGrid>
                <a:gridCol w="596900">
                  <a:extLst>
                    <a:ext uri="{9D8B030D-6E8A-4147-A177-3AD203B41FA5}">
                      <a16:colId xmlns:a16="http://schemas.microsoft.com/office/drawing/2014/main" val="20000"/>
                    </a:ext>
                  </a:extLst>
                </a:gridCol>
                <a:gridCol w="671830">
                  <a:extLst>
                    <a:ext uri="{9D8B030D-6E8A-4147-A177-3AD203B41FA5}">
                      <a16:colId xmlns:a16="http://schemas.microsoft.com/office/drawing/2014/main" val="20001"/>
                    </a:ext>
                  </a:extLst>
                </a:gridCol>
                <a:gridCol w="660400">
                  <a:extLst>
                    <a:ext uri="{9D8B030D-6E8A-4147-A177-3AD203B41FA5}">
                      <a16:colId xmlns:a16="http://schemas.microsoft.com/office/drawing/2014/main" val="20002"/>
                    </a:ext>
                  </a:extLst>
                </a:gridCol>
                <a:gridCol w="636905">
                  <a:extLst>
                    <a:ext uri="{9D8B030D-6E8A-4147-A177-3AD203B41FA5}">
                      <a16:colId xmlns:a16="http://schemas.microsoft.com/office/drawing/2014/main" val="20003"/>
                    </a:ext>
                  </a:extLst>
                </a:gridCol>
                <a:gridCol w="670560">
                  <a:extLst>
                    <a:ext uri="{9D8B030D-6E8A-4147-A177-3AD203B41FA5}">
                      <a16:colId xmlns:a16="http://schemas.microsoft.com/office/drawing/2014/main" val="20004"/>
                    </a:ext>
                  </a:extLst>
                </a:gridCol>
                <a:gridCol w="657860">
                  <a:extLst>
                    <a:ext uri="{9D8B030D-6E8A-4147-A177-3AD203B41FA5}">
                      <a16:colId xmlns:a16="http://schemas.microsoft.com/office/drawing/2014/main" val="20005"/>
                    </a:ext>
                  </a:extLst>
                </a:gridCol>
                <a:gridCol w="662939">
                  <a:extLst>
                    <a:ext uri="{9D8B030D-6E8A-4147-A177-3AD203B41FA5}">
                      <a16:colId xmlns:a16="http://schemas.microsoft.com/office/drawing/2014/main" val="20006"/>
                    </a:ext>
                  </a:extLst>
                </a:gridCol>
                <a:gridCol w="658495">
                  <a:extLst>
                    <a:ext uri="{9D8B030D-6E8A-4147-A177-3AD203B41FA5}">
                      <a16:colId xmlns:a16="http://schemas.microsoft.com/office/drawing/2014/main" val="20007"/>
                    </a:ext>
                  </a:extLst>
                </a:gridCol>
                <a:gridCol w="664845">
                  <a:extLst>
                    <a:ext uri="{9D8B030D-6E8A-4147-A177-3AD203B41FA5}">
                      <a16:colId xmlns:a16="http://schemas.microsoft.com/office/drawing/2014/main" val="20008"/>
                    </a:ext>
                  </a:extLst>
                </a:gridCol>
                <a:gridCol w="654684">
                  <a:extLst>
                    <a:ext uri="{9D8B030D-6E8A-4147-A177-3AD203B41FA5}">
                      <a16:colId xmlns:a16="http://schemas.microsoft.com/office/drawing/2014/main" val="20009"/>
                    </a:ext>
                  </a:extLst>
                </a:gridCol>
                <a:gridCol w="661670">
                  <a:extLst>
                    <a:ext uri="{9D8B030D-6E8A-4147-A177-3AD203B41FA5}">
                      <a16:colId xmlns:a16="http://schemas.microsoft.com/office/drawing/2014/main" val="20010"/>
                    </a:ext>
                  </a:extLst>
                </a:gridCol>
                <a:gridCol w="648970">
                  <a:extLst>
                    <a:ext uri="{9D8B030D-6E8A-4147-A177-3AD203B41FA5}">
                      <a16:colId xmlns:a16="http://schemas.microsoft.com/office/drawing/2014/main" val="20011"/>
                    </a:ext>
                  </a:extLst>
                </a:gridCol>
                <a:gridCol w="683259">
                  <a:extLst>
                    <a:ext uri="{9D8B030D-6E8A-4147-A177-3AD203B41FA5}">
                      <a16:colId xmlns:a16="http://schemas.microsoft.com/office/drawing/2014/main" val="20012"/>
                    </a:ext>
                  </a:extLst>
                </a:gridCol>
                <a:gridCol w="636904">
                  <a:extLst>
                    <a:ext uri="{9D8B030D-6E8A-4147-A177-3AD203B41FA5}">
                      <a16:colId xmlns:a16="http://schemas.microsoft.com/office/drawing/2014/main" val="20013"/>
                    </a:ext>
                  </a:extLst>
                </a:gridCol>
                <a:gridCol w="599440">
                  <a:extLst>
                    <a:ext uri="{9D8B030D-6E8A-4147-A177-3AD203B41FA5}">
                      <a16:colId xmlns:a16="http://schemas.microsoft.com/office/drawing/2014/main" val="20014"/>
                    </a:ext>
                  </a:extLst>
                </a:gridCol>
              </a:tblGrid>
              <a:tr h="233045">
                <a:tc>
                  <a:txBody>
                    <a:bodyPr/>
                    <a:lstStyle/>
                    <a:p>
                      <a:pPr marL="31750">
                        <a:lnSpc>
                          <a:spcPts val="1739"/>
                        </a:lnSpc>
                      </a:pPr>
                      <a:r>
                        <a:rPr sz="1550" b="0" spc="-20" dirty="0">
                          <a:latin typeface="Work Sans Light"/>
                          <a:cs typeface="Work Sans Light"/>
                        </a:rPr>
                        <a:t>2008</a:t>
                      </a:r>
                      <a:endParaRPr sz="1550">
                        <a:latin typeface="Work Sans Light"/>
                        <a:cs typeface="Work Sans Light"/>
                      </a:endParaRPr>
                    </a:p>
                  </a:txBody>
                  <a:tcPr marL="0" marR="0" marT="0" marB="0"/>
                </a:tc>
                <a:tc>
                  <a:txBody>
                    <a:bodyPr/>
                    <a:lstStyle/>
                    <a:p>
                      <a:pPr marL="93980">
                        <a:lnSpc>
                          <a:spcPts val="1739"/>
                        </a:lnSpc>
                      </a:pPr>
                      <a:r>
                        <a:rPr sz="1550" b="0" spc="-20" dirty="0">
                          <a:latin typeface="Work Sans Light"/>
                          <a:cs typeface="Work Sans Light"/>
                        </a:rPr>
                        <a:t>2009</a:t>
                      </a:r>
                      <a:endParaRPr sz="1550">
                        <a:latin typeface="Work Sans Light"/>
                        <a:cs typeface="Work Sans Light"/>
                      </a:endParaRPr>
                    </a:p>
                  </a:txBody>
                  <a:tcPr marL="0" marR="0" marT="0" marB="0"/>
                </a:tc>
                <a:tc>
                  <a:txBody>
                    <a:bodyPr/>
                    <a:lstStyle/>
                    <a:p>
                      <a:pPr marL="106045">
                        <a:lnSpc>
                          <a:spcPts val="1739"/>
                        </a:lnSpc>
                      </a:pPr>
                      <a:r>
                        <a:rPr sz="1550" b="0" spc="-20" dirty="0">
                          <a:latin typeface="Work Sans Light"/>
                          <a:cs typeface="Work Sans Light"/>
                        </a:rPr>
                        <a:t>2010</a:t>
                      </a:r>
                      <a:endParaRPr sz="1550">
                        <a:latin typeface="Work Sans Light"/>
                        <a:cs typeface="Work Sans Light"/>
                      </a:endParaRPr>
                    </a:p>
                  </a:txBody>
                  <a:tcPr marL="0" marR="0" marT="0" marB="0"/>
                </a:tc>
                <a:tc>
                  <a:txBody>
                    <a:bodyPr/>
                    <a:lstStyle/>
                    <a:p>
                      <a:pPr marL="130175">
                        <a:lnSpc>
                          <a:spcPts val="1739"/>
                        </a:lnSpc>
                      </a:pPr>
                      <a:r>
                        <a:rPr sz="1550" b="0" spc="-20" dirty="0">
                          <a:latin typeface="Work Sans Light"/>
                          <a:cs typeface="Work Sans Light"/>
                        </a:rPr>
                        <a:t>2011</a:t>
                      </a:r>
                      <a:endParaRPr sz="1550">
                        <a:latin typeface="Work Sans Light"/>
                        <a:cs typeface="Work Sans Light"/>
                      </a:endParaRPr>
                    </a:p>
                  </a:txBody>
                  <a:tcPr marL="0" marR="0" marT="0" marB="0"/>
                </a:tc>
                <a:tc>
                  <a:txBody>
                    <a:bodyPr/>
                    <a:lstStyle/>
                    <a:p>
                      <a:pPr marL="132715">
                        <a:lnSpc>
                          <a:spcPts val="1739"/>
                        </a:lnSpc>
                      </a:pPr>
                      <a:r>
                        <a:rPr sz="1550" b="0" spc="-20" dirty="0">
                          <a:latin typeface="Work Sans Light"/>
                          <a:cs typeface="Work Sans Light"/>
                        </a:rPr>
                        <a:t>2012</a:t>
                      </a:r>
                      <a:endParaRPr sz="1550">
                        <a:latin typeface="Work Sans Light"/>
                        <a:cs typeface="Work Sans Light"/>
                      </a:endParaRPr>
                    </a:p>
                  </a:txBody>
                  <a:tcPr marL="0" marR="0" marT="0" marB="0"/>
                </a:tc>
                <a:tc>
                  <a:txBody>
                    <a:bodyPr/>
                    <a:lstStyle/>
                    <a:p>
                      <a:pPr marL="123189">
                        <a:lnSpc>
                          <a:spcPts val="1739"/>
                        </a:lnSpc>
                      </a:pPr>
                      <a:r>
                        <a:rPr sz="1550" b="0" spc="-20" dirty="0">
                          <a:latin typeface="Work Sans Light"/>
                          <a:cs typeface="Work Sans Light"/>
                        </a:rPr>
                        <a:t>2013</a:t>
                      </a:r>
                      <a:endParaRPr sz="1550">
                        <a:latin typeface="Work Sans Light"/>
                        <a:cs typeface="Work Sans Light"/>
                      </a:endParaRPr>
                    </a:p>
                  </a:txBody>
                  <a:tcPr marL="0" marR="0" marT="0" marB="0"/>
                </a:tc>
                <a:tc>
                  <a:txBody>
                    <a:bodyPr/>
                    <a:lstStyle/>
                    <a:p>
                      <a:pPr marL="121920">
                        <a:lnSpc>
                          <a:spcPts val="1739"/>
                        </a:lnSpc>
                      </a:pPr>
                      <a:r>
                        <a:rPr sz="1550" b="0" spc="-20" dirty="0">
                          <a:latin typeface="Work Sans Light"/>
                          <a:cs typeface="Work Sans Light"/>
                        </a:rPr>
                        <a:t>2014</a:t>
                      </a:r>
                      <a:endParaRPr sz="1550">
                        <a:latin typeface="Work Sans Light"/>
                        <a:cs typeface="Work Sans Light"/>
                      </a:endParaRPr>
                    </a:p>
                  </a:txBody>
                  <a:tcPr marL="0" marR="0" marT="0" marB="0"/>
                </a:tc>
                <a:tc>
                  <a:txBody>
                    <a:bodyPr/>
                    <a:lstStyle/>
                    <a:p>
                      <a:pPr marL="121285">
                        <a:lnSpc>
                          <a:spcPts val="1739"/>
                        </a:lnSpc>
                      </a:pPr>
                      <a:r>
                        <a:rPr sz="1550" b="0" spc="-20" dirty="0">
                          <a:latin typeface="Work Sans Light"/>
                          <a:cs typeface="Work Sans Light"/>
                        </a:rPr>
                        <a:t>2015</a:t>
                      </a:r>
                      <a:endParaRPr sz="1550">
                        <a:latin typeface="Work Sans Light"/>
                        <a:cs typeface="Work Sans Light"/>
                      </a:endParaRPr>
                    </a:p>
                  </a:txBody>
                  <a:tcPr marL="0" marR="0" marT="0" marB="0"/>
                </a:tc>
                <a:tc>
                  <a:txBody>
                    <a:bodyPr/>
                    <a:lstStyle/>
                    <a:p>
                      <a:pPr marL="121285">
                        <a:lnSpc>
                          <a:spcPts val="1739"/>
                        </a:lnSpc>
                      </a:pPr>
                      <a:r>
                        <a:rPr sz="1550" b="0" spc="-20" dirty="0">
                          <a:latin typeface="Work Sans Light"/>
                          <a:cs typeface="Work Sans Light"/>
                        </a:rPr>
                        <a:t>2016</a:t>
                      </a:r>
                      <a:endParaRPr sz="1550">
                        <a:latin typeface="Work Sans Light"/>
                        <a:cs typeface="Work Sans Light"/>
                      </a:endParaRPr>
                    </a:p>
                  </a:txBody>
                  <a:tcPr marL="0" marR="0" marT="0" marB="0"/>
                </a:tc>
                <a:tc>
                  <a:txBody>
                    <a:bodyPr/>
                    <a:lstStyle/>
                    <a:p>
                      <a:pPr marL="124460">
                        <a:lnSpc>
                          <a:spcPts val="1739"/>
                        </a:lnSpc>
                      </a:pPr>
                      <a:r>
                        <a:rPr sz="1550" b="0" spc="-20" dirty="0">
                          <a:latin typeface="Work Sans Light"/>
                          <a:cs typeface="Work Sans Light"/>
                        </a:rPr>
                        <a:t>2017</a:t>
                      </a:r>
                      <a:endParaRPr sz="1550">
                        <a:latin typeface="Work Sans Light"/>
                        <a:cs typeface="Work Sans Light"/>
                      </a:endParaRPr>
                    </a:p>
                  </a:txBody>
                  <a:tcPr marL="0" marR="0" marT="0" marB="0"/>
                </a:tc>
                <a:tc>
                  <a:txBody>
                    <a:bodyPr/>
                    <a:lstStyle/>
                    <a:p>
                      <a:pPr marL="121285">
                        <a:lnSpc>
                          <a:spcPts val="1739"/>
                        </a:lnSpc>
                      </a:pPr>
                      <a:r>
                        <a:rPr sz="1550" b="0" spc="-20" dirty="0">
                          <a:latin typeface="Work Sans Light"/>
                          <a:cs typeface="Work Sans Light"/>
                        </a:rPr>
                        <a:t>2018</a:t>
                      </a:r>
                      <a:endParaRPr sz="1550">
                        <a:latin typeface="Work Sans Light"/>
                        <a:cs typeface="Work Sans Light"/>
                      </a:endParaRPr>
                    </a:p>
                  </a:txBody>
                  <a:tcPr marL="0" marR="0" marT="0" marB="0"/>
                </a:tc>
                <a:tc>
                  <a:txBody>
                    <a:bodyPr/>
                    <a:lstStyle/>
                    <a:p>
                      <a:pPr marL="119380">
                        <a:lnSpc>
                          <a:spcPts val="1739"/>
                        </a:lnSpc>
                      </a:pPr>
                      <a:r>
                        <a:rPr sz="1550" b="0" spc="-20" dirty="0">
                          <a:latin typeface="Work Sans Light"/>
                          <a:cs typeface="Work Sans Light"/>
                        </a:rPr>
                        <a:t>2019</a:t>
                      </a:r>
                      <a:endParaRPr sz="1550">
                        <a:latin typeface="Work Sans Light"/>
                        <a:cs typeface="Work Sans Light"/>
                      </a:endParaRPr>
                    </a:p>
                  </a:txBody>
                  <a:tcPr marL="0" marR="0" marT="0" marB="0"/>
                </a:tc>
                <a:tc>
                  <a:txBody>
                    <a:bodyPr/>
                    <a:lstStyle/>
                    <a:p>
                      <a:pPr marL="107950">
                        <a:lnSpc>
                          <a:spcPts val="1739"/>
                        </a:lnSpc>
                      </a:pPr>
                      <a:r>
                        <a:rPr sz="1550" b="0" spc="-20" dirty="0">
                          <a:latin typeface="Work Sans Light"/>
                          <a:cs typeface="Work Sans Light"/>
                        </a:rPr>
                        <a:t>2020</a:t>
                      </a:r>
                      <a:endParaRPr sz="1550">
                        <a:latin typeface="Work Sans Light"/>
                        <a:cs typeface="Work Sans Light"/>
                      </a:endParaRPr>
                    </a:p>
                  </a:txBody>
                  <a:tcPr marL="0" marR="0" marT="0" marB="0"/>
                </a:tc>
                <a:tc>
                  <a:txBody>
                    <a:bodyPr/>
                    <a:lstStyle/>
                    <a:p>
                      <a:pPr marL="109855">
                        <a:lnSpc>
                          <a:spcPts val="1739"/>
                        </a:lnSpc>
                      </a:pPr>
                      <a:r>
                        <a:rPr sz="1550" b="0" spc="-20" dirty="0">
                          <a:latin typeface="Work Sans Light"/>
                          <a:cs typeface="Work Sans Light"/>
                        </a:rPr>
                        <a:t>2021</a:t>
                      </a:r>
                      <a:endParaRPr sz="1550">
                        <a:latin typeface="Work Sans Light"/>
                        <a:cs typeface="Work Sans Light"/>
                      </a:endParaRPr>
                    </a:p>
                  </a:txBody>
                  <a:tcPr marL="0" marR="0" marT="0" marB="0"/>
                </a:tc>
                <a:tc>
                  <a:txBody>
                    <a:bodyPr/>
                    <a:lstStyle/>
                    <a:p>
                      <a:pPr marL="112395">
                        <a:lnSpc>
                          <a:spcPts val="1739"/>
                        </a:lnSpc>
                      </a:pPr>
                      <a:r>
                        <a:rPr sz="1550" b="0" spc="-20" dirty="0">
                          <a:latin typeface="Work Sans Light"/>
                          <a:cs typeface="Work Sans Light"/>
                        </a:rPr>
                        <a:t>2022</a:t>
                      </a:r>
                      <a:endParaRPr sz="1550" dirty="0">
                        <a:latin typeface="Work Sans Light"/>
                        <a:cs typeface="Work Sans Light"/>
                      </a:endParaRPr>
                    </a:p>
                  </a:txBody>
                  <a:tcPr marL="0" marR="0" marT="0" marB="0"/>
                </a:tc>
                <a:extLst>
                  <a:ext uri="{0D108BD9-81ED-4DB2-BD59-A6C34878D82A}">
                    <a16:rowId xmlns:a16="http://schemas.microsoft.com/office/drawing/2014/main" val="10000"/>
                  </a:ext>
                </a:extLst>
              </a:tr>
            </a:tbl>
          </a:graphicData>
        </a:graphic>
      </p:graphicFrame>
      <p:grpSp>
        <p:nvGrpSpPr>
          <p:cNvPr id="68" name="Skupina 67">
            <a:extLst>
              <a:ext uri="{FF2B5EF4-FFF2-40B4-BE49-F238E27FC236}">
                <a16:creationId xmlns:a16="http://schemas.microsoft.com/office/drawing/2014/main" id="{A3DA14F0-366A-5973-0DD9-FBC2D9FF724B}"/>
              </a:ext>
            </a:extLst>
          </p:cNvPr>
          <p:cNvGrpSpPr/>
          <p:nvPr/>
        </p:nvGrpSpPr>
        <p:grpSpPr>
          <a:xfrm>
            <a:off x="1086710" y="4816475"/>
            <a:ext cx="10418548" cy="4957216"/>
            <a:chOff x="1086710" y="4261493"/>
            <a:chExt cx="10418548" cy="5664598"/>
          </a:xfrm>
        </p:grpSpPr>
        <p:grpSp>
          <p:nvGrpSpPr>
            <p:cNvPr id="67" name="Skupina 66">
              <a:extLst>
                <a:ext uri="{FF2B5EF4-FFF2-40B4-BE49-F238E27FC236}">
                  <a16:creationId xmlns:a16="http://schemas.microsoft.com/office/drawing/2014/main" id="{9065CDDD-ABAD-C454-86A5-D5D08AD8C76C}"/>
                </a:ext>
              </a:extLst>
            </p:cNvPr>
            <p:cNvGrpSpPr/>
            <p:nvPr/>
          </p:nvGrpSpPr>
          <p:grpSpPr>
            <a:xfrm>
              <a:off x="1560409" y="4261493"/>
              <a:ext cx="9944849" cy="5664598"/>
              <a:chOff x="1560409" y="4261493"/>
              <a:chExt cx="9944849" cy="5664598"/>
            </a:xfrm>
          </p:grpSpPr>
          <p:sp>
            <p:nvSpPr>
              <p:cNvPr id="13" name="object 13"/>
              <p:cNvSpPr/>
              <p:nvPr/>
            </p:nvSpPr>
            <p:spPr>
              <a:xfrm>
                <a:off x="1560410" y="4734553"/>
                <a:ext cx="7571740" cy="0"/>
              </a:xfrm>
              <a:custGeom>
                <a:avLst/>
                <a:gdLst/>
                <a:ahLst/>
                <a:cxnLst/>
                <a:rect l="l" t="t" r="r" b="b"/>
                <a:pathLst>
                  <a:path w="7571740">
                    <a:moveTo>
                      <a:pt x="0" y="0"/>
                    </a:moveTo>
                    <a:lnTo>
                      <a:pt x="4284626" y="0"/>
                    </a:lnTo>
                  </a:path>
                  <a:path w="7571740">
                    <a:moveTo>
                      <a:pt x="4457637" y="0"/>
                    </a:moveTo>
                    <a:lnTo>
                      <a:pt x="7571563" y="0"/>
                    </a:lnTo>
                  </a:path>
                </a:pathLst>
              </a:custGeom>
              <a:ln w="3175">
                <a:solidFill>
                  <a:srgbClr val="807E7E"/>
                </a:solidFill>
              </a:ln>
            </p:spPr>
            <p:txBody>
              <a:bodyPr wrap="square" lIns="0" tIns="0" rIns="0" bIns="0" rtlCol="0"/>
              <a:lstStyle/>
              <a:p>
                <a:endParaRPr/>
              </a:p>
            </p:txBody>
          </p:sp>
          <p:sp>
            <p:nvSpPr>
              <p:cNvPr id="14" name="object 14"/>
              <p:cNvSpPr/>
              <p:nvPr/>
            </p:nvSpPr>
            <p:spPr>
              <a:xfrm>
                <a:off x="1560409" y="9926091"/>
                <a:ext cx="659765" cy="0"/>
              </a:xfrm>
              <a:custGeom>
                <a:avLst/>
                <a:gdLst/>
                <a:ahLst/>
                <a:cxnLst/>
                <a:rect l="l" t="t" r="r" b="b"/>
                <a:pathLst>
                  <a:path w="659764">
                    <a:moveTo>
                      <a:pt x="0" y="0"/>
                    </a:moveTo>
                    <a:lnTo>
                      <a:pt x="659665" y="0"/>
                    </a:lnTo>
                  </a:path>
                </a:pathLst>
              </a:custGeom>
              <a:ln w="20941">
                <a:solidFill>
                  <a:srgbClr val="003150"/>
                </a:solidFill>
              </a:ln>
            </p:spPr>
            <p:txBody>
              <a:bodyPr wrap="square" lIns="0" tIns="0" rIns="0" bIns="0" rtlCol="0"/>
              <a:lstStyle/>
              <a:p>
                <a:endParaRPr/>
              </a:p>
            </p:txBody>
          </p:sp>
          <p:sp>
            <p:nvSpPr>
              <p:cNvPr id="15" name="object 15"/>
              <p:cNvSpPr/>
              <p:nvPr/>
            </p:nvSpPr>
            <p:spPr>
              <a:xfrm>
                <a:off x="2220074" y="9926091"/>
                <a:ext cx="659765" cy="0"/>
              </a:xfrm>
              <a:custGeom>
                <a:avLst/>
                <a:gdLst/>
                <a:ahLst/>
                <a:cxnLst/>
                <a:rect l="l" t="t" r="r" b="b"/>
                <a:pathLst>
                  <a:path w="659764">
                    <a:moveTo>
                      <a:pt x="0" y="0"/>
                    </a:moveTo>
                    <a:lnTo>
                      <a:pt x="659665" y="0"/>
                    </a:lnTo>
                  </a:path>
                </a:pathLst>
              </a:custGeom>
              <a:ln w="20941">
                <a:solidFill>
                  <a:srgbClr val="003150"/>
                </a:solidFill>
              </a:ln>
            </p:spPr>
            <p:txBody>
              <a:bodyPr wrap="square" lIns="0" tIns="0" rIns="0" bIns="0" rtlCol="0"/>
              <a:lstStyle/>
              <a:p>
                <a:endParaRPr/>
              </a:p>
            </p:txBody>
          </p:sp>
          <p:sp>
            <p:nvSpPr>
              <p:cNvPr id="16" name="object 16"/>
              <p:cNvSpPr/>
              <p:nvPr/>
            </p:nvSpPr>
            <p:spPr>
              <a:xfrm>
                <a:off x="2879740" y="9926091"/>
                <a:ext cx="659765" cy="0"/>
              </a:xfrm>
              <a:custGeom>
                <a:avLst/>
                <a:gdLst/>
                <a:ahLst/>
                <a:cxnLst/>
                <a:rect l="l" t="t" r="r" b="b"/>
                <a:pathLst>
                  <a:path w="659764">
                    <a:moveTo>
                      <a:pt x="0" y="0"/>
                    </a:moveTo>
                    <a:lnTo>
                      <a:pt x="659665" y="0"/>
                    </a:lnTo>
                  </a:path>
                </a:pathLst>
              </a:custGeom>
              <a:ln w="20941">
                <a:solidFill>
                  <a:srgbClr val="003150"/>
                </a:solidFill>
              </a:ln>
            </p:spPr>
            <p:txBody>
              <a:bodyPr wrap="square" lIns="0" tIns="0" rIns="0" bIns="0" rtlCol="0"/>
              <a:lstStyle/>
              <a:p>
                <a:endParaRPr/>
              </a:p>
            </p:txBody>
          </p:sp>
          <p:sp>
            <p:nvSpPr>
              <p:cNvPr id="17" name="object 17"/>
              <p:cNvSpPr/>
              <p:nvPr/>
            </p:nvSpPr>
            <p:spPr>
              <a:xfrm>
                <a:off x="3539406" y="9926091"/>
                <a:ext cx="659765" cy="0"/>
              </a:xfrm>
              <a:custGeom>
                <a:avLst/>
                <a:gdLst/>
                <a:ahLst/>
                <a:cxnLst/>
                <a:rect l="l" t="t" r="r" b="b"/>
                <a:pathLst>
                  <a:path w="659764">
                    <a:moveTo>
                      <a:pt x="0" y="0"/>
                    </a:moveTo>
                    <a:lnTo>
                      <a:pt x="659665" y="0"/>
                    </a:lnTo>
                  </a:path>
                </a:pathLst>
              </a:custGeom>
              <a:ln w="20941">
                <a:solidFill>
                  <a:srgbClr val="003150"/>
                </a:solidFill>
              </a:ln>
            </p:spPr>
            <p:txBody>
              <a:bodyPr wrap="square" lIns="0" tIns="0" rIns="0" bIns="0" rtlCol="0"/>
              <a:lstStyle/>
              <a:p>
                <a:endParaRPr/>
              </a:p>
            </p:txBody>
          </p:sp>
          <p:sp>
            <p:nvSpPr>
              <p:cNvPr id="18" name="object 18"/>
              <p:cNvSpPr/>
              <p:nvPr/>
            </p:nvSpPr>
            <p:spPr>
              <a:xfrm>
                <a:off x="4199072" y="9926091"/>
                <a:ext cx="659765" cy="0"/>
              </a:xfrm>
              <a:custGeom>
                <a:avLst/>
                <a:gdLst/>
                <a:ahLst/>
                <a:cxnLst/>
                <a:rect l="l" t="t" r="r" b="b"/>
                <a:pathLst>
                  <a:path w="659764">
                    <a:moveTo>
                      <a:pt x="0" y="0"/>
                    </a:moveTo>
                    <a:lnTo>
                      <a:pt x="659665" y="0"/>
                    </a:lnTo>
                  </a:path>
                </a:pathLst>
              </a:custGeom>
              <a:ln w="20941">
                <a:solidFill>
                  <a:srgbClr val="003150"/>
                </a:solidFill>
              </a:ln>
            </p:spPr>
            <p:txBody>
              <a:bodyPr wrap="square" lIns="0" tIns="0" rIns="0" bIns="0" rtlCol="0"/>
              <a:lstStyle/>
              <a:p>
                <a:endParaRPr/>
              </a:p>
            </p:txBody>
          </p:sp>
          <p:sp>
            <p:nvSpPr>
              <p:cNvPr id="19" name="object 19"/>
              <p:cNvSpPr/>
              <p:nvPr/>
            </p:nvSpPr>
            <p:spPr>
              <a:xfrm>
                <a:off x="4858737" y="9926091"/>
                <a:ext cx="659765" cy="0"/>
              </a:xfrm>
              <a:custGeom>
                <a:avLst/>
                <a:gdLst/>
                <a:ahLst/>
                <a:cxnLst/>
                <a:rect l="l" t="t" r="r" b="b"/>
                <a:pathLst>
                  <a:path w="659764">
                    <a:moveTo>
                      <a:pt x="0" y="0"/>
                    </a:moveTo>
                    <a:lnTo>
                      <a:pt x="659665" y="0"/>
                    </a:lnTo>
                  </a:path>
                </a:pathLst>
              </a:custGeom>
              <a:ln w="20941">
                <a:solidFill>
                  <a:srgbClr val="003150"/>
                </a:solidFill>
              </a:ln>
            </p:spPr>
            <p:txBody>
              <a:bodyPr wrap="square" lIns="0" tIns="0" rIns="0" bIns="0" rtlCol="0"/>
              <a:lstStyle/>
              <a:p>
                <a:endParaRPr/>
              </a:p>
            </p:txBody>
          </p:sp>
          <p:sp>
            <p:nvSpPr>
              <p:cNvPr id="20" name="object 20"/>
              <p:cNvSpPr/>
              <p:nvPr/>
            </p:nvSpPr>
            <p:spPr>
              <a:xfrm>
                <a:off x="5518403" y="9926091"/>
                <a:ext cx="659765" cy="0"/>
              </a:xfrm>
              <a:custGeom>
                <a:avLst/>
                <a:gdLst/>
                <a:ahLst/>
                <a:cxnLst/>
                <a:rect l="l" t="t" r="r" b="b"/>
                <a:pathLst>
                  <a:path w="659764">
                    <a:moveTo>
                      <a:pt x="0" y="0"/>
                    </a:moveTo>
                    <a:lnTo>
                      <a:pt x="659665" y="0"/>
                    </a:lnTo>
                  </a:path>
                </a:pathLst>
              </a:custGeom>
              <a:ln w="20941">
                <a:solidFill>
                  <a:srgbClr val="003150"/>
                </a:solidFill>
              </a:ln>
            </p:spPr>
            <p:txBody>
              <a:bodyPr wrap="square" lIns="0" tIns="0" rIns="0" bIns="0" rtlCol="0"/>
              <a:lstStyle/>
              <a:p>
                <a:endParaRPr/>
              </a:p>
            </p:txBody>
          </p:sp>
          <p:sp>
            <p:nvSpPr>
              <p:cNvPr id="21" name="object 21"/>
              <p:cNvSpPr/>
              <p:nvPr/>
            </p:nvSpPr>
            <p:spPr>
              <a:xfrm>
                <a:off x="6178069"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2" name="object 22"/>
              <p:cNvSpPr/>
              <p:nvPr/>
            </p:nvSpPr>
            <p:spPr>
              <a:xfrm>
                <a:off x="6837735"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3" name="object 23"/>
              <p:cNvSpPr/>
              <p:nvPr/>
            </p:nvSpPr>
            <p:spPr>
              <a:xfrm>
                <a:off x="7497400"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4" name="object 24"/>
              <p:cNvSpPr/>
              <p:nvPr/>
            </p:nvSpPr>
            <p:spPr>
              <a:xfrm>
                <a:off x="8157066"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5" name="object 25"/>
              <p:cNvSpPr/>
              <p:nvPr/>
            </p:nvSpPr>
            <p:spPr>
              <a:xfrm>
                <a:off x="8816732"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6" name="object 26"/>
              <p:cNvSpPr/>
              <p:nvPr/>
            </p:nvSpPr>
            <p:spPr>
              <a:xfrm>
                <a:off x="9476398"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7" name="object 27"/>
              <p:cNvSpPr/>
              <p:nvPr/>
            </p:nvSpPr>
            <p:spPr>
              <a:xfrm>
                <a:off x="10136063"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8" name="object 28"/>
              <p:cNvSpPr/>
              <p:nvPr/>
            </p:nvSpPr>
            <p:spPr>
              <a:xfrm>
                <a:off x="10795731" y="9926091"/>
                <a:ext cx="659765" cy="0"/>
              </a:xfrm>
              <a:custGeom>
                <a:avLst/>
                <a:gdLst/>
                <a:ahLst/>
                <a:cxnLst/>
                <a:rect l="l" t="t" r="r" b="b"/>
                <a:pathLst>
                  <a:path w="659765">
                    <a:moveTo>
                      <a:pt x="0" y="0"/>
                    </a:moveTo>
                    <a:lnTo>
                      <a:pt x="659665" y="0"/>
                    </a:lnTo>
                  </a:path>
                </a:pathLst>
              </a:custGeom>
              <a:ln w="20941">
                <a:solidFill>
                  <a:srgbClr val="003150"/>
                </a:solidFill>
              </a:ln>
            </p:spPr>
            <p:txBody>
              <a:bodyPr wrap="square" lIns="0" tIns="0" rIns="0" bIns="0" rtlCol="0"/>
              <a:lstStyle/>
              <a:p>
                <a:endParaRPr/>
              </a:p>
            </p:txBody>
          </p:sp>
          <p:sp>
            <p:nvSpPr>
              <p:cNvPr id="29" name="object 29"/>
              <p:cNvSpPr/>
              <p:nvPr/>
            </p:nvSpPr>
            <p:spPr>
              <a:xfrm>
                <a:off x="1900694" y="9347346"/>
                <a:ext cx="830580" cy="550545"/>
              </a:xfrm>
              <a:custGeom>
                <a:avLst/>
                <a:gdLst/>
                <a:ahLst/>
                <a:cxnLst/>
                <a:rect l="l" t="t" r="r" b="b"/>
                <a:pathLst>
                  <a:path w="830580" h="550545">
                    <a:moveTo>
                      <a:pt x="173012" y="399872"/>
                    </a:moveTo>
                    <a:lnTo>
                      <a:pt x="0" y="399872"/>
                    </a:lnTo>
                    <a:lnTo>
                      <a:pt x="0" y="550418"/>
                    </a:lnTo>
                    <a:lnTo>
                      <a:pt x="173012" y="550418"/>
                    </a:lnTo>
                    <a:lnTo>
                      <a:pt x="173012" y="399872"/>
                    </a:lnTo>
                    <a:close/>
                  </a:path>
                  <a:path w="830580" h="550545">
                    <a:moveTo>
                      <a:pt x="830402" y="0"/>
                    </a:moveTo>
                    <a:lnTo>
                      <a:pt x="657390" y="0"/>
                    </a:lnTo>
                    <a:lnTo>
                      <a:pt x="657390" y="550418"/>
                    </a:lnTo>
                    <a:lnTo>
                      <a:pt x="830402" y="550418"/>
                    </a:lnTo>
                    <a:lnTo>
                      <a:pt x="830402" y="0"/>
                    </a:lnTo>
                    <a:close/>
                  </a:path>
                </a:pathLst>
              </a:custGeom>
              <a:solidFill>
                <a:srgbClr val="003150"/>
              </a:solidFill>
            </p:spPr>
            <p:txBody>
              <a:bodyPr wrap="square" lIns="0" tIns="0" rIns="0" bIns="0" rtlCol="0"/>
              <a:lstStyle/>
              <a:p>
                <a:endParaRPr/>
              </a:p>
            </p:txBody>
          </p:sp>
          <p:sp>
            <p:nvSpPr>
              <p:cNvPr id="30" name="object 30"/>
              <p:cNvSpPr/>
              <p:nvPr/>
            </p:nvSpPr>
            <p:spPr>
              <a:xfrm>
                <a:off x="1560410" y="8615160"/>
                <a:ext cx="2312670" cy="0"/>
              </a:xfrm>
              <a:custGeom>
                <a:avLst/>
                <a:gdLst/>
                <a:ahLst/>
                <a:cxnLst/>
                <a:rect l="l" t="t" r="r" b="b"/>
                <a:pathLst>
                  <a:path w="2312670">
                    <a:moveTo>
                      <a:pt x="0" y="0"/>
                    </a:moveTo>
                    <a:lnTo>
                      <a:pt x="1655073" y="0"/>
                    </a:lnTo>
                  </a:path>
                  <a:path w="2312670">
                    <a:moveTo>
                      <a:pt x="1828083" y="0"/>
                    </a:moveTo>
                    <a:lnTo>
                      <a:pt x="2312456" y="0"/>
                    </a:lnTo>
                  </a:path>
                </a:pathLst>
              </a:custGeom>
              <a:ln w="3175">
                <a:solidFill>
                  <a:srgbClr val="807E7E"/>
                </a:solidFill>
              </a:ln>
            </p:spPr>
            <p:txBody>
              <a:bodyPr wrap="square" lIns="0" tIns="0" rIns="0" bIns="0" rtlCol="0"/>
              <a:lstStyle/>
              <a:p>
                <a:endParaRPr/>
              </a:p>
            </p:txBody>
          </p:sp>
          <p:sp>
            <p:nvSpPr>
              <p:cNvPr id="31" name="object 31"/>
              <p:cNvSpPr/>
              <p:nvPr/>
            </p:nvSpPr>
            <p:spPr>
              <a:xfrm>
                <a:off x="3215483" y="8410142"/>
                <a:ext cx="173355" cy="1487805"/>
              </a:xfrm>
              <a:custGeom>
                <a:avLst/>
                <a:gdLst/>
                <a:ahLst/>
                <a:cxnLst/>
                <a:rect l="l" t="t" r="r" b="b"/>
                <a:pathLst>
                  <a:path w="173354" h="1487804">
                    <a:moveTo>
                      <a:pt x="173010" y="0"/>
                    </a:moveTo>
                    <a:lnTo>
                      <a:pt x="0" y="0"/>
                    </a:lnTo>
                    <a:lnTo>
                      <a:pt x="0" y="1487619"/>
                    </a:lnTo>
                    <a:lnTo>
                      <a:pt x="173010" y="1487619"/>
                    </a:lnTo>
                    <a:lnTo>
                      <a:pt x="173010" y="0"/>
                    </a:lnTo>
                    <a:close/>
                  </a:path>
                </a:pathLst>
              </a:custGeom>
              <a:solidFill>
                <a:srgbClr val="003150"/>
              </a:solidFill>
            </p:spPr>
            <p:txBody>
              <a:bodyPr wrap="square" lIns="0" tIns="0" rIns="0" bIns="0" rtlCol="0"/>
              <a:lstStyle/>
              <a:p>
                <a:endParaRPr/>
              </a:p>
            </p:txBody>
          </p:sp>
          <p:sp>
            <p:nvSpPr>
              <p:cNvPr id="32" name="object 32"/>
              <p:cNvSpPr/>
              <p:nvPr/>
            </p:nvSpPr>
            <p:spPr>
              <a:xfrm>
                <a:off x="1560410" y="7321628"/>
                <a:ext cx="2969895" cy="1294130"/>
              </a:xfrm>
              <a:custGeom>
                <a:avLst/>
                <a:gdLst/>
                <a:ahLst/>
                <a:cxnLst/>
                <a:rect l="l" t="t" r="r" b="b"/>
                <a:pathLst>
                  <a:path w="2969895" h="1294129">
                    <a:moveTo>
                      <a:pt x="2485466" y="1293532"/>
                    </a:moveTo>
                    <a:lnTo>
                      <a:pt x="2969849" y="1293532"/>
                    </a:lnTo>
                  </a:path>
                  <a:path w="2969895" h="1294129">
                    <a:moveTo>
                      <a:pt x="0" y="0"/>
                    </a:moveTo>
                    <a:lnTo>
                      <a:pt x="2312456" y="0"/>
                    </a:lnTo>
                  </a:path>
                  <a:path w="2969895" h="1294129">
                    <a:moveTo>
                      <a:pt x="2485466" y="0"/>
                    </a:moveTo>
                    <a:lnTo>
                      <a:pt x="2969849" y="0"/>
                    </a:lnTo>
                  </a:path>
                </a:pathLst>
              </a:custGeom>
              <a:ln w="3175">
                <a:solidFill>
                  <a:srgbClr val="807E7E"/>
                </a:solidFill>
              </a:ln>
            </p:spPr>
            <p:txBody>
              <a:bodyPr wrap="square" lIns="0" tIns="0" rIns="0" bIns="0" rtlCol="0"/>
              <a:lstStyle/>
              <a:p>
                <a:endParaRPr/>
              </a:p>
            </p:txBody>
          </p:sp>
          <p:sp>
            <p:nvSpPr>
              <p:cNvPr id="33" name="object 33"/>
              <p:cNvSpPr/>
              <p:nvPr/>
            </p:nvSpPr>
            <p:spPr>
              <a:xfrm>
                <a:off x="3872866" y="7075994"/>
                <a:ext cx="173355" cy="2821940"/>
              </a:xfrm>
              <a:custGeom>
                <a:avLst/>
                <a:gdLst/>
                <a:ahLst/>
                <a:cxnLst/>
                <a:rect l="l" t="t" r="r" b="b"/>
                <a:pathLst>
                  <a:path w="173354" h="2821940">
                    <a:moveTo>
                      <a:pt x="173010" y="0"/>
                    </a:moveTo>
                    <a:lnTo>
                      <a:pt x="0" y="0"/>
                    </a:lnTo>
                    <a:lnTo>
                      <a:pt x="0" y="2821767"/>
                    </a:lnTo>
                    <a:lnTo>
                      <a:pt x="173010" y="2821767"/>
                    </a:lnTo>
                    <a:lnTo>
                      <a:pt x="173010" y="0"/>
                    </a:lnTo>
                    <a:close/>
                  </a:path>
                </a:pathLst>
              </a:custGeom>
              <a:solidFill>
                <a:srgbClr val="003150"/>
              </a:solidFill>
            </p:spPr>
            <p:txBody>
              <a:bodyPr wrap="square" lIns="0" tIns="0" rIns="0" bIns="0" rtlCol="0"/>
              <a:lstStyle/>
              <a:p>
                <a:endParaRPr/>
              </a:p>
            </p:txBody>
          </p:sp>
          <p:sp>
            <p:nvSpPr>
              <p:cNvPr id="34" name="object 34"/>
              <p:cNvSpPr/>
              <p:nvPr/>
            </p:nvSpPr>
            <p:spPr>
              <a:xfrm>
                <a:off x="1560410" y="6028090"/>
                <a:ext cx="3627754" cy="2587625"/>
              </a:xfrm>
              <a:custGeom>
                <a:avLst/>
                <a:gdLst/>
                <a:ahLst/>
                <a:cxnLst/>
                <a:rect l="l" t="t" r="r" b="b"/>
                <a:pathLst>
                  <a:path w="3627754" h="2587625">
                    <a:moveTo>
                      <a:pt x="3142860" y="2587069"/>
                    </a:moveTo>
                    <a:lnTo>
                      <a:pt x="3627233" y="2587069"/>
                    </a:lnTo>
                  </a:path>
                  <a:path w="3627754" h="2587625">
                    <a:moveTo>
                      <a:pt x="3142860" y="1293537"/>
                    </a:moveTo>
                    <a:lnTo>
                      <a:pt x="3627233" y="1293537"/>
                    </a:lnTo>
                  </a:path>
                  <a:path w="3627754" h="2587625">
                    <a:moveTo>
                      <a:pt x="0" y="0"/>
                    </a:moveTo>
                    <a:lnTo>
                      <a:pt x="2969849" y="0"/>
                    </a:lnTo>
                  </a:path>
                  <a:path w="3627754" h="2587625">
                    <a:moveTo>
                      <a:pt x="3142860" y="0"/>
                    </a:moveTo>
                    <a:lnTo>
                      <a:pt x="3627233" y="0"/>
                    </a:lnTo>
                  </a:path>
                </a:pathLst>
              </a:custGeom>
              <a:ln w="3175">
                <a:solidFill>
                  <a:srgbClr val="807E7E"/>
                </a:solidFill>
              </a:ln>
            </p:spPr>
            <p:txBody>
              <a:bodyPr wrap="square" lIns="0" tIns="0" rIns="0" bIns="0" rtlCol="0"/>
              <a:lstStyle/>
              <a:p>
                <a:endParaRPr/>
              </a:p>
            </p:txBody>
          </p:sp>
          <p:sp>
            <p:nvSpPr>
              <p:cNvPr id="35" name="object 35"/>
              <p:cNvSpPr/>
              <p:nvPr/>
            </p:nvSpPr>
            <p:spPr>
              <a:xfrm>
                <a:off x="4530259" y="5673534"/>
                <a:ext cx="173355" cy="4224655"/>
              </a:xfrm>
              <a:custGeom>
                <a:avLst/>
                <a:gdLst/>
                <a:ahLst/>
                <a:cxnLst/>
                <a:rect l="l" t="t" r="r" b="b"/>
                <a:pathLst>
                  <a:path w="173354" h="4224655">
                    <a:moveTo>
                      <a:pt x="173010" y="0"/>
                    </a:moveTo>
                    <a:lnTo>
                      <a:pt x="0" y="0"/>
                    </a:lnTo>
                    <a:lnTo>
                      <a:pt x="0" y="4224227"/>
                    </a:lnTo>
                    <a:lnTo>
                      <a:pt x="173010" y="4224227"/>
                    </a:lnTo>
                    <a:lnTo>
                      <a:pt x="173010" y="0"/>
                    </a:lnTo>
                    <a:close/>
                  </a:path>
                </a:pathLst>
              </a:custGeom>
              <a:solidFill>
                <a:srgbClr val="003150"/>
              </a:solidFill>
            </p:spPr>
            <p:txBody>
              <a:bodyPr wrap="square" lIns="0" tIns="0" rIns="0" bIns="0" rtlCol="0"/>
              <a:lstStyle/>
              <a:p>
                <a:endParaRPr/>
              </a:p>
            </p:txBody>
          </p:sp>
          <p:sp>
            <p:nvSpPr>
              <p:cNvPr id="36" name="object 36"/>
              <p:cNvSpPr/>
              <p:nvPr/>
            </p:nvSpPr>
            <p:spPr>
              <a:xfrm>
                <a:off x="5360653" y="6028090"/>
                <a:ext cx="484505" cy="2587625"/>
              </a:xfrm>
              <a:custGeom>
                <a:avLst/>
                <a:gdLst/>
                <a:ahLst/>
                <a:cxnLst/>
                <a:rect l="l" t="t" r="r" b="b"/>
                <a:pathLst>
                  <a:path w="484504" h="2587625">
                    <a:moveTo>
                      <a:pt x="0" y="2587069"/>
                    </a:moveTo>
                    <a:lnTo>
                      <a:pt x="484383" y="2587069"/>
                    </a:lnTo>
                  </a:path>
                  <a:path w="484504" h="2587625">
                    <a:moveTo>
                      <a:pt x="0" y="1293537"/>
                    </a:moveTo>
                    <a:lnTo>
                      <a:pt x="484383" y="1293537"/>
                    </a:lnTo>
                  </a:path>
                  <a:path w="484504" h="2587625">
                    <a:moveTo>
                      <a:pt x="0" y="0"/>
                    </a:moveTo>
                    <a:lnTo>
                      <a:pt x="484383" y="0"/>
                    </a:lnTo>
                  </a:path>
                </a:pathLst>
              </a:custGeom>
              <a:ln w="3175">
                <a:solidFill>
                  <a:srgbClr val="807E7E"/>
                </a:solidFill>
              </a:ln>
            </p:spPr>
            <p:txBody>
              <a:bodyPr wrap="square" lIns="0" tIns="0" rIns="0" bIns="0" rtlCol="0"/>
              <a:lstStyle/>
              <a:p>
                <a:endParaRPr/>
              </a:p>
            </p:txBody>
          </p:sp>
          <p:sp>
            <p:nvSpPr>
              <p:cNvPr id="37" name="object 37"/>
              <p:cNvSpPr/>
              <p:nvPr/>
            </p:nvSpPr>
            <p:spPr>
              <a:xfrm>
                <a:off x="5187643" y="5123707"/>
                <a:ext cx="173355" cy="4774565"/>
              </a:xfrm>
              <a:custGeom>
                <a:avLst/>
                <a:gdLst/>
                <a:ahLst/>
                <a:cxnLst/>
                <a:rect l="l" t="t" r="r" b="b"/>
                <a:pathLst>
                  <a:path w="173354" h="4774565">
                    <a:moveTo>
                      <a:pt x="173010" y="0"/>
                    </a:moveTo>
                    <a:lnTo>
                      <a:pt x="0" y="0"/>
                    </a:lnTo>
                    <a:lnTo>
                      <a:pt x="0" y="4774053"/>
                    </a:lnTo>
                    <a:lnTo>
                      <a:pt x="173010" y="4774053"/>
                    </a:lnTo>
                    <a:lnTo>
                      <a:pt x="173010" y="0"/>
                    </a:lnTo>
                    <a:close/>
                  </a:path>
                </a:pathLst>
              </a:custGeom>
              <a:solidFill>
                <a:srgbClr val="003150"/>
              </a:solidFill>
            </p:spPr>
            <p:txBody>
              <a:bodyPr wrap="square" lIns="0" tIns="0" rIns="0" bIns="0" rtlCol="0"/>
              <a:lstStyle/>
              <a:p>
                <a:endParaRPr/>
              </a:p>
            </p:txBody>
          </p:sp>
          <p:sp>
            <p:nvSpPr>
              <p:cNvPr id="38" name="object 38"/>
              <p:cNvSpPr/>
              <p:nvPr/>
            </p:nvSpPr>
            <p:spPr>
              <a:xfrm>
                <a:off x="6018047" y="6028090"/>
                <a:ext cx="484505" cy="2587625"/>
              </a:xfrm>
              <a:custGeom>
                <a:avLst/>
                <a:gdLst/>
                <a:ahLst/>
                <a:cxnLst/>
                <a:rect l="l" t="t" r="r" b="b"/>
                <a:pathLst>
                  <a:path w="484504" h="2587625">
                    <a:moveTo>
                      <a:pt x="0" y="2587069"/>
                    </a:moveTo>
                    <a:lnTo>
                      <a:pt x="311362" y="2587069"/>
                    </a:lnTo>
                  </a:path>
                  <a:path w="484504" h="2587625">
                    <a:moveTo>
                      <a:pt x="0" y="1293537"/>
                    </a:moveTo>
                    <a:lnTo>
                      <a:pt x="484372" y="1293537"/>
                    </a:lnTo>
                  </a:path>
                  <a:path w="484504" h="2587625">
                    <a:moveTo>
                      <a:pt x="0" y="0"/>
                    </a:moveTo>
                    <a:lnTo>
                      <a:pt x="484372" y="0"/>
                    </a:lnTo>
                  </a:path>
                </a:pathLst>
              </a:custGeom>
              <a:ln w="3175">
                <a:solidFill>
                  <a:srgbClr val="807E7E"/>
                </a:solidFill>
              </a:ln>
            </p:spPr>
            <p:txBody>
              <a:bodyPr wrap="square" lIns="0" tIns="0" rIns="0" bIns="0" rtlCol="0"/>
              <a:lstStyle/>
              <a:p>
                <a:endParaRPr/>
              </a:p>
            </p:txBody>
          </p:sp>
          <p:sp>
            <p:nvSpPr>
              <p:cNvPr id="39" name="object 39"/>
              <p:cNvSpPr/>
              <p:nvPr/>
            </p:nvSpPr>
            <p:spPr>
              <a:xfrm>
                <a:off x="5845036" y="4261493"/>
                <a:ext cx="173355" cy="5636895"/>
              </a:xfrm>
              <a:custGeom>
                <a:avLst/>
                <a:gdLst/>
                <a:ahLst/>
                <a:cxnLst/>
                <a:rect l="l" t="t" r="r" b="b"/>
                <a:pathLst>
                  <a:path w="173354" h="5636895">
                    <a:moveTo>
                      <a:pt x="173010" y="0"/>
                    </a:moveTo>
                    <a:lnTo>
                      <a:pt x="0" y="0"/>
                    </a:lnTo>
                    <a:lnTo>
                      <a:pt x="0" y="5636268"/>
                    </a:lnTo>
                    <a:lnTo>
                      <a:pt x="173010" y="5636268"/>
                    </a:lnTo>
                    <a:lnTo>
                      <a:pt x="173010" y="0"/>
                    </a:lnTo>
                    <a:close/>
                  </a:path>
                </a:pathLst>
              </a:custGeom>
              <a:solidFill>
                <a:srgbClr val="003150"/>
              </a:solidFill>
            </p:spPr>
            <p:txBody>
              <a:bodyPr wrap="square" lIns="0" tIns="0" rIns="0" bIns="0" rtlCol="0"/>
              <a:lstStyle/>
              <a:p>
                <a:endParaRPr/>
              </a:p>
            </p:txBody>
          </p:sp>
          <p:sp>
            <p:nvSpPr>
              <p:cNvPr id="40" name="object 40"/>
              <p:cNvSpPr/>
              <p:nvPr/>
            </p:nvSpPr>
            <p:spPr>
              <a:xfrm>
                <a:off x="6675430" y="6028090"/>
                <a:ext cx="484505" cy="2587625"/>
              </a:xfrm>
              <a:custGeom>
                <a:avLst/>
                <a:gdLst/>
                <a:ahLst/>
                <a:cxnLst/>
                <a:rect l="l" t="t" r="r" b="b"/>
                <a:pathLst>
                  <a:path w="484504" h="2587625">
                    <a:moveTo>
                      <a:pt x="0" y="2587069"/>
                    </a:moveTo>
                    <a:lnTo>
                      <a:pt x="311372" y="2587069"/>
                    </a:lnTo>
                  </a:path>
                  <a:path w="484504" h="2587625">
                    <a:moveTo>
                      <a:pt x="0" y="1293537"/>
                    </a:moveTo>
                    <a:lnTo>
                      <a:pt x="484383" y="1293537"/>
                    </a:lnTo>
                  </a:path>
                  <a:path w="484504" h="2587625">
                    <a:moveTo>
                      <a:pt x="0" y="0"/>
                    </a:moveTo>
                    <a:lnTo>
                      <a:pt x="484383" y="0"/>
                    </a:lnTo>
                  </a:path>
                </a:pathLst>
              </a:custGeom>
              <a:ln w="3175">
                <a:solidFill>
                  <a:srgbClr val="807E7E"/>
                </a:solidFill>
              </a:ln>
            </p:spPr>
            <p:txBody>
              <a:bodyPr wrap="square" lIns="0" tIns="0" rIns="0" bIns="0" rtlCol="0"/>
              <a:lstStyle/>
              <a:p>
                <a:endParaRPr/>
              </a:p>
            </p:txBody>
          </p:sp>
          <p:sp>
            <p:nvSpPr>
              <p:cNvPr id="41" name="object 41"/>
              <p:cNvSpPr/>
              <p:nvPr/>
            </p:nvSpPr>
            <p:spPr>
              <a:xfrm>
                <a:off x="6502419" y="4736337"/>
                <a:ext cx="173355" cy="5161915"/>
              </a:xfrm>
              <a:custGeom>
                <a:avLst/>
                <a:gdLst/>
                <a:ahLst/>
                <a:cxnLst/>
                <a:rect l="l" t="t" r="r" b="b"/>
                <a:pathLst>
                  <a:path w="173354" h="5161915">
                    <a:moveTo>
                      <a:pt x="173010" y="0"/>
                    </a:moveTo>
                    <a:lnTo>
                      <a:pt x="0" y="0"/>
                    </a:lnTo>
                    <a:lnTo>
                      <a:pt x="0" y="5161423"/>
                    </a:lnTo>
                    <a:lnTo>
                      <a:pt x="173010" y="5161423"/>
                    </a:lnTo>
                    <a:lnTo>
                      <a:pt x="173010" y="0"/>
                    </a:lnTo>
                    <a:close/>
                  </a:path>
                </a:pathLst>
              </a:custGeom>
              <a:solidFill>
                <a:srgbClr val="003150"/>
              </a:solidFill>
            </p:spPr>
            <p:txBody>
              <a:bodyPr wrap="square" lIns="0" tIns="0" rIns="0" bIns="0" rtlCol="0"/>
              <a:lstStyle/>
              <a:p>
                <a:endParaRPr/>
              </a:p>
            </p:txBody>
          </p:sp>
          <p:sp>
            <p:nvSpPr>
              <p:cNvPr id="42" name="object 42"/>
              <p:cNvSpPr/>
              <p:nvPr/>
            </p:nvSpPr>
            <p:spPr>
              <a:xfrm>
                <a:off x="7332823" y="6028090"/>
                <a:ext cx="484505" cy="2587625"/>
              </a:xfrm>
              <a:custGeom>
                <a:avLst/>
                <a:gdLst/>
                <a:ahLst/>
                <a:cxnLst/>
                <a:rect l="l" t="t" r="r" b="b"/>
                <a:pathLst>
                  <a:path w="484504" h="2587625">
                    <a:moveTo>
                      <a:pt x="0" y="2587069"/>
                    </a:moveTo>
                    <a:lnTo>
                      <a:pt x="311362" y="2587069"/>
                    </a:lnTo>
                  </a:path>
                  <a:path w="484504" h="2587625">
                    <a:moveTo>
                      <a:pt x="0" y="1293537"/>
                    </a:moveTo>
                    <a:lnTo>
                      <a:pt x="484372" y="1293537"/>
                    </a:lnTo>
                  </a:path>
                  <a:path w="484504" h="2587625">
                    <a:moveTo>
                      <a:pt x="0" y="0"/>
                    </a:moveTo>
                    <a:lnTo>
                      <a:pt x="484372" y="0"/>
                    </a:lnTo>
                  </a:path>
                </a:pathLst>
              </a:custGeom>
              <a:ln w="3175">
                <a:solidFill>
                  <a:srgbClr val="807E7E"/>
                </a:solidFill>
              </a:ln>
            </p:spPr>
            <p:txBody>
              <a:bodyPr wrap="square" lIns="0" tIns="0" rIns="0" bIns="0" rtlCol="0"/>
              <a:lstStyle/>
              <a:p>
                <a:endParaRPr/>
              </a:p>
            </p:txBody>
          </p:sp>
          <p:sp>
            <p:nvSpPr>
              <p:cNvPr id="43" name="object 43"/>
              <p:cNvSpPr/>
              <p:nvPr/>
            </p:nvSpPr>
            <p:spPr>
              <a:xfrm>
                <a:off x="7159813" y="5123707"/>
                <a:ext cx="173355" cy="4774565"/>
              </a:xfrm>
              <a:custGeom>
                <a:avLst/>
                <a:gdLst/>
                <a:ahLst/>
                <a:cxnLst/>
                <a:rect l="l" t="t" r="r" b="b"/>
                <a:pathLst>
                  <a:path w="173354" h="4774565">
                    <a:moveTo>
                      <a:pt x="173010" y="0"/>
                    </a:moveTo>
                    <a:lnTo>
                      <a:pt x="0" y="0"/>
                    </a:lnTo>
                    <a:lnTo>
                      <a:pt x="0" y="4774053"/>
                    </a:lnTo>
                    <a:lnTo>
                      <a:pt x="173010" y="4774053"/>
                    </a:lnTo>
                    <a:lnTo>
                      <a:pt x="173010" y="0"/>
                    </a:lnTo>
                    <a:close/>
                  </a:path>
                </a:pathLst>
              </a:custGeom>
              <a:solidFill>
                <a:srgbClr val="003150"/>
              </a:solidFill>
            </p:spPr>
            <p:txBody>
              <a:bodyPr wrap="square" lIns="0" tIns="0" rIns="0" bIns="0" rtlCol="0"/>
              <a:lstStyle/>
              <a:p>
                <a:endParaRPr/>
              </a:p>
            </p:txBody>
          </p:sp>
          <p:sp>
            <p:nvSpPr>
              <p:cNvPr id="44" name="object 44"/>
              <p:cNvSpPr/>
              <p:nvPr/>
            </p:nvSpPr>
            <p:spPr>
              <a:xfrm>
                <a:off x="7990206" y="6028090"/>
                <a:ext cx="1142365" cy="2587625"/>
              </a:xfrm>
              <a:custGeom>
                <a:avLst/>
                <a:gdLst/>
                <a:ahLst/>
                <a:cxnLst/>
                <a:rect l="l" t="t" r="r" b="b"/>
                <a:pathLst>
                  <a:path w="1142365" h="2587625">
                    <a:moveTo>
                      <a:pt x="0" y="2587069"/>
                    </a:moveTo>
                    <a:lnTo>
                      <a:pt x="311372" y="2587069"/>
                    </a:lnTo>
                  </a:path>
                  <a:path w="1142365" h="2587625">
                    <a:moveTo>
                      <a:pt x="0" y="1293537"/>
                    </a:moveTo>
                    <a:lnTo>
                      <a:pt x="484372" y="1293537"/>
                    </a:lnTo>
                  </a:path>
                  <a:path w="1142365" h="2587625">
                    <a:moveTo>
                      <a:pt x="0" y="0"/>
                    </a:moveTo>
                    <a:lnTo>
                      <a:pt x="1141766" y="0"/>
                    </a:lnTo>
                  </a:path>
                </a:pathLst>
              </a:custGeom>
              <a:ln w="3175">
                <a:solidFill>
                  <a:srgbClr val="807E7E"/>
                </a:solidFill>
              </a:ln>
            </p:spPr>
            <p:txBody>
              <a:bodyPr wrap="square" lIns="0" tIns="0" rIns="0" bIns="0" rtlCol="0"/>
              <a:lstStyle/>
              <a:p>
                <a:endParaRPr/>
              </a:p>
            </p:txBody>
          </p:sp>
          <p:sp>
            <p:nvSpPr>
              <p:cNvPr id="45" name="object 45"/>
              <p:cNvSpPr/>
              <p:nvPr/>
            </p:nvSpPr>
            <p:spPr>
              <a:xfrm>
                <a:off x="7817196" y="5935945"/>
                <a:ext cx="173355" cy="3962400"/>
              </a:xfrm>
              <a:custGeom>
                <a:avLst/>
                <a:gdLst/>
                <a:ahLst/>
                <a:cxnLst/>
                <a:rect l="l" t="t" r="r" b="b"/>
                <a:pathLst>
                  <a:path w="173354" h="3962400">
                    <a:moveTo>
                      <a:pt x="173010" y="0"/>
                    </a:moveTo>
                    <a:lnTo>
                      <a:pt x="0" y="0"/>
                    </a:lnTo>
                    <a:lnTo>
                      <a:pt x="0" y="3961816"/>
                    </a:lnTo>
                    <a:lnTo>
                      <a:pt x="173010" y="3961816"/>
                    </a:lnTo>
                    <a:lnTo>
                      <a:pt x="173010" y="0"/>
                    </a:lnTo>
                    <a:close/>
                  </a:path>
                </a:pathLst>
              </a:custGeom>
              <a:solidFill>
                <a:srgbClr val="003150"/>
              </a:solidFill>
            </p:spPr>
            <p:txBody>
              <a:bodyPr wrap="square" lIns="0" tIns="0" rIns="0" bIns="0" rtlCol="0"/>
              <a:lstStyle/>
              <a:p>
                <a:endParaRPr/>
              </a:p>
            </p:txBody>
          </p:sp>
          <p:sp>
            <p:nvSpPr>
              <p:cNvPr id="46" name="object 46"/>
              <p:cNvSpPr/>
              <p:nvPr/>
            </p:nvSpPr>
            <p:spPr>
              <a:xfrm>
                <a:off x="8647590" y="7321628"/>
                <a:ext cx="484505" cy="1294130"/>
              </a:xfrm>
              <a:custGeom>
                <a:avLst/>
                <a:gdLst/>
                <a:ahLst/>
                <a:cxnLst/>
                <a:rect l="l" t="t" r="r" b="b"/>
                <a:pathLst>
                  <a:path w="484504" h="1294129">
                    <a:moveTo>
                      <a:pt x="0" y="1293532"/>
                    </a:moveTo>
                    <a:lnTo>
                      <a:pt x="311372" y="1293532"/>
                    </a:lnTo>
                  </a:path>
                  <a:path w="484504" h="1294129">
                    <a:moveTo>
                      <a:pt x="0" y="0"/>
                    </a:moveTo>
                    <a:lnTo>
                      <a:pt x="484383" y="0"/>
                    </a:lnTo>
                  </a:path>
                </a:pathLst>
              </a:custGeom>
              <a:ln w="3175">
                <a:solidFill>
                  <a:srgbClr val="807E7E"/>
                </a:solidFill>
              </a:ln>
            </p:spPr>
            <p:txBody>
              <a:bodyPr wrap="square" lIns="0" tIns="0" rIns="0" bIns="0" rtlCol="0"/>
              <a:lstStyle/>
              <a:p>
                <a:endParaRPr/>
              </a:p>
            </p:txBody>
          </p:sp>
          <p:sp>
            <p:nvSpPr>
              <p:cNvPr id="47" name="object 47"/>
              <p:cNvSpPr/>
              <p:nvPr/>
            </p:nvSpPr>
            <p:spPr>
              <a:xfrm>
                <a:off x="8474580" y="6123384"/>
                <a:ext cx="173355" cy="3774440"/>
              </a:xfrm>
              <a:custGeom>
                <a:avLst/>
                <a:gdLst/>
                <a:ahLst/>
                <a:cxnLst/>
                <a:rect l="l" t="t" r="r" b="b"/>
                <a:pathLst>
                  <a:path w="173354" h="3774440">
                    <a:moveTo>
                      <a:pt x="173010" y="0"/>
                    </a:moveTo>
                    <a:lnTo>
                      <a:pt x="0" y="0"/>
                    </a:lnTo>
                    <a:lnTo>
                      <a:pt x="0" y="3774377"/>
                    </a:lnTo>
                    <a:lnTo>
                      <a:pt x="173010" y="3774377"/>
                    </a:lnTo>
                    <a:lnTo>
                      <a:pt x="173010" y="0"/>
                    </a:lnTo>
                    <a:close/>
                  </a:path>
                </a:pathLst>
              </a:custGeom>
              <a:solidFill>
                <a:srgbClr val="003150"/>
              </a:solidFill>
            </p:spPr>
            <p:txBody>
              <a:bodyPr wrap="square" lIns="0" tIns="0" rIns="0" bIns="0" rtlCol="0"/>
              <a:lstStyle/>
              <a:p>
                <a:endParaRPr/>
              </a:p>
            </p:txBody>
          </p:sp>
          <p:sp>
            <p:nvSpPr>
              <p:cNvPr id="48" name="object 48"/>
              <p:cNvSpPr/>
              <p:nvPr/>
            </p:nvSpPr>
            <p:spPr>
              <a:xfrm>
                <a:off x="9304983" y="4734553"/>
                <a:ext cx="2200275" cy="3881120"/>
              </a:xfrm>
              <a:custGeom>
                <a:avLst/>
                <a:gdLst/>
                <a:ahLst/>
                <a:cxnLst/>
                <a:rect l="l" t="t" r="r" b="b"/>
                <a:pathLst>
                  <a:path w="2200275" h="3881120">
                    <a:moveTo>
                      <a:pt x="0" y="0"/>
                    </a:moveTo>
                    <a:lnTo>
                      <a:pt x="2199867" y="0"/>
                    </a:lnTo>
                  </a:path>
                  <a:path w="2200275" h="3881120">
                    <a:moveTo>
                      <a:pt x="0" y="3880607"/>
                    </a:moveTo>
                    <a:lnTo>
                      <a:pt x="311372" y="3880607"/>
                    </a:lnTo>
                  </a:path>
                  <a:path w="2200275" h="3881120">
                    <a:moveTo>
                      <a:pt x="0" y="2587075"/>
                    </a:moveTo>
                    <a:lnTo>
                      <a:pt x="484372" y="2587075"/>
                    </a:lnTo>
                  </a:path>
                  <a:path w="2200275" h="3881120">
                    <a:moveTo>
                      <a:pt x="0" y="1293537"/>
                    </a:moveTo>
                    <a:lnTo>
                      <a:pt x="484372" y="1293537"/>
                    </a:lnTo>
                  </a:path>
                </a:pathLst>
              </a:custGeom>
              <a:ln w="3175">
                <a:solidFill>
                  <a:srgbClr val="807E7E"/>
                </a:solidFill>
              </a:ln>
            </p:spPr>
            <p:txBody>
              <a:bodyPr wrap="square" lIns="0" tIns="0" rIns="0" bIns="0" rtlCol="0"/>
              <a:lstStyle/>
              <a:p>
                <a:endParaRPr/>
              </a:p>
            </p:txBody>
          </p:sp>
          <p:sp>
            <p:nvSpPr>
              <p:cNvPr id="49" name="object 49"/>
              <p:cNvSpPr/>
              <p:nvPr/>
            </p:nvSpPr>
            <p:spPr>
              <a:xfrm>
                <a:off x="9131973" y="4498910"/>
                <a:ext cx="173355" cy="5399405"/>
              </a:xfrm>
              <a:custGeom>
                <a:avLst/>
                <a:gdLst/>
                <a:ahLst/>
                <a:cxnLst/>
                <a:rect l="l" t="t" r="r" b="b"/>
                <a:pathLst>
                  <a:path w="173354" h="5399405">
                    <a:moveTo>
                      <a:pt x="173010" y="0"/>
                    </a:moveTo>
                    <a:lnTo>
                      <a:pt x="0" y="0"/>
                    </a:lnTo>
                    <a:lnTo>
                      <a:pt x="0" y="5398851"/>
                    </a:lnTo>
                    <a:lnTo>
                      <a:pt x="173010" y="5398851"/>
                    </a:lnTo>
                    <a:lnTo>
                      <a:pt x="173010" y="0"/>
                    </a:lnTo>
                    <a:close/>
                  </a:path>
                </a:pathLst>
              </a:custGeom>
              <a:solidFill>
                <a:srgbClr val="003150"/>
              </a:solidFill>
            </p:spPr>
            <p:txBody>
              <a:bodyPr wrap="square" lIns="0" tIns="0" rIns="0" bIns="0" rtlCol="0"/>
              <a:lstStyle/>
              <a:p>
                <a:endParaRPr/>
              </a:p>
            </p:txBody>
          </p:sp>
          <p:sp>
            <p:nvSpPr>
              <p:cNvPr id="50" name="object 50"/>
              <p:cNvSpPr/>
              <p:nvPr/>
            </p:nvSpPr>
            <p:spPr>
              <a:xfrm>
                <a:off x="9962366" y="6028090"/>
                <a:ext cx="484505" cy="2587625"/>
              </a:xfrm>
              <a:custGeom>
                <a:avLst/>
                <a:gdLst/>
                <a:ahLst/>
                <a:cxnLst/>
                <a:rect l="l" t="t" r="r" b="b"/>
                <a:pathLst>
                  <a:path w="484504" h="2587625">
                    <a:moveTo>
                      <a:pt x="0" y="2587069"/>
                    </a:moveTo>
                    <a:lnTo>
                      <a:pt x="311372" y="2587069"/>
                    </a:lnTo>
                  </a:path>
                  <a:path w="484504" h="2587625">
                    <a:moveTo>
                      <a:pt x="0" y="1293537"/>
                    </a:moveTo>
                    <a:lnTo>
                      <a:pt x="484383" y="1293537"/>
                    </a:lnTo>
                  </a:path>
                  <a:path w="484504" h="2587625">
                    <a:moveTo>
                      <a:pt x="0" y="0"/>
                    </a:moveTo>
                    <a:lnTo>
                      <a:pt x="484383" y="0"/>
                    </a:lnTo>
                  </a:path>
                </a:pathLst>
              </a:custGeom>
              <a:ln w="3175">
                <a:solidFill>
                  <a:srgbClr val="807E7E"/>
                </a:solidFill>
              </a:ln>
            </p:spPr>
            <p:txBody>
              <a:bodyPr wrap="square" lIns="0" tIns="0" rIns="0" bIns="0" rtlCol="0"/>
              <a:lstStyle/>
              <a:p>
                <a:endParaRPr/>
              </a:p>
            </p:txBody>
          </p:sp>
          <p:sp>
            <p:nvSpPr>
              <p:cNvPr id="51" name="object 51"/>
              <p:cNvSpPr/>
              <p:nvPr/>
            </p:nvSpPr>
            <p:spPr>
              <a:xfrm>
                <a:off x="9789356" y="4973754"/>
                <a:ext cx="173355" cy="4924425"/>
              </a:xfrm>
              <a:custGeom>
                <a:avLst/>
                <a:gdLst/>
                <a:ahLst/>
                <a:cxnLst/>
                <a:rect l="l" t="t" r="r" b="b"/>
                <a:pathLst>
                  <a:path w="173354" h="4924425">
                    <a:moveTo>
                      <a:pt x="173010" y="0"/>
                    </a:moveTo>
                    <a:lnTo>
                      <a:pt x="0" y="0"/>
                    </a:lnTo>
                    <a:lnTo>
                      <a:pt x="0" y="4924007"/>
                    </a:lnTo>
                    <a:lnTo>
                      <a:pt x="173010" y="4924007"/>
                    </a:lnTo>
                    <a:lnTo>
                      <a:pt x="173010" y="0"/>
                    </a:lnTo>
                    <a:close/>
                  </a:path>
                </a:pathLst>
              </a:custGeom>
              <a:solidFill>
                <a:srgbClr val="003150"/>
              </a:solidFill>
            </p:spPr>
            <p:txBody>
              <a:bodyPr wrap="square" lIns="0" tIns="0" rIns="0" bIns="0" rtlCol="0"/>
              <a:lstStyle/>
              <a:p>
                <a:endParaRPr/>
              </a:p>
            </p:txBody>
          </p:sp>
          <p:sp>
            <p:nvSpPr>
              <p:cNvPr id="52" name="object 52"/>
              <p:cNvSpPr/>
              <p:nvPr/>
            </p:nvSpPr>
            <p:spPr>
              <a:xfrm>
                <a:off x="10619760" y="6028090"/>
                <a:ext cx="885190" cy="2587625"/>
              </a:xfrm>
              <a:custGeom>
                <a:avLst/>
                <a:gdLst/>
                <a:ahLst/>
                <a:cxnLst/>
                <a:rect l="l" t="t" r="r" b="b"/>
                <a:pathLst>
                  <a:path w="885190" h="2587625">
                    <a:moveTo>
                      <a:pt x="0" y="2587069"/>
                    </a:moveTo>
                    <a:lnTo>
                      <a:pt x="484372" y="2587069"/>
                    </a:lnTo>
                  </a:path>
                  <a:path w="885190" h="2587625">
                    <a:moveTo>
                      <a:pt x="0" y="1293537"/>
                    </a:moveTo>
                    <a:lnTo>
                      <a:pt x="484372" y="1293537"/>
                    </a:lnTo>
                  </a:path>
                  <a:path w="885190" h="2587625">
                    <a:moveTo>
                      <a:pt x="0" y="0"/>
                    </a:moveTo>
                    <a:lnTo>
                      <a:pt x="885090" y="0"/>
                    </a:lnTo>
                  </a:path>
                </a:pathLst>
              </a:custGeom>
              <a:ln w="3175">
                <a:solidFill>
                  <a:srgbClr val="807E7E"/>
                </a:solidFill>
              </a:ln>
            </p:spPr>
            <p:txBody>
              <a:bodyPr wrap="square" lIns="0" tIns="0" rIns="0" bIns="0" rtlCol="0"/>
              <a:lstStyle/>
              <a:p>
                <a:endParaRPr/>
              </a:p>
            </p:txBody>
          </p:sp>
          <p:sp>
            <p:nvSpPr>
              <p:cNvPr id="53" name="object 53"/>
              <p:cNvSpPr/>
              <p:nvPr/>
            </p:nvSpPr>
            <p:spPr>
              <a:xfrm>
                <a:off x="10446750" y="5523580"/>
                <a:ext cx="173355" cy="4374515"/>
              </a:xfrm>
              <a:custGeom>
                <a:avLst/>
                <a:gdLst/>
                <a:ahLst/>
                <a:cxnLst/>
                <a:rect l="l" t="t" r="r" b="b"/>
                <a:pathLst>
                  <a:path w="173354" h="4374515">
                    <a:moveTo>
                      <a:pt x="173010" y="0"/>
                    </a:moveTo>
                    <a:lnTo>
                      <a:pt x="0" y="0"/>
                    </a:lnTo>
                    <a:lnTo>
                      <a:pt x="0" y="4374180"/>
                    </a:lnTo>
                    <a:lnTo>
                      <a:pt x="173010" y="4374180"/>
                    </a:lnTo>
                    <a:lnTo>
                      <a:pt x="173010" y="0"/>
                    </a:lnTo>
                    <a:close/>
                  </a:path>
                </a:pathLst>
              </a:custGeom>
              <a:solidFill>
                <a:srgbClr val="003150"/>
              </a:solidFill>
            </p:spPr>
            <p:txBody>
              <a:bodyPr wrap="square" lIns="0" tIns="0" rIns="0" bIns="0" rtlCol="0"/>
              <a:lstStyle/>
              <a:p>
                <a:endParaRPr dirty="0"/>
              </a:p>
            </p:txBody>
          </p:sp>
          <p:sp>
            <p:nvSpPr>
              <p:cNvPr id="54" name="object 54"/>
              <p:cNvSpPr/>
              <p:nvPr/>
            </p:nvSpPr>
            <p:spPr>
              <a:xfrm>
                <a:off x="11277143" y="7321628"/>
                <a:ext cx="227965" cy="1294130"/>
              </a:xfrm>
              <a:custGeom>
                <a:avLst/>
                <a:gdLst/>
                <a:ahLst/>
                <a:cxnLst/>
                <a:rect l="l" t="t" r="r" b="b"/>
                <a:pathLst>
                  <a:path w="227965" h="1294129">
                    <a:moveTo>
                      <a:pt x="0" y="1293532"/>
                    </a:moveTo>
                    <a:lnTo>
                      <a:pt x="227707" y="1293532"/>
                    </a:lnTo>
                  </a:path>
                  <a:path w="227965" h="1294129">
                    <a:moveTo>
                      <a:pt x="0" y="0"/>
                    </a:moveTo>
                    <a:lnTo>
                      <a:pt x="227707" y="0"/>
                    </a:lnTo>
                  </a:path>
                </a:pathLst>
              </a:custGeom>
              <a:ln w="3175">
                <a:solidFill>
                  <a:srgbClr val="807E7E"/>
                </a:solidFill>
              </a:ln>
            </p:spPr>
            <p:txBody>
              <a:bodyPr wrap="square" lIns="0" tIns="0" rIns="0" bIns="0" rtlCol="0"/>
              <a:lstStyle/>
              <a:p>
                <a:endParaRPr/>
              </a:p>
            </p:txBody>
          </p:sp>
          <p:sp>
            <p:nvSpPr>
              <p:cNvPr id="55" name="object 55"/>
              <p:cNvSpPr/>
              <p:nvPr/>
            </p:nvSpPr>
            <p:spPr>
              <a:xfrm>
                <a:off x="11104134" y="6117616"/>
                <a:ext cx="172536" cy="3780322"/>
              </a:xfrm>
              <a:custGeom>
                <a:avLst/>
                <a:gdLst/>
                <a:ahLst/>
                <a:cxnLst/>
                <a:rect l="l" t="t" r="r" b="b"/>
                <a:pathLst>
                  <a:path w="173354" h="2887345">
                    <a:moveTo>
                      <a:pt x="173010" y="0"/>
                    </a:moveTo>
                    <a:lnTo>
                      <a:pt x="0" y="0"/>
                    </a:lnTo>
                    <a:lnTo>
                      <a:pt x="0" y="2887168"/>
                    </a:lnTo>
                    <a:lnTo>
                      <a:pt x="173010" y="2887168"/>
                    </a:lnTo>
                    <a:lnTo>
                      <a:pt x="173010" y="0"/>
                    </a:lnTo>
                    <a:close/>
                  </a:path>
                </a:pathLst>
              </a:custGeom>
              <a:solidFill>
                <a:srgbClr val="003150"/>
              </a:solidFill>
            </p:spPr>
            <p:txBody>
              <a:bodyPr wrap="square" lIns="0" tIns="0" rIns="0" bIns="0" rtlCol="0"/>
              <a:lstStyle/>
              <a:p>
                <a:endParaRPr/>
              </a:p>
            </p:txBody>
          </p:sp>
          <p:sp>
            <p:nvSpPr>
              <p:cNvPr id="56" name="object 56"/>
              <p:cNvSpPr/>
              <p:nvPr/>
            </p:nvSpPr>
            <p:spPr>
              <a:xfrm>
                <a:off x="2385072" y="7785652"/>
                <a:ext cx="8716065" cy="2112645"/>
              </a:xfrm>
              <a:custGeom>
                <a:avLst/>
                <a:gdLst/>
                <a:ahLst/>
                <a:cxnLst/>
                <a:rect l="l" t="t" r="r" b="b"/>
                <a:pathLst>
                  <a:path w="8719185" h="2112645">
                    <a:moveTo>
                      <a:pt x="173012" y="2093366"/>
                    </a:moveTo>
                    <a:lnTo>
                      <a:pt x="0" y="2093366"/>
                    </a:lnTo>
                    <a:lnTo>
                      <a:pt x="0" y="2112111"/>
                    </a:lnTo>
                    <a:lnTo>
                      <a:pt x="173012" y="2112111"/>
                    </a:lnTo>
                    <a:lnTo>
                      <a:pt x="173012" y="2093366"/>
                    </a:lnTo>
                    <a:close/>
                  </a:path>
                  <a:path w="8719185" h="2112645">
                    <a:moveTo>
                      <a:pt x="830402" y="2074633"/>
                    </a:moveTo>
                    <a:lnTo>
                      <a:pt x="657390" y="2074633"/>
                    </a:lnTo>
                    <a:lnTo>
                      <a:pt x="657390" y="2112111"/>
                    </a:lnTo>
                    <a:lnTo>
                      <a:pt x="830402" y="2112111"/>
                    </a:lnTo>
                    <a:lnTo>
                      <a:pt x="830402" y="2074633"/>
                    </a:lnTo>
                    <a:close/>
                  </a:path>
                  <a:path w="8719185" h="2112645">
                    <a:moveTo>
                      <a:pt x="1487792" y="1961565"/>
                    </a:moveTo>
                    <a:lnTo>
                      <a:pt x="1314780" y="1961565"/>
                    </a:lnTo>
                    <a:lnTo>
                      <a:pt x="1314780" y="2112111"/>
                    </a:lnTo>
                    <a:lnTo>
                      <a:pt x="1487792" y="2112111"/>
                    </a:lnTo>
                    <a:lnTo>
                      <a:pt x="1487792" y="1961565"/>
                    </a:lnTo>
                    <a:close/>
                  </a:path>
                  <a:path w="8719185" h="2112645">
                    <a:moveTo>
                      <a:pt x="2145182" y="1699158"/>
                    </a:moveTo>
                    <a:lnTo>
                      <a:pt x="1972170" y="1699158"/>
                    </a:lnTo>
                    <a:lnTo>
                      <a:pt x="1972170" y="2112111"/>
                    </a:lnTo>
                    <a:lnTo>
                      <a:pt x="2145182" y="2112111"/>
                    </a:lnTo>
                    <a:lnTo>
                      <a:pt x="2145182" y="1699158"/>
                    </a:lnTo>
                    <a:close/>
                  </a:path>
                  <a:path w="8719185" h="2112645">
                    <a:moveTo>
                      <a:pt x="2802559" y="1199311"/>
                    </a:moveTo>
                    <a:lnTo>
                      <a:pt x="2629547" y="1199311"/>
                    </a:lnTo>
                    <a:lnTo>
                      <a:pt x="2629547" y="2112111"/>
                    </a:lnTo>
                    <a:lnTo>
                      <a:pt x="2802559" y="2112111"/>
                    </a:lnTo>
                    <a:lnTo>
                      <a:pt x="2802559" y="1199311"/>
                    </a:lnTo>
                    <a:close/>
                  </a:path>
                  <a:path w="8719185" h="2112645">
                    <a:moveTo>
                      <a:pt x="3459962" y="1074356"/>
                    </a:moveTo>
                    <a:lnTo>
                      <a:pt x="3286950" y="1074356"/>
                    </a:lnTo>
                    <a:lnTo>
                      <a:pt x="3286950" y="2112111"/>
                    </a:lnTo>
                    <a:lnTo>
                      <a:pt x="3459962" y="2112111"/>
                    </a:lnTo>
                    <a:lnTo>
                      <a:pt x="3459962" y="1074356"/>
                    </a:lnTo>
                    <a:close/>
                  </a:path>
                  <a:path w="8719185" h="2112645">
                    <a:moveTo>
                      <a:pt x="4117340" y="131216"/>
                    </a:moveTo>
                    <a:lnTo>
                      <a:pt x="3944328" y="131216"/>
                    </a:lnTo>
                    <a:lnTo>
                      <a:pt x="3944328" y="2112111"/>
                    </a:lnTo>
                    <a:lnTo>
                      <a:pt x="4117340" y="2112111"/>
                    </a:lnTo>
                    <a:lnTo>
                      <a:pt x="4117340" y="131216"/>
                    </a:lnTo>
                    <a:close/>
                  </a:path>
                  <a:path w="8719185" h="2112645">
                    <a:moveTo>
                      <a:pt x="4774730" y="349580"/>
                    </a:moveTo>
                    <a:lnTo>
                      <a:pt x="4601718" y="349580"/>
                    </a:lnTo>
                    <a:lnTo>
                      <a:pt x="4601718" y="2112111"/>
                    </a:lnTo>
                    <a:lnTo>
                      <a:pt x="4774730" y="2112111"/>
                    </a:lnTo>
                    <a:lnTo>
                      <a:pt x="4774730" y="349580"/>
                    </a:lnTo>
                    <a:close/>
                  </a:path>
                  <a:path w="8719185" h="2112645">
                    <a:moveTo>
                      <a:pt x="5432120" y="474548"/>
                    </a:moveTo>
                    <a:lnTo>
                      <a:pt x="5259108" y="474548"/>
                    </a:lnTo>
                    <a:lnTo>
                      <a:pt x="5259108" y="2112111"/>
                    </a:lnTo>
                    <a:lnTo>
                      <a:pt x="5432120" y="2112111"/>
                    </a:lnTo>
                    <a:lnTo>
                      <a:pt x="5432120" y="474548"/>
                    </a:lnTo>
                    <a:close/>
                  </a:path>
                  <a:path w="8719185" h="2112645">
                    <a:moveTo>
                      <a:pt x="6089510" y="668540"/>
                    </a:moveTo>
                    <a:lnTo>
                      <a:pt x="5916498" y="668540"/>
                    </a:lnTo>
                    <a:lnTo>
                      <a:pt x="5916498" y="2112111"/>
                    </a:lnTo>
                    <a:lnTo>
                      <a:pt x="6089510" y="2112111"/>
                    </a:lnTo>
                    <a:lnTo>
                      <a:pt x="6089510" y="668540"/>
                    </a:lnTo>
                    <a:close/>
                  </a:path>
                  <a:path w="8719185" h="2112645">
                    <a:moveTo>
                      <a:pt x="6746900" y="0"/>
                    </a:moveTo>
                    <a:lnTo>
                      <a:pt x="6573888" y="0"/>
                    </a:lnTo>
                    <a:lnTo>
                      <a:pt x="6573888" y="2112111"/>
                    </a:lnTo>
                    <a:lnTo>
                      <a:pt x="6746900" y="2112111"/>
                    </a:lnTo>
                    <a:lnTo>
                      <a:pt x="6746900" y="0"/>
                    </a:lnTo>
                    <a:close/>
                  </a:path>
                  <a:path w="8719185" h="2112645">
                    <a:moveTo>
                      <a:pt x="7404290" y="131216"/>
                    </a:moveTo>
                    <a:lnTo>
                      <a:pt x="7231278" y="131216"/>
                    </a:lnTo>
                    <a:lnTo>
                      <a:pt x="7231278" y="2112111"/>
                    </a:lnTo>
                    <a:lnTo>
                      <a:pt x="7404290" y="2112111"/>
                    </a:lnTo>
                    <a:lnTo>
                      <a:pt x="7404290" y="131216"/>
                    </a:lnTo>
                    <a:close/>
                  </a:path>
                  <a:path w="8719185" h="2112645">
                    <a:moveTo>
                      <a:pt x="8061668" y="412064"/>
                    </a:moveTo>
                    <a:lnTo>
                      <a:pt x="7888656" y="412064"/>
                    </a:lnTo>
                    <a:lnTo>
                      <a:pt x="7888656" y="2112111"/>
                    </a:lnTo>
                    <a:lnTo>
                      <a:pt x="8061668" y="2112111"/>
                    </a:lnTo>
                    <a:lnTo>
                      <a:pt x="8061668" y="412064"/>
                    </a:lnTo>
                    <a:close/>
                  </a:path>
                  <a:path w="8719185" h="2112645">
                    <a:moveTo>
                      <a:pt x="8719071" y="1074356"/>
                    </a:moveTo>
                    <a:lnTo>
                      <a:pt x="8546059" y="1074356"/>
                    </a:lnTo>
                    <a:lnTo>
                      <a:pt x="8546059" y="2112111"/>
                    </a:lnTo>
                    <a:lnTo>
                      <a:pt x="8719071" y="2112111"/>
                    </a:lnTo>
                    <a:lnTo>
                      <a:pt x="8719071" y="1074356"/>
                    </a:lnTo>
                    <a:close/>
                  </a:path>
                </a:pathLst>
              </a:custGeom>
              <a:solidFill>
                <a:srgbClr val="FCBC39"/>
              </a:solidFill>
            </p:spPr>
            <p:txBody>
              <a:bodyPr wrap="square" lIns="0" tIns="0" rIns="0" bIns="0" rtlCol="0"/>
              <a:lstStyle/>
              <a:p>
                <a:endParaRPr dirty="0"/>
              </a:p>
            </p:txBody>
          </p:sp>
          <p:sp>
            <p:nvSpPr>
              <p:cNvPr id="57" name="object 57"/>
              <p:cNvSpPr/>
              <p:nvPr/>
            </p:nvSpPr>
            <p:spPr>
              <a:xfrm>
                <a:off x="1727696" y="9891510"/>
                <a:ext cx="173355" cy="6350"/>
              </a:xfrm>
              <a:custGeom>
                <a:avLst/>
                <a:gdLst/>
                <a:ahLst/>
                <a:cxnLst/>
                <a:rect l="l" t="t" r="r" b="b"/>
                <a:pathLst>
                  <a:path w="173355" h="6350">
                    <a:moveTo>
                      <a:pt x="173010" y="0"/>
                    </a:moveTo>
                    <a:lnTo>
                      <a:pt x="0" y="0"/>
                    </a:lnTo>
                    <a:lnTo>
                      <a:pt x="0" y="6251"/>
                    </a:lnTo>
                    <a:lnTo>
                      <a:pt x="173010" y="6251"/>
                    </a:lnTo>
                    <a:lnTo>
                      <a:pt x="173010" y="0"/>
                    </a:lnTo>
                    <a:close/>
                  </a:path>
                </a:pathLst>
              </a:custGeom>
              <a:solidFill>
                <a:srgbClr val="FFE41E"/>
              </a:solidFill>
            </p:spPr>
            <p:txBody>
              <a:bodyPr wrap="square" lIns="0" tIns="0" rIns="0" bIns="0" rtlCol="0"/>
              <a:lstStyle/>
              <a:p>
                <a:endParaRPr/>
              </a:p>
            </p:txBody>
          </p:sp>
        </p:grpSp>
        <p:sp>
          <p:nvSpPr>
            <p:cNvPr id="59" name="object 59"/>
            <p:cNvSpPr txBox="1"/>
            <p:nvPr/>
          </p:nvSpPr>
          <p:spPr>
            <a:xfrm>
              <a:off x="1113097" y="5945177"/>
              <a:ext cx="344805" cy="151130"/>
            </a:xfrm>
            <a:prstGeom prst="rect">
              <a:avLst/>
            </a:prstGeom>
          </p:spPr>
          <p:txBody>
            <a:bodyPr vert="horz" wrap="square" lIns="0" tIns="15875" rIns="0" bIns="0" rtlCol="0">
              <a:spAutoFit/>
            </a:bodyPr>
            <a:lstStyle/>
            <a:p>
              <a:pPr marL="12700">
                <a:lnSpc>
                  <a:spcPct val="100000"/>
                </a:lnSpc>
                <a:spcBef>
                  <a:spcPts val="125"/>
                </a:spcBef>
              </a:pPr>
              <a:r>
                <a:rPr sz="800" b="0" dirty="0">
                  <a:latin typeface="Work Sans Light"/>
                  <a:cs typeface="Work Sans Light"/>
                </a:rPr>
                <a:t>15</a:t>
              </a:r>
              <a:r>
                <a:rPr sz="800" b="0" spc="10" dirty="0">
                  <a:latin typeface="Work Sans Light"/>
                  <a:cs typeface="Work Sans Light"/>
                </a:rPr>
                <a:t> </a:t>
              </a:r>
              <a:r>
                <a:rPr sz="800" b="0" spc="-25" dirty="0">
                  <a:latin typeface="Work Sans Light"/>
                  <a:cs typeface="Work Sans Light"/>
                </a:rPr>
                <a:t>000</a:t>
              </a:r>
              <a:endParaRPr sz="800">
                <a:latin typeface="Work Sans Light"/>
                <a:cs typeface="Work Sans Light"/>
              </a:endParaRPr>
            </a:p>
          </p:txBody>
        </p:sp>
        <p:sp>
          <p:nvSpPr>
            <p:cNvPr id="60" name="object 60"/>
            <p:cNvSpPr txBox="1"/>
            <p:nvPr/>
          </p:nvSpPr>
          <p:spPr>
            <a:xfrm>
              <a:off x="1108175" y="7238785"/>
              <a:ext cx="349885" cy="151130"/>
            </a:xfrm>
            <a:prstGeom prst="rect">
              <a:avLst/>
            </a:prstGeom>
          </p:spPr>
          <p:txBody>
            <a:bodyPr vert="horz" wrap="square" lIns="0" tIns="15875" rIns="0" bIns="0" rtlCol="0">
              <a:spAutoFit/>
            </a:bodyPr>
            <a:lstStyle/>
            <a:p>
              <a:pPr marL="12700">
                <a:lnSpc>
                  <a:spcPct val="100000"/>
                </a:lnSpc>
                <a:spcBef>
                  <a:spcPts val="125"/>
                </a:spcBef>
              </a:pPr>
              <a:r>
                <a:rPr sz="800" b="0" dirty="0">
                  <a:latin typeface="Work Sans Light"/>
                  <a:cs typeface="Work Sans Light"/>
                </a:rPr>
                <a:t>10</a:t>
              </a:r>
              <a:r>
                <a:rPr sz="800" b="0" spc="20" dirty="0">
                  <a:latin typeface="Work Sans Light"/>
                  <a:cs typeface="Work Sans Light"/>
                </a:rPr>
                <a:t> </a:t>
              </a:r>
              <a:r>
                <a:rPr sz="800" b="0" spc="-25" dirty="0">
                  <a:latin typeface="Work Sans Light"/>
                  <a:cs typeface="Work Sans Light"/>
                </a:rPr>
                <a:t>000</a:t>
              </a:r>
              <a:endParaRPr sz="800">
                <a:latin typeface="Work Sans Light"/>
                <a:cs typeface="Work Sans Light"/>
              </a:endParaRPr>
            </a:p>
          </p:txBody>
        </p:sp>
        <p:sp>
          <p:nvSpPr>
            <p:cNvPr id="61" name="object 61"/>
            <p:cNvSpPr txBox="1"/>
            <p:nvPr/>
          </p:nvSpPr>
          <p:spPr>
            <a:xfrm>
              <a:off x="1183040" y="8532393"/>
              <a:ext cx="274955" cy="151130"/>
            </a:xfrm>
            <a:prstGeom prst="rect">
              <a:avLst/>
            </a:prstGeom>
          </p:spPr>
          <p:txBody>
            <a:bodyPr vert="horz" wrap="square" lIns="0" tIns="15875" rIns="0" bIns="0" rtlCol="0">
              <a:spAutoFit/>
            </a:bodyPr>
            <a:lstStyle/>
            <a:p>
              <a:pPr marL="12700">
                <a:lnSpc>
                  <a:spcPct val="100000"/>
                </a:lnSpc>
                <a:spcBef>
                  <a:spcPts val="125"/>
                </a:spcBef>
              </a:pPr>
              <a:r>
                <a:rPr sz="800" b="0" spc="-20" dirty="0">
                  <a:latin typeface="Work Sans Light"/>
                  <a:cs typeface="Work Sans Light"/>
                </a:rPr>
                <a:t>5000</a:t>
              </a:r>
              <a:endParaRPr sz="800">
                <a:latin typeface="Work Sans Light"/>
                <a:cs typeface="Work Sans Light"/>
              </a:endParaRPr>
            </a:p>
          </p:txBody>
        </p:sp>
        <p:sp>
          <p:nvSpPr>
            <p:cNvPr id="62" name="object 62"/>
            <p:cNvSpPr txBox="1"/>
            <p:nvPr/>
          </p:nvSpPr>
          <p:spPr>
            <a:xfrm>
              <a:off x="1086710" y="4651570"/>
              <a:ext cx="371475" cy="151130"/>
            </a:xfrm>
            <a:prstGeom prst="rect">
              <a:avLst/>
            </a:prstGeom>
          </p:spPr>
          <p:txBody>
            <a:bodyPr vert="horz" wrap="square" lIns="0" tIns="15875" rIns="0" bIns="0" rtlCol="0">
              <a:spAutoFit/>
            </a:bodyPr>
            <a:lstStyle/>
            <a:p>
              <a:pPr marL="12700">
                <a:lnSpc>
                  <a:spcPct val="100000"/>
                </a:lnSpc>
                <a:spcBef>
                  <a:spcPts val="125"/>
                </a:spcBef>
              </a:pPr>
              <a:r>
                <a:rPr sz="800" b="0" dirty="0">
                  <a:latin typeface="Work Sans Light"/>
                  <a:cs typeface="Work Sans Light"/>
                </a:rPr>
                <a:t>20</a:t>
              </a:r>
              <a:r>
                <a:rPr sz="800" b="0" spc="30" dirty="0">
                  <a:latin typeface="Work Sans Light"/>
                  <a:cs typeface="Work Sans Light"/>
                </a:rPr>
                <a:t> </a:t>
              </a:r>
              <a:r>
                <a:rPr sz="800" b="0" spc="-25" dirty="0">
                  <a:latin typeface="Work Sans Light"/>
                  <a:cs typeface="Work Sans Light"/>
                </a:rPr>
                <a:t>000</a:t>
              </a:r>
              <a:endParaRPr sz="800" dirty="0">
                <a:latin typeface="Work Sans Light"/>
                <a:cs typeface="Work Sans Light"/>
              </a:endParaRPr>
            </a:p>
          </p:txBody>
        </p:sp>
      </p:grpSp>
      <p:grpSp>
        <p:nvGrpSpPr>
          <p:cNvPr id="70" name="Skupina 69">
            <a:extLst>
              <a:ext uri="{FF2B5EF4-FFF2-40B4-BE49-F238E27FC236}">
                <a16:creationId xmlns:a16="http://schemas.microsoft.com/office/drawing/2014/main" id="{CD2D54A6-9BDF-6729-9948-95202EF57386}"/>
              </a:ext>
            </a:extLst>
          </p:cNvPr>
          <p:cNvGrpSpPr/>
          <p:nvPr/>
        </p:nvGrpSpPr>
        <p:grpSpPr>
          <a:xfrm>
            <a:off x="12807809" y="5045075"/>
            <a:ext cx="5652770" cy="3517425"/>
            <a:chOff x="12807809" y="4679823"/>
            <a:chExt cx="5652770" cy="3517425"/>
          </a:xfrm>
        </p:grpSpPr>
        <p:sp>
          <p:nvSpPr>
            <p:cNvPr id="11" name="object 11"/>
            <p:cNvSpPr txBox="1"/>
            <p:nvPr/>
          </p:nvSpPr>
          <p:spPr>
            <a:xfrm>
              <a:off x="12869312" y="4679823"/>
              <a:ext cx="5406390" cy="1428750"/>
            </a:xfrm>
            <a:prstGeom prst="rect">
              <a:avLst/>
            </a:prstGeom>
          </p:spPr>
          <p:txBody>
            <a:bodyPr vert="horz" wrap="square" lIns="0" tIns="17145" rIns="0" bIns="0" rtlCol="0">
              <a:spAutoFit/>
            </a:bodyPr>
            <a:lstStyle/>
            <a:p>
              <a:pPr marL="12700">
                <a:lnSpc>
                  <a:spcPct val="100000"/>
                </a:lnSpc>
                <a:spcBef>
                  <a:spcPts val="135"/>
                </a:spcBef>
              </a:pPr>
              <a:r>
                <a:rPr sz="4500" dirty="0">
                  <a:solidFill>
                    <a:srgbClr val="003150"/>
                  </a:solidFill>
                  <a:latin typeface="Work Sans"/>
                  <a:cs typeface="Work Sans"/>
                </a:rPr>
                <a:t>U</a:t>
              </a:r>
              <a:r>
                <a:rPr sz="4500" spc="20" dirty="0">
                  <a:solidFill>
                    <a:srgbClr val="003150"/>
                  </a:solidFill>
                  <a:latin typeface="Work Sans"/>
                  <a:cs typeface="Work Sans"/>
                </a:rPr>
                <a:t> </a:t>
              </a:r>
              <a:r>
                <a:rPr sz="4500" spc="-10" dirty="0">
                  <a:solidFill>
                    <a:srgbClr val="003150"/>
                  </a:solidFill>
                  <a:latin typeface="Work Sans"/>
                  <a:cs typeface="Work Sans"/>
                </a:rPr>
                <a:t>POVOLENÝCH</a:t>
              </a:r>
              <a:endParaRPr sz="4500" dirty="0">
                <a:latin typeface="Work Sans"/>
                <a:cs typeface="Work Sans"/>
              </a:endParaRPr>
            </a:p>
            <a:p>
              <a:pPr marL="12700">
                <a:lnSpc>
                  <a:spcPct val="100000"/>
                </a:lnSpc>
                <a:spcBef>
                  <a:spcPts val="204"/>
                </a:spcBef>
              </a:pPr>
              <a:r>
                <a:rPr sz="4500" dirty="0">
                  <a:solidFill>
                    <a:srgbClr val="003150"/>
                  </a:solidFill>
                  <a:latin typeface="Work Sans"/>
                  <a:cs typeface="Work Sans"/>
                </a:rPr>
                <a:t>ODDLUŽENÍ</a:t>
              </a:r>
              <a:r>
                <a:rPr sz="4500" spc="-145" dirty="0">
                  <a:solidFill>
                    <a:srgbClr val="003150"/>
                  </a:solidFill>
                  <a:latin typeface="Work Sans"/>
                  <a:cs typeface="Work Sans"/>
                </a:rPr>
                <a:t> </a:t>
              </a:r>
              <a:r>
                <a:rPr sz="4500" spc="-10" dirty="0">
                  <a:solidFill>
                    <a:srgbClr val="003150"/>
                  </a:solidFill>
                  <a:latin typeface="Work Sans"/>
                  <a:cs typeface="Work Sans"/>
                </a:rPr>
                <a:t>TVOŘÍ:</a:t>
              </a:r>
              <a:endParaRPr sz="4500" dirty="0">
                <a:latin typeface="Work Sans"/>
                <a:cs typeface="Work Sans"/>
              </a:endParaRPr>
            </a:p>
          </p:txBody>
        </p:sp>
        <p:sp>
          <p:nvSpPr>
            <p:cNvPr id="63" name="object 63"/>
            <p:cNvSpPr txBox="1"/>
            <p:nvPr/>
          </p:nvSpPr>
          <p:spPr>
            <a:xfrm>
              <a:off x="12869312" y="6502434"/>
              <a:ext cx="5233670" cy="1694814"/>
            </a:xfrm>
            <a:prstGeom prst="rect">
              <a:avLst/>
            </a:prstGeom>
          </p:spPr>
          <p:txBody>
            <a:bodyPr vert="horz" wrap="square" lIns="0" tIns="160020" rIns="0" bIns="0" rtlCol="0">
              <a:spAutoFit/>
            </a:bodyPr>
            <a:lstStyle/>
            <a:p>
              <a:pPr marL="12700">
                <a:lnSpc>
                  <a:spcPct val="100000"/>
                </a:lnSpc>
                <a:spcBef>
                  <a:spcPts val="1260"/>
                </a:spcBef>
              </a:pPr>
              <a:r>
                <a:rPr sz="4500" b="1" dirty="0">
                  <a:solidFill>
                    <a:srgbClr val="FCBC39"/>
                  </a:solidFill>
                  <a:latin typeface="Work Sans"/>
                  <a:cs typeface="Work Sans"/>
                </a:rPr>
                <a:t>24</a:t>
              </a:r>
              <a:r>
                <a:rPr sz="4500" b="1" spc="25" dirty="0">
                  <a:solidFill>
                    <a:srgbClr val="FCBC39"/>
                  </a:solidFill>
                  <a:latin typeface="Work Sans"/>
                  <a:cs typeface="Work Sans"/>
                </a:rPr>
                <a:t> </a:t>
              </a:r>
              <a:r>
                <a:rPr sz="4500" b="1" dirty="0">
                  <a:solidFill>
                    <a:srgbClr val="FCBC39"/>
                  </a:solidFill>
                  <a:latin typeface="Work Sans"/>
                  <a:cs typeface="Work Sans"/>
                </a:rPr>
                <a:t>%</a:t>
              </a:r>
              <a:r>
                <a:rPr sz="4500" b="1" spc="30" dirty="0">
                  <a:solidFill>
                    <a:srgbClr val="FCBC39"/>
                  </a:solidFill>
                  <a:latin typeface="Work Sans"/>
                  <a:cs typeface="Work Sans"/>
                </a:rPr>
                <a:t> </a:t>
              </a:r>
              <a:r>
                <a:rPr sz="4500" spc="-10" dirty="0">
                  <a:solidFill>
                    <a:srgbClr val="FCBC39"/>
                  </a:solidFill>
                  <a:latin typeface="Work Sans"/>
                  <a:cs typeface="Work Sans"/>
                </a:rPr>
                <a:t>ŽIVNOSTNÍCI</a:t>
              </a:r>
              <a:endParaRPr sz="4500" dirty="0">
                <a:latin typeface="Work Sans"/>
                <a:cs typeface="Work Sans"/>
              </a:endParaRPr>
            </a:p>
            <a:p>
              <a:pPr marL="12700">
                <a:lnSpc>
                  <a:spcPct val="100000"/>
                </a:lnSpc>
                <a:spcBef>
                  <a:spcPts val="1175"/>
                </a:spcBef>
              </a:pPr>
              <a:r>
                <a:rPr sz="4500" b="1" dirty="0">
                  <a:solidFill>
                    <a:srgbClr val="003150"/>
                  </a:solidFill>
                  <a:latin typeface="Work Sans"/>
                  <a:cs typeface="Work Sans"/>
                </a:rPr>
                <a:t>76</a:t>
              </a:r>
              <a:r>
                <a:rPr sz="4500" b="1" spc="-20" dirty="0">
                  <a:solidFill>
                    <a:srgbClr val="003150"/>
                  </a:solidFill>
                  <a:latin typeface="Work Sans"/>
                  <a:cs typeface="Work Sans"/>
                </a:rPr>
                <a:t> </a:t>
              </a:r>
              <a:r>
                <a:rPr sz="4500" b="1" dirty="0">
                  <a:solidFill>
                    <a:srgbClr val="003150"/>
                  </a:solidFill>
                  <a:latin typeface="Work Sans"/>
                  <a:cs typeface="Work Sans"/>
                </a:rPr>
                <a:t>%</a:t>
              </a:r>
              <a:r>
                <a:rPr sz="4500" b="1" spc="-20" dirty="0">
                  <a:solidFill>
                    <a:srgbClr val="003150"/>
                  </a:solidFill>
                  <a:latin typeface="Work Sans"/>
                  <a:cs typeface="Work Sans"/>
                </a:rPr>
                <a:t> </a:t>
              </a:r>
              <a:r>
                <a:rPr sz="4500" spc="-10" dirty="0">
                  <a:solidFill>
                    <a:srgbClr val="003150"/>
                  </a:solidFill>
                  <a:latin typeface="Work Sans"/>
                  <a:cs typeface="Work Sans"/>
                </a:rPr>
                <a:t>OBČANÉ</a:t>
              </a:r>
              <a:endParaRPr sz="4500" dirty="0">
                <a:latin typeface="Work Sans"/>
                <a:cs typeface="Work Sans"/>
              </a:endParaRPr>
            </a:p>
          </p:txBody>
        </p:sp>
        <p:sp>
          <p:nvSpPr>
            <p:cNvPr id="64" name="object 64"/>
            <p:cNvSpPr/>
            <p:nvPr/>
          </p:nvSpPr>
          <p:spPr>
            <a:xfrm>
              <a:off x="12807809" y="6350806"/>
              <a:ext cx="5652770" cy="0"/>
            </a:xfrm>
            <a:custGeom>
              <a:avLst/>
              <a:gdLst/>
              <a:ahLst/>
              <a:cxnLst/>
              <a:rect l="l" t="t" r="r" b="b"/>
              <a:pathLst>
                <a:path w="5652769">
                  <a:moveTo>
                    <a:pt x="0" y="0"/>
                  </a:moveTo>
                  <a:lnTo>
                    <a:pt x="5652361" y="0"/>
                  </a:lnTo>
                </a:path>
              </a:pathLst>
            </a:custGeom>
            <a:ln w="20941">
              <a:solidFill>
                <a:srgbClr val="003150"/>
              </a:solidFill>
            </a:ln>
          </p:spPr>
          <p:txBody>
            <a:bodyPr wrap="square" lIns="0" tIns="0" rIns="0" bIns="0" rtlCol="0"/>
            <a:lstStyle/>
            <a:p>
              <a:endParaRPr/>
            </a:p>
          </p:txBody>
        </p:sp>
      </p:grpSp>
      <p:sp>
        <p:nvSpPr>
          <p:cNvPr id="65" name="object 65"/>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1.</a:t>
            </a:r>
            <a:r>
              <a:rPr sz="1700" b="1" spc="15"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66" name="object 66"/>
          <p:cNvSpPr txBox="1"/>
          <p:nvPr/>
        </p:nvSpPr>
        <p:spPr>
          <a:xfrm>
            <a:off x="2249011" y="10550465"/>
            <a:ext cx="2303145"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VÝSLEDKY</a:t>
            </a:r>
            <a:r>
              <a:rPr sz="1700" b="0" spc="-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pic>
        <p:nvPicPr>
          <p:cNvPr id="71" name="Obrázek 70">
            <a:extLst>
              <a:ext uri="{FF2B5EF4-FFF2-40B4-BE49-F238E27FC236}">
                <a16:creationId xmlns:a16="http://schemas.microsoft.com/office/drawing/2014/main" id="{717FEE5C-1411-3787-0D62-E2979308CE48}"/>
              </a:ext>
            </a:extLst>
          </p:cNvPr>
          <p:cNvPicPr>
            <a:picLocks noChangeAspect="1"/>
          </p:cNvPicPr>
          <p:nvPr/>
        </p:nvPicPr>
        <p:blipFill>
          <a:blip r:embed="rId2"/>
          <a:stretch>
            <a:fillRect/>
          </a:stretch>
        </p:blipFill>
        <p:spPr>
          <a:xfrm>
            <a:off x="10930134" y="8371031"/>
            <a:ext cx="195517" cy="9420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par>
                                <p:cTn id="8" presetID="22" presetClass="entr" presetSubtype="4" fill="hold"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wipe(down)">
                                      <p:cBhvr>
                                        <p:cTn id="10" dur="500"/>
                                        <p:tgtEl>
                                          <p:spTgt spid="69"/>
                                        </p:tgtEl>
                                      </p:cBhvr>
                                    </p:animEffec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additive="base">
                                        <p:cTn id="14" dur="500" fill="hold"/>
                                        <p:tgtEl>
                                          <p:spTgt spid="70"/>
                                        </p:tgtEl>
                                        <p:attrNameLst>
                                          <p:attrName>ppt_x</p:attrName>
                                        </p:attrNameLst>
                                      </p:cBhvr>
                                      <p:tavLst>
                                        <p:tav tm="0">
                                          <p:val>
                                            <p:strVal val="1+#ppt_w/2"/>
                                          </p:val>
                                        </p:tav>
                                        <p:tav tm="100000">
                                          <p:val>
                                            <p:strVal val="#ppt_x"/>
                                          </p:val>
                                        </p:tav>
                                      </p:tavLst>
                                    </p:anim>
                                    <p:anim calcmode="lin" valueType="num">
                                      <p:cBhvr additive="base">
                                        <p:cTn id="15" dur="500" fill="hold"/>
                                        <p:tgtEl>
                                          <p:spTgt spid="70"/>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862689"/>
          </a:xfrm>
          <a:prstGeom prst="rect">
            <a:avLst/>
          </a:prstGeom>
        </p:spPr>
        <p:txBody>
          <a:bodyPr vert="horz" wrap="square" lIns="0" tIns="15875" rIns="0" bIns="0" rtlCol="0">
            <a:spAutoFit/>
          </a:bodyPr>
          <a:lstStyle/>
          <a:p>
            <a:pPr marL="33020" marR="5080">
              <a:lnSpc>
                <a:spcPct val="100000"/>
              </a:lnSpc>
              <a:spcBef>
                <a:spcPts val="125"/>
              </a:spcBef>
            </a:pPr>
            <a:r>
              <a:rPr sz="6000" b="0" dirty="0">
                <a:latin typeface="Work Sans"/>
                <a:cs typeface="Work Sans"/>
              </a:rPr>
              <a:t>KDO JSOU OBČANÉ, KTERÝCH SE INSOLVENCE MOHOU TÝKAT?</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8" name="object 8"/>
          <p:cNvSpPr/>
          <p:nvPr/>
        </p:nvSpPr>
        <p:spPr>
          <a:xfrm>
            <a:off x="1047088" y="6416675"/>
            <a:ext cx="14827250" cy="0"/>
          </a:xfrm>
          <a:custGeom>
            <a:avLst/>
            <a:gdLst/>
            <a:ahLst/>
            <a:cxnLst/>
            <a:rect l="l" t="t" r="r" b="b"/>
            <a:pathLst>
              <a:path w="14827250">
                <a:moveTo>
                  <a:pt x="0" y="0"/>
                </a:moveTo>
                <a:lnTo>
                  <a:pt x="14826773" y="0"/>
                </a:lnTo>
              </a:path>
            </a:pathLst>
          </a:custGeom>
          <a:ln w="20941">
            <a:solidFill>
              <a:srgbClr val="003150"/>
            </a:solidFill>
          </a:ln>
        </p:spPr>
        <p:txBody>
          <a:bodyPr wrap="square" lIns="0" tIns="0" rIns="0" bIns="0" rtlCol="0"/>
          <a:lstStyle/>
          <a:p>
            <a:endParaRPr/>
          </a:p>
        </p:txBody>
      </p:sp>
      <p:sp>
        <p:nvSpPr>
          <p:cNvPr id="9" name="object 9"/>
          <p:cNvSpPr txBox="1">
            <a:spLocks noGrp="1"/>
          </p:cNvSpPr>
          <p:nvPr>
            <p:ph type="body" idx="1"/>
          </p:nvPr>
        </p:nvSpPr>
        <p:spPr>
          <a:xfrm>
            <a:off x="1034388" y="4655216"/>
            <a:ext cx="14199869" cy="5172570"/>
          </a:xfrm>
          <a:prstGeom prst="rect">
            <a:avLst/>
          </a:prstGeom>
        </p:spPr>
        <p:txBody>
          <a:bodyPr vert="horz" wrap="square" lIns="0" tIns="12065" rIns="0" bIns="0" rtlCol="0">
            <a:spAutoFit/>
          </a:bodyPr>
          <a:lstStyle/>
          <a:p>
            <a:pPr marL="12700">
              <a:lnSpc>
                <a:spcPts val="5940"/>
              </a:lnSpc>
              <a:spcBef>
                <a:spcPts val="95"/>
              </a:spcBef>
            </a:pPr>
            <a:r>
              <a:rPr spc="-30" dirty="0"/>
              <a:t>POTENCIÁLNÍ</a:t>
            </a:r>
            <a:r>
              <a:rPr spc="-280" dirty="0"/>
              <a:t> </a:t>
            </a:r>
            <a:r>
              <a:rPr spc="-10" dirty="0"/>
              <a:t>ADEPTI</a:t>
            </a:r>
          </a:p>
          <a:p>
            <a:pPr marL="12700">
              <a:lnSpc>
                <a:spcPts val="5940"/>
              </a:lnSpc>
            </a:pPr>
            <a:r>
              <a:rPr b="0" dirty="0">
                <a:latin typeface="Work Sans"/>
                <a:cs typeface="Work Sans"/>
              </a:rPr>
              <a:t>SOUČASNÍ</a:t>
            </a:r>
            <a:r>
              <a:rPr b="0" spc="-165" dirty="0">
                <a:latin typeface="Work Sans"/>
                <a:cs typeface="Work Sans"/>
              </a:rPr>
              <a:t> </a:t>
            </a:r>
            <a:r>
              <a:rPr b="0" dirty="0">
                <a:latin typeface="Work Sans"/>
                <a:cs typeface="Work Sans"/>
              </a:rPr>
              <a:t>ZADLUŽENÍ</a:t>
            </a:r>
            <a:r>
              <a:rPr b="0" spc="-165" dirty="0">
                <a:latin typeface="Work Sans"/>
                <a:cs typeface="Work Sans"/>
              </a:rPr>
              <a:t> </a:t>
            </a:r>
            <a:r>
              <a:rPr b="0" dirty="0">
                <a:latin typeface="Work Sans"/>
                <a:cs typeface="Work Sans"/>
              </a:rPr>
              <a:t>LIDÉ</a:t>
            </a:r>
            <a:r>
              <a:rPr b="0" spc="-310" dirty="0">
                <a:latin typeface="Work Sans"/>
                <a:cs typeface="Work Sans"/>
              </a:rPr>
              <a:t> </a:t>
            </a:r>
            <a:r>
              <a:rPr b="0" dirty="0">
                <a:latin typeface="Work Sans"/>
                <a:cs typeface="Work Sans"/>
              </a:rPr>
              <a:t>V</a:t>
            </a:r>
            <a:r>
              <a:rPr b="0" spc="-315" dirty="0">
                <a:latin typeface="Work Sans"/>
                <a:cs typeface="Work Sans"/>
              </a:rPr>
              <a:t> </a:t>
            </a:r>
            <a:r>
              <a:rPr b="0" spc="-10" dirty="0">
                <a:latin typeface="Work Sans"/>
                <a:cs typeface="Work Sans"/>
              </a:rPr>
              <a:t>EXEKUCÍCH</a:t>
            </a:r>
          </a:p>
          <a:p>
            <a:pPr>
              <a:lnSpc>
                <a:spcPct val="100000"/>
              </a:lnSpc>
              <a:spcBef>
                <a:spcPts val="35"/>
              </a:spcBef>
            </a:pPr>
            <a:endParaRPr sz="2800" dirty="0">
              <a:latin typeface="Work Sans"/>
              <a:cs typeface="Work Sans"/>
            </a:endParaRPr>
          </a:p>
          <a:p>
            <a:pPr marL="12700">
              <a:lnSpc>
                <a:spcPct val="100000"/>
              </a:lnSpc>
            </a:pPr>
            <a:r>
              <a:rPr sz="4100" dirty="0"/>
              <a:t>ZHRUBA</a:t>
            </a:r>
            <a:r>
              <a:rPr sz="4100" spc="-95" dirty="0"/>
              <a:t> </a:t>
            </a:r>
            <a:r>
              <a:rPr sz="4100" dirty="0"/>
              <a:t>500</a:t>
            </a:r>
            <a:r>
              <a:rPr sz="4100" spc="-80" dirty="0"/>
              <a:t> </a:t>
            </a:r>
            <a:r>
              <a:rPr sz="4100" dirty="0"/>
              <a:t>TISÍC</a:t>
            </a:r>
            <a:r>
              <a:rPr sz="4100" spc="35" dirty="0"/>
              <a:t> </a:t>
            </a:r>
            <a:r>
              <a:rPr sz="4100" spc="-20" dirty="0"/>
              <a:t>OSOB</a:t>
            </a:r>
            <a:endParaRPr sz="4100" dirty="0"/>
          </a:p>
          <a:p>
            <a:pPr marL="389255" marR="641350" indent="-377190">
              <a:lnSpc>
                <a:spcPct val="100400"/>
              </a:lnSpc>
              <a:spcBef>
                <a:spcPts val="3204"/>
              </a:spcBef>
              <a:buChar char="•"/>
              <a:tabLst>
                <a:tab pos="389890" algn="l"/>
              </a:tabLst>
            </a:pPr>
            <a:r>
              <a:rPr sz="3200" dirty="0"/>
              <a:t>Z</a:t>
            </a:r>
            <a:r>
              <a:rPr sz="3200" spc="-120" dirty="0"/>
              <a:t> </a:t>
            </a:r>
            <a:r>
              <a:rPr sz="3200" dirty="0"/>
              <a:t>toho</a:t>
            </a:r>
            <a:r>
              <a:rPr sz="3200" spc="-114" dirty="0"/>
              <a:t> </a:t>
            </a:r>
            <a:r>
              <a:rPr sz="3200" dirty="0"/>
              <a:t>tvoří</a:t>
            </a:r>
            <a:r>
              <a:rPr sz="3200" spc="-50" dirty="0"/>
              <a:t> </a:t>
            </a:r>
            <a:r>
              <a:rPr sz="3200" spc="70" dirty="0"/>
              <a:t>¼</a:t>
            </a:r>
            <a:r>
              <a:rPr sz="3200" spc="-45" dirty="0"/>
              <a:t> </a:t>
            </a:r>
            <a:r>
              <a:rPr sz="3200" dirty="0"/>
              <a:t>ohrožené</a:t>
            </a:r>
            <a:r>
              <a:rPr sz="3200" spc="-50" dirty="0"/>
              <a:t> </a:t>
            </a:r>
            <a:r>
              <a:rPr sz="3200" dirty="0"/>
              <a:t>skupiny</a:t>
            </a:r>
            <a:r>
              <a:rPr sz="3200" spc="-130" dirty="0"/>
              <a:t> </a:t>
            </a:r>
            <a:r>
              <a:rPr sz="3200" dirty="0"/>
              <a:t>–</a:t>
            </a:r>
            <a:r>
              <a:rPr sz="3200" spc="-50" dirty="0"/>
              <a:t> </a:t>
            </a:r>
            <a:r>
              <a:rPr sz="3200" dirty="0"/>
              <a:t>43</a:t>
            </a:r>
            <a:r>
              <a:rPr sz="3200" spc="-114" dirty="0"/>
              <a:t> </a:t>
            </a:r>
            <a:r>
              <a:rPr sz="3200" dirty="0"/>
              <a:t>tisíc</a:t>
            </a:r>
            <a:r>
              <a:rPr sz="3200" spc="-50" dirty="0"/>
              <a:t> </a:t>
            </a:r>
            <a:r>
              <a:rPr sz="3200" dirty="0"/>
              <a:t>starobních</a:t>
            </a:r>
            <a:r>
              <a:rPr sz="3200" spc="-50" dirty="0"/>
              <a:t> </a:t>
            </a:r>
            <a:r>
              <a:rPr sz="3200" spc="-10" dirty="0"/>
              <a:t>důchodců, </a:t>
            </a:r>
            <a:br>
              <a:rPr lang="cs-CZ" sz="3200" spc="-10" dirty="0"/>
            </a:br>
            <a:r>
              <a:rPr sz="3200" dirty="0"/>
              <a:t>27</a:t>
            </a:r>
            <a:r>
              <a:rPr sz="3200" spc="-190" dirty="0"/>
              <a:t> </a:t>
            </a:r>
            <a:r>
              <a:rPr sz="3200" dirty="0"/>
              <a:t>tisíc</a:t>
            </a:r>
            <a:r>
              <a:rPr sz="3200" spc="-30" dirty="0"/>
              <a:t> </a:t>
            </a:r>
            <a:r>
              <a:rPr sz="3200" dirty="0"/>
              <a:t>invalidních</a:t>
            </a:r>
            <a:r>
              <a:rPr sz="3200" spc="-25" dirty="0"/>
              <a:t> </a:t>
            </a:r>
            <a:r>
              <a:rPr sz="3200" dirty="0"/>
              <a:t>důchodců,</a:t>
            </a:r>
            <a:r>
              <a:rPr sz="3200" spc="-30" dirty="0"/>
              <a:t> </a:t>
            </a:r>
            <a:r>
              <a:rPr sz="3200" dirty="0"/>
              <a:t>50</a:t>
            </a:r>
            <a:r>
              <a:rPr sz="3200" spc="-95" dirty="0"/>
              <a:t> </a:t>
            </a:r>
            <a:r>
              <a:rPr sz="3200" dirty="0"/>
              <a:t>tisíc</a:t>
            </a:r>
            <a:r>
              <a:rPr sz="3200" spc="-25" dirty="0"/>
              <a:t> </a:t>
            </a:r>
            <a:r>
              <a:rPr sz="3200" dirty="0"/>
              <a:t>matek</a:t>
            </a:r>
            <a:r>
              <a:rPr sz="3200" spc="-85" dirty="0"/>
              <a:t> </a:t>
            </a:r>
            <a:r>
              <a:rPr sz="3200" spc="-10" dirty="0"/>
              <a:t>samoživitelek.</a:t>
            </a:r>
            <a:endParaRPr sz="3200" dirty="0"/>
          </a:p>
          <a:p>
            <a:pPr marL="389255" marR="5080" indent="-377190">
              <a:lnSpc>
                <a:spcPct val="100400"/>
              </a:lnSpc>
              <a:spcBef>
                <a:spcPts val="1565"/>
              </a:spcBef>
              <a:buChar char="•"/>
              <a:tabLst>
                <a:tab pos="389890" algn="l"/>
              </a:tabLst>
            </a:pPr>
            <a:r>
              <a:rPr sz="3200" dirty="0"/>
              <a:t>Zbývá</a:t>
            </a:r>
            <a:r>
              <a:rPr sz="3200" spc="-140" dirty="0"/>
              <a:t> </a:t>
            </a:r>
            <a:r>
              <a:rPr sz="3200" dirty="0"/>
              <a:t>380</a:t>
            </a:r>
            <a:r>
              <a:rPr sz="3200" spc="-120" dirty="0"/>
              <a:t> </a:t>
            </a:r>
            <a:r>
              <a:rPr sz="3200" dirty="0"/>
              <a:t>tisíc</a:t>
            </a:r>
            <a:r>
              <a:rPr sz="3200" spc="-55" dirty="0"/>
              <a:t> </a:t>
            </a:r>
            <a:r>
              <a:rPr sz="3200" dirty="0"/>
              <a:t>lidí</a:t>
            </a:r>
            <a:r>
              <a:rPr sz="3200" spc="-140" dirty="0"/>
              <a:t> </a:t>
            </a:r>
            <a:r>
              <a:rPr sz="3200" dirty="0"/>
              <a:t>v</a:t>
            </a:r>
            <a:r>
              <a:rPr sz="3200" spc="-135" dirty="0"/>
              <a:t> </a:t>
            </a:r>
            <a:r>
              <a:rPr sz="3200" dirty="0"/>
              <a:t>produktivním</a:t>
            </a:r>
            <a:r>
              <a:rPr sz="3200" spc="-135" dirty="0"/>
              <a:t> </a:t>
            </a:r>
            <a:r>
              <a:rPr sz="3200" dirty="0"/>
              <a:t>věku</a:t>
            </a:r>
            <a:r>
              <a:rPr sz="3200" spc="-55" dirty="0"/>
              <a:t> </a:t>
            </a:r>
            <a:r>
              <a:rPr sz="3200" dirty="0"/>
              <a:t>bez</a:t>
            </a:r>
            <a:r>
              <a:rPr sz="3200" spc="-55" dirty="0"/>
              <a:t> </a:t>
            </a:r>
            <a:r>
              <a:rPr sz="3200" dirty="0"/>
              <a:t>zdravotních</a:t>
            </a:r>
            <a:r>
              <a:rPr sz="3200" spc="-60" dirty="0"/>
              <a:t> </a:t>
            </a:r>
            <a:r>
              <a:rPr sz="3200" spc="-10" dirty="0"/>
              <a:t>hendikepů, </a:t>
            </a:r>
            <a:br>
              <a:rPr lang="cs-CZ" sz="3200" spc="-10" dirty="0"/>
            </a:br>
            <a:r>
              <a:rPr sz="3200" dirty="0"/>
              <a:t>z</a:t>
            </a:r>
            <a:r>
              <a:rPr sz="3200" spc="-70" dirty="0"/>
              <a:t> </a:t>
            </a:r>
            <a:r>
              <a:rPr sz="3200" dirty="0"/>
              <a:t>čehož</a:t>
            </a:r>
            <a:r>
              <a:rPr sz="3200" spc="-65" dirty="0"/>
              <a:t> </a:t>
            </a:r>
            <a:r>
              <a:rPr sz="3200" dirty="0"/>
              <a:t>je</a:t>
            </a:r>
            <a:r>
              <a:rPr sz="3200" spc="-180" dirty="0"/>
              <a:t> </a:t>
            </a:r>
            <a:r>
              <a:rPr sz="3200" dirty="0"/>
              <a:t>72</a:t>
            </a:r>
            <a:r>
              <a:rPr sz="3200" spc="-65" dirty="0"/>
              <a:t> </a:t>
            </a:r>
            <a:r>
              <a:rPr sz="3200" dirty="0"/>
              <a:t>procent</a:t>
            </a:r>
            <a:r>
              <a:rPr sz="3200" spc="-80" dirty="0"/>
              <a:t> </a:t>
            </a:r>
            <a:r>
              <a:rPr sz="3200" spc="-10" dirty="0"/>
              <a:t>mužů.</a:t>
            </a:r>
            <a:endParaRPr sz="3200" dirty="0"/>
          </a:p>
        </p:txBody>
      </p:sp>
      <p:sp>
        <p:nvSpPr>
          <p:cNvPr id="10" name="object 10"/>
          <p:cNvSpPr txBox="1"/>
          <p:nvPr/>
        </p:nvSpPr>
        <p:spPr>
          <a:xfrm>
            <a:off x="16821977" y="4380882"/>
            <a:ext cx="233997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JUDR.</a:t>
            </a:r>
            <a:r>
              <a:rPr sz="1650" b="0" spc="-30" dirty="0">
                <a:solidFill>
                  <a:srgbClr val="003150"/>
                </a:solidFill>
                <a:latin typeface="Work Sans Light"/>
                <a:cs typeface="Work Sans Light"/>
              </a:rPr>
              <a:t> </a:t>
            </a:r>
            <a:r>
              <a:rPr sz="1650" b="0" spc="-20" dirty="0">
                <a:solidFill>
                  <a:srgbClr val="003150"/>
                </a:solidFill>
                <a:latin typeface="Work Sans Light"/>
                <a:cs typeface="Work Sans Light"/>
              </a:rPr>
              <a:t>JARMILA</a:t>
            </a:r>
            <a:r>
              <a:rPr sz="1650" b="0" spc="-100" dirty="0">
                <a:solidFill>
                  <a:srgbClr val="003150"/>
                </a:solidFill>
                <a:latin typeface="Work Sans Light"/>
                <a:cs typeface="Work Sans Light"/>
              </a:rPr>
              <a:t> </a:t>
            </a:r>
            <a:r>
              <a:rPr sz="1650" b="0" spc="-10" dirty="0">
                <a:solidFill>
                  <a:srgbClr val="003150"/>
                </a:solidFill>
                <a:latin typeface="Work Sans Light"/>
                <a:cs typeface="Work Sans Light"/>
              </a:rPr>
              <a:t>VESELÁ</a:t>
            </a:r>
            <a:endParaRPr sz="1650">
              <a:latin typeface="Work Sans Light"/>
              <a:cs typeface="Work Sans Light"/>
            </a:endParaRPr>
          </a:p>
        </p:txBody>
      </p:sp>
      <p:sp>
        <p:nvSpPr>
          <p:cNvPr id="11" name="object 11"/>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2" name="object 12"/>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3" name="object 13"/>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a:spLocks noGrp="1"/>
          </p:cNvSpPr>
          <p:nvPr>
            <p:ph type="title"/>
          </p:nvPr>
        </p:nvSpPr>
        <p:spPr>
          <a:xfrm>
            <a:off x="1013446" y="1843887"/>
            <a:ext cx="15316200" cy="1862689"/>
          </a:xfrm>
          <a:prstGeom prst="rect">
            <a:avLst/>
          </a:prstGeom>
        </p:spPr>
        <p:txBody>
          <a:bodyPr vert="horz" wrap="square" lIns="0" tIns="15875" rIns="0" bIns="0" rtlCol="0">
            <a:spAutoFit/>
          </a:bodyPr>
          <a:lstStyle/>
          <a:p>
            <a:pPr marL="33020" marR="5080">
              <a:lnSpc>
                <a:spcPct val="100000"/>
              </a:lnSpc>
              <a:spcBef>
                <a:spcPts val="125"/>
              </a:spcBef>
            </a:pPr>
            <a:r>
              <a:rPr sz="6000" b="0" dirty="0">
                <a:latin typeface="Work Sans"/>
                <a:cs typeface="Work Sans"/>
              </a:rPr>
              <a:t>KDO JSOU OBČANÉ, KTERÝCH SE INSOLVENCE MOHOU TÝKAT?</a:t>
            </a: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6" name="object 6"/>
          <p:cNvGrpSpPr/>
          <p:nvPr/>
        </p:nvGrpSpPr>
        <p:grpSpPr>
          <a:xfrm>
            <a:off x="1047088" y="0"/>
            <a:ext cx="19057620" cy="4230370"/>
            <a:chOff x="1047088" y="0"/>
            <a:chExt cx="19057620" cy="4230370"/>
          </a:xfrm>
        </p:grpSpPr>
        <p:sp>
          <p:nvSpPr>
            <p:cNvPr id="7" name="object 7"/>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8" name="object 8"/>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9" name="object 9"/>
          <p:cNvSpPr txBox="1"/>
          <p:nvPr/>
        </p:nvSpPr>
        <p:spPr>
          <a:xfrm>
            <a:off x="1034388" y="4380882"/>
            <a:ext cx="18127345" cy="1054100"/>
          </a:xfrm>
          <a:prstGeom prst="rect">
            <a:avLst/>
          </a:prstGeom>
        </p:spPr>
        <p:txBody>
          <a:bodyPr vert="horz" wrap="square" lIns="0" tIns="12065" rIns="0" bIns="0" rtlCol="0">
            <a:spAutoFit/>
          </a:bodyPr>
          <a:lstStyle/>
          <a:p>
            <a:pPr marR="5080" algn="r">
              <a:lnSpc>
                <a:spcPct val="100000"/>
              </a:lnSpc>
              <a:spcBef>
                <a:spcPts val="95"/>
              </a:spcBef>
            </a:pPr>
            <a:r>
              <a:rPr sz="1650" b="0" dirty="0">
                <a:solidFill>
                  <a:srgbClr val="003150"/>
                </a:solidFill>
                <a:latin typeface="Work Sans Light"/>
                <a:cs typeface="Work Sans Light"/>
              </a:rPr>
              <a:t>JUDR.</a:t>
            </a:r>
            <a:r>
              <a:rPr sz="1650" b="0" spc="-30" dirty="0">
                <a:solidFill>
                  <a:srgbClr val="003150"/>
                </a:solidFill>
                <a:latin typeface="Work Sans Light"/>
                <a:cs typeface="Work Sans Light"/>
              </a:rPr>
              <a:t> </a:t>
            </a:r>
            <a:r>
              <a:rPr sz="1650" b="0" spc="-20" dirty="0">
                <a:solidFill>
                  <a:srgbClr val="003150"/>
                </a:solidFill>
                <a:latin typeface="Work Sans Light"/>
                <a:cs typeface="Work Sans Light"/>
              </a:rPr>
              <a:t>JARMILA</a:t>
            </a:r>
            <a:r>
              <a:rPr sz="1650" b="0" spc="-100" dirty="0">
                <a:solidFill>
                  <a:srgbClr val="003150"/>
                </a:solidFill>
                <a:latin typeface="Work Sans Light"/>
                <a:cs typeface="Work Sans Light"/>
              </a:rPr>
              <a:t> </a:t>
            </a:r>
            <a:r>
              <a:rPr sz="1650" b="0" spc="-10" dirty="0">
                <a:solidFill>
                  <a:srgbClr val="003150"/>
                </a:solidFill>
                <a:latin typeface="Work Sans Light"/>
                <a:cs typeface="Work Sans Light"/>
              </a:rPr>
              <a:t>VESELÁ</a:t>
            </a:r>
            <a:endParaRPr sz="1650" dirty="0">
              <a:latin typeface="Work Sans Light"/>
              <a:cs typeface="Work Sans Light"/>
            </a:endParaRPr>
          </a:p>
          <a:p>
            <a:pPr marL="12700">
              <a:lnSpc>
                <a:spcPct val="100000"/>
              </a:lnSpc>
              <a:spcBef>
                <a:spcPts val="180"/>
              </a:spcBef>
            </a:pPr>
            <a:r>
              <a:rPr sz="4950" b="0" spc="-20" dirty="0">
                <a:solidFill>
                  <a:srgbClr val="003150"/>
                </a:solidFill>
                <a:latin typeface="Work Sans Light"/>
                <a:cs typeface="Work Sans Light"/>
              </a:rPr>
              <a:t>ODHADY</a:t>
            </a:r>
            <a:r>
              <a:rPr sz="4950" b="0" spc="-350" dirty="0">
                <a:solidFill>
                  <a:srgbClr val="003150"/>
                </a:solidFill>
                <a:latin typeface="Work Sans Light"/>
                <a:cs typeface="Work Sans Light"/>
              </a:rPr>
              <a:t> </a:t>
            </a:r>
            <a:r>
              <a:rPr sz="4950" b="0" spc="-175" dirty="0">
                <a:solidFill>
                  <a:srgbClr val="003150"/>
                </a:solidFill>
                <a:latin typeface="Work Sans Light"/>
                <a:cs typeface="Work Sans Light"/>
              </a:rPr>
              <a:t>DAT</a:t>
            </a:r>
            <a:r>
              <a:rPr sz="4950" b="0" spc="-210" dirty="0">
                <a:solidFill>
                  <a:srgbClr val="003150"/>
                </a:solidFill>
                <a:latin typeface="Work Sans Light"/>
                <a:cs typeface="Work Sans Light"/>
              </a:rPr>
              <a:t> </a:t>
            </a:r>
            <a:r>
              <a:rPr sz="4950" b="0" spc="-30" dirty="0">
                <a:solidFill>
                  <a:srgbClr val="003150"/>
                </a:solidFill>
                <a:latin typeface="Work Sans Light"/>
                <a:cs typeface="Work Sans Light"/>
              </a:rPr>
              <a:t>POTENCIÁLNÍCH</a:t>
            </a:r>
            <a:r>
              <a:rPr sz="4950" b="0" spc="-275" dirty="0">
                <a:solidFill>
                  <a:srgbClr val="003150"/>
                </a:solidFill>
                <a:latin typeface="Work Sans Light"/>
                <a:cs typeface="Work Sans Light"/>
              </a:rPr>
              <a:t> </a:t>
            </a:r>
            <a:r>
              <a:rPr sz="4950" b="0" dirty="0">
                <a:solidFill>
                  <a:srgbClr val="003150"/>
                </a:solidFill>
                <a:latin typeface="Work Sans Light"/>
                <a:cs typeface="Work Sans Light"/>
              </a:rPr>
              <a:t>ADEPTŮ</a:t>
            </a:r>
            <a:r>
              <a:rPr sz="4950" b="0" spc="-135" dirty="0">
                <a:solidFill>
                  <a:srgbClr val="003150"/>
                </a:solidFill>
                <a:latin typeface="Work Sans Light"/>
                <a:cs typeface="Work Sans Light"/>
              </a:rPr>
              <a:t> </a:t>
            </a:r>
            <a:r>
              <a:rPr sz="4950" b="0" spc="-10" dirty="0">
                <a:solidFill>
                  <a:srgbClr val="003150"/>
                </a:solidFill>
                <a:latin typeface="Work Sans Light"/>
                <a:cs typeface="Work Sans Light"/>
              </a:rPr>
              <a:t>ODDLUŽENÍ</a:t>
            </a:r>
            <a:endParaRPr sz="4950" dirty="0">
              <a:latin typeface="Work Sans Light"/>
              <a:cs typeface="Work Sans Light"/>
            </a:endParaRPr>
          </a:p>
        </p:txBody>
      </p:sp>
      <p:sp>
        <p:nvSpPr>
          <p:cNvPr id="10" name="object 10"/>
          <p:cNvSpPr/>
          <p:nvPr/>
        </p:nvSpPr>
        <p:spPr>
          <a:xfrm>
            <a:off x="1047088" y="5687919"/>
            <a:ext cx="16345535" cy="0"/>
          </a:xfrm>
          <a:custGeom>
            <a:avLst/>
            <a:gdLst/>
            <a:ahLst/>
            <a:cxnLst/>
            <a:rect l="l" t="t" r="r" b="b"/>
            <a:pathLst>
              <a:path w="16345535">
                <a:moveTo>
                  <a:pt x="0" y="0"/>
                </a:moveTo>
                <a:lnTo>
                  <a:pt x="16345052" y="0"/>
                </a:lnTo>
              </a:path>
            </a:pathLst>
          </a:custGeom>
          <a:ln w="20941">
            <a:solidFill>
              <a:srgbClr val="003150"/>
            </a:solidFill>
          </a:ln>
        </p:spPr>
        <p:txBody>
          <a:bodyPr wrap="square" lIns="0" tIns="0" rIns="0" bIns="0" rtlCol="0"/>
          <a:lstStyle/>
          <a:p>
            <a:endParaRPr/>
          </a:p>
        </p:txBody>
      </p:sp>
      <p:sp>
        <p:nvSpPr>
          <p:cNvPr id="11" name="object 11"/>
          <p:cNvSpPr txBox="1"/>
          <p:nvPr/>
        </p:nvSpPr>
        <p:spPr>
          <a:xfrm>
            <a:off x="1034388" y="8321675"/>
            <a:ext cx="17637125" cy="1928495"/>
          </a:xfrm>
          <a:prstGeom prst="rect">
            <a:avLst/>
          </a:prstGeom>
        </p:spPr>
        <p:txBody>
          <a:bodyPr vert="horz" wrap="square" lIns="0" tIns="43815" rIns="0" bIns="0" rtlCol="0">
            <a:spAutoFit/>
          </a:bodyPr>
          <a:lstStyle/>
          <a:p>
            <a:pPr marL="12700" marR="5080">
              <a:lnSpc>
                <a:spcPts val="3300"/>
              </a:lnSpc>
              <a:spcBef>
                <a:spcPts val="345"/>
              </a:spcBef>
            </a:pPr>
            <a:r>
              <a:rPr sz="2850" b="0" dirty="0">
                <a:solidFill>
                  <a:srgbClr val="003150"/>
                </a:solidFill>
                <a:latin typeface="Work Sans Light"/>
                <a:cs typeface="Work Sans Light"/>
              </a:rPr>
              <a:t>Při</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střízlivé</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úvaze</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úhrady</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30</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dluhu</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za</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5</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let</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věřitelé</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od</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dlužníků</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získají</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celkem</a:t>
            </a:r>
            <a:r>
              <a:rPr sz="2850" b="0" spc="-10" dirty="0">
                <a:solidFill>
                  <a:srgbClr val="003150"/>
                </a:solidFill>
                <a:latin typeface="Work Sans Light"/>
                <a:cs typeface="Work Sans Light"/>
              </a:rPr>
              <a:t> </a:t>
            </a:r>
            <a:r>
              <a:rPr sz="2850" b="0" dirty="0">
                <a:solidFill>
                  <a:srgbClr val="003150"/>
                </a:solidFill>
                <a:latin typeface="Work Sans Light"/>
                <a:cs typeface="Work Sans Light"/>
              </a:rPr>
              <a:t>142,5</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mld.</a:t>
            </a:r>
            <a:r>
              <a:rPr sz="2850" b="0" spc="40" dirty="0">
                <a:solidFill>
                  <a:srgbClr val="003150"/>
                </a:solidFill>
                <a:latin typeface="Work Sans Light"/>
                <a:cs typeface="Work Sans Light"/>
              </a:rPr>
              <a:t> </a:t>
            </a:r>
            <a:r>
              <a:rPr sz="2850" b="0" spc="-25" dirty="0">
                <a:solidFill>
                  <a:srgbClr val="003150"/>
                </a:solidFill>
                <a:latin typeface="Work Sans Light"/>
                <a:cs typeface="Work Sans Light"/>
              </a:rPr>
              <a:t>Kč. </a:t>
            </a:r>
            <a:r>
              <a:rPr sz="2850" b="0" dirty="0">
                <a:solidFill>
                  <a:srgbClr val="003150"/>
                </a:solidFill>
                <a:latin typeface="Work Sans Light"/>
                <a:cs typeface="Work Sans Light"/>
              </a:rPr>
              <a:t>Připravovaná</a:t>
            </a:r>
            <a:r>
              <a:rPr sz="2850" b="0" spc="-130" dirty="0">
                <a:solidFill>
                  <a:srgbClr val="003150"/>
                </a:solidFill>
                <a:latin typeface="Work Sans Light"/>
                <a:cs typeface="Work Sans Light"/>
              </a:rPr>
              <a:t> </a:t>
            </a:r>
            <a:r>
              <a:rPr sz="2850" b="0" dirty="0">
                <a:solidFill>
                  <a:srgbClr val="003150"/>
                </a:solidFill>
                <a:latin typeface="Work Sans Light"/>
                <a:cs typeface="Work Sans Light"/>
              </a:rPr>
              <a:t>varianta</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splácení</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po</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dobu</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3</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let</a:t>
            </a:r>
            <a:r>
              <a:rPr sz="2850" b="0" spc="-60" dirty="0">
                <a:solidFill>
                  <a:srgbClr val="003150"/>
                </a:solidFill>
                <a:latin typeface="Work Sans Light"/>
                <a:cs typeface="Work Sans Light"/>
              </a:rPr>
              <a:t> </a:t>
            </a:r>
            <a:r>
              <a:rPr sz="2850" b="0" dirty="0">
                <a:solidFill>
                  <a:srgbClr val="003150"/>
                </a:solidFill>
                <a:latin typeface="Work Sans Light"/>
                <a:cs typeface="Work Sans Light"/>
              </a:rPr>
              <a:t>věřitelům</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přinese</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zpět</a:t>
            </a:r>
            <a:r>
              <a:rPr sz="2850" b="0" spc="20" dirty="0">
                <a:solidFill>
                  <a:srgbClr val="003150"/>
                </a:solidFill>
                <a:latin typeface="Work Sans Light"/>
                <a:cs typeface="Work Sans Light"/>
              </a:rPr>
              <a:t> </a:t>
            </a:r>
            <a:r>
              <a:rPr sz="2850" b="0" dirty="0">
                <a:solidFill>
                  <a:srgbClr val="003150"/>
                </a:solidFill>
                <a:latin typeface="Work Sans Light"/>
                <a:cs typeface="Work Sans Light"/>
              </a:rPr>
              <a:t>pouze</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cca</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6,5</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tedy</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30,8</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mld.</a:t>
            </a:r>
            <a:r>
              <a:rPr sz="2850" b="0" spc="35" dirty="0">
                <a:solidFill>
                  <a:srgbClr val="003150"/>
                </a:solidFill>
                <a:latin typeface="Work Sans Light"/>
                <a:cs typeface="Work Sans Light"/>
              </a:rPr>
              <a:t> </a:t>
            </a:r>
            <a:r>
              <a:rPr sz="2850" b="0" spc="-25" dirty="0">
                <a:solidFill>
                  <a:srgbClr val="003150"/>
                </a:solidFill>
                <a:latin typeface="Work Sans Light"/>
                <a:cs typeface="Work Sans Light"/>
              </a:rPr>
              <a:t>Kč. </a:t>
            </a:r>
            <a:r>
              <a:rPr sz="2850" b="0" dirty="0">
                <a:solidFill>
                  <a:srgbClr val="003150"/>
                </a:solidFill>
                <a:latin typeface="Work Sans Light"/>
                <a:cs typeface="Work Sans Light"/>
              </a:rPr>
              <a:t>Odhad</a:t>
            </a:r>
            <a:r>
              <a:rPr sz="2850" b="0" spc="-75" dirty="0">
                <a:solidFill>
                  <a:srgbClr val="003150"/>
                </a:solidFill>
                <a:latin typeface="Work Sans Light"/>
                <a:cs typeface="Work Sans Light"/>
              </a:rPr>
              <a:t> </a:t>
            </a:r>
            <a:r>
              <a:rPr sz="2850" b="0" dirty="0">
                <a:solidFill>
                  <a:srgbClr val="003150"/>
                </a:solidFill>
                <a:latin typeface="Work Sans Light"/>
                <a:cs typeface="Work Sans Light"/>
              </a:rPr>
              <a:t>výnosnosti</a:t>
            </a:r>
            <a:r>
              <a:rPr sz="2850" b="0" spc="10" dirty="0">
                <a:solidFill>
                  <a:srgbClr val="003150"/>
                </a:solidFill>
                <a:latin typeface="Work Sans Light"/>
                <a:cs typeface="Work Sans Light"/>
              </a:rPr>
              <a:t> </a:t>
            </a:r>
            <a:r>
              <a:rPr sz="2850" b="0" dirty="0">
                <a:solidFill>
                  <a:srgbClr val="003150"/>
                </a:solidFill>
                <a:latin typeface="Work Sans Light"/>
                <a:cs typeface="Work Sans Light"/>
              </a:rPr>
              <a:t>prezentovali experti</a:t>
            </a:r>
            <a:r>
              <a:rPr sz="2850" b="0" spc="5" dirty="0">
                <a:solidFill>
                  <a:srgbClr val="003150"/>
                </a:solidFill>
                <a:latin typeface="Work Sans Light"/>
                <a:cs typeface="Work Sans Light"/>
              </a:rPr>
              <a:t> </a:t>
            </a:r>
            <a:r>
              <a:rPr sz="2850" b="0" dirty="0">
                <a:solidFill>
                  <a:srgbClr val="003150"/>
                </a:solidFill>
                <a:latin typeface="Work Sans Light"/>
                <a:cs typeface="Work Sans Light"/>
              </a:rPr>
              <a:t>Ministerstva</a:t>
            </a:r>
            <a:r>
              <a:rPr sz="2850" b="0" spc="-70" dirty="0">
                <a:solidFill>
                  <a:srgbClr val="003150"/>
                </a:solidFill>
                <a:latin typeface="Work Sans Light"/>
                <a:cs typeface="Work Sans Light"/>
              </a:rPr>
              <a:t> </a:t>
            </a:r>
            <a:r>
              <a:rPr sz="2850" b="0" dirty="0">
                <a:solidFill>
                  <a:srgbClr val="003150"/>
                </a:solidFill>
                <a:latin typeface="Work Sans Light"/>
                <a:cs typeface="Work Sans Light"/>
              </a:rPr>
              <a:t>spravedlnosti</a:t>
            </a:r>
            <a:r>
              <a:rPr sz="2850" b="0" spc="5" dirty="0">
                <a:solidFill>
                  <a:srgbClr val="003150"/>
                </a:solidFill>
                <a:latin typeface="Work Sans Light"/>
                <a:cs typeface="Work Sans Light"/>
              </a:rPr>
              <a:t> </a:t>
            </a:r>
            <a:r>
              <a:rPr sz="2850" b="0" dirty="0">
                <a:solidFill>
                  <a:srgbClr val="003150"/>
                </a:solidFill>
                <a:latin typeface="Work Sans Light"/>
                <a:cs typeface="Work Sans Light"/>
              </a:rPr>
              <a:t>a</a:t>
            </a:r>
            <a:r>
              <a:rPr sz="2850" b="0" spc="-75" dirty="0">
                <a:solidFill>
                  <a:srgbClr val="003150"/>
                </a:solidFill>
                <a:latin typeface="Work Sans Light"/>
                <a:cs typeface="Work Sans Light"/>
              </a:rPr>
              <a:t> </a:t>
            </a:r>
            <a:r>
              <a:rPr sz="2850" b="0" dirty="0">
                <a:solidFill>
                  <a:srgbClr val="003150"/>
                </a:solidFill>
                <a:latin typeface="Work Sans Light"/>
                <a:cs typeface="Work Sans Light"/>
              </a:rPr>
              <a:t>potvrdily</a:t>
            </a:r>
            <a:r>
              <a:rPr sz="2850" b="0" spc="-70" dirty="0">
                <a:solidFill>
                  <a:srgbClr val="003150"/>
                </a:solidFill>
                <a:latin typeface="Work Sans Light"/>
                <a:cs typeface="Work Sans Light"/>
              </a:rPr>
              <a:t> </a:t>
            </a:r>
            <a:r>
              <a:rPr sz="2850" b="0" dirty="0">
                <a:solidFill>
                  <a:srgbClr val="003150"/>
                </a:solidFill>
                <a:latin typeface="Work Sans Light"/>
                <a:cs typeface="Work Sans Light"/>
              </a:rPr>
              <a:t>je</a:t>
            </a:r>
            <a:r>
              <a:rPr sz="2850" b="0" spc="5" dirty="0">
                <a:solidFill>
                  <a:srgbClr val="003150"/>
                </a:solidFill>
                <a:latin typeface="Work Sans Light"/>
                <a:cs typeface="Work Sans Light"/>
              </a:rPr>
              <a:t> </a:t>
            </a:r>
            <a:r>
              <a:rPr sz="2850" b="0" dirty="0">
                <a:solidFill>
                  <a:srgbClr val="003150"/>
                </a:solidFill>
                <a:latin typeface="Work Sans Light"/>
                <a:cs typeface="Work Sans Light"/>
              </a:rPr>
              <a:t>i</a:t>
            </a:r>
            <a:r>
              <a:rPr sz="2850" b="0" spc="5" dirty="0">
                <a:solidFill>
                  <a:srgbClr val="003150"/>
                </a:solidFill>
                <a:latin typeface="Work Sans Light"/>
                <a:cs typeface="Work Sans Light"/>
              </a:rPr>
              <a:t> </a:t>
            </a:r>
            <a:r>
              <a:rPr sz="2850" b="0" dirty="0">
                <a:solidFill>
                  <a:srgbClr val="003150"/>
                </a:solidFill>
                <a:latin typeface="Work Sans Light"/>
                <a:cs typeface="Work Sans Light"/>
              </a:rPr>
              <a:t>analýzy</a:t>
            </a:r>
            <a:r>
              <a:rPr sz="2850" b="0" spc="-75" dirty="0">
                <a:solidFill>
                  <a:srgbClr val="003150"/>
                </a:solidFill>
                <a:latin typeface="Work Sans Light"/>
                <a:cs typeface="Work Sans Light"/>
              </a:rPr>
              <a:t> </a:t>
            </a:r>
            <a:r>
              <a:rPr sz="2850" b="0" spc="-10" dirty="0">
                <a:solidFill>
                  <a:srgbClr val="003150"/>
                </a:solidFill>
                <a:latin typeface="Work Sans Light"/>
                <a:cs typeface="Work Sans Light"/>
              </a:rPr>
              <a:t>InsolCentra.</a:t>
            </a:r>
            <a:endParaRPr sz="2850" dirty="0">
              <a:latin typeface="Work Sans Light"/>
              <a:cs typeface="Work Sans Light"/>
            </a:endParaRPr>
          </a:p>
          <a:p>
            <a:pPr marL="12700">
              <a:lnSpc>
                <a:spcPct val="100000"/>
              </a:lnSpc>
              <a:spcBef>
                <a:spcPts val="1410"/>
              </a:spcBef>
            </a:pPr>
            <a:r>
              <a:rPr sz="4275" b="1" baseline="-1949" dirty="0">
                <a:solidFill>
                  <a:srgbClr val="003150"/>
                </a:solidFill>
                <a:latin typeface="Work Sans SemiBold"/>
                <a:cs typeface="Work Sans SemiBold"/>
              </a:rPr>
              <a:t>ROZDÍL</a:t>
            </a:r>
            <a:r>
              <a:rPr sz="4275" b="1" spc="-165" baseline="-1949" dirty="0">
                <a:solidFill>
                  <a:srgbClr val="003150"/>
                </a:solidFill>
                <a:latin typeface="Work Sans SemiBold"/>
                <a:cs typeface="Work Sans SemiBold"/>
              </a:rPr>
              <a:t> </a:t>
            </a:r>
            <a:r>
              <a:rPr sz="2850" b="1" dirty="0">
                <a:solidFill>
                  <a:srgbClr val="003150"/>
                </a:solidFill>
                <a:latin typeface="Work Sans SemiBold"/>
                <a:cs typeface="Work Sans SemiBold"/>
              </a:rPr>
              <a:t>V</a:t>
            </a:r>
            <a:r>
              <a:rPr sz="2850" b="1" spc="-25" dirty="0">
                <a:solidFill>
                  <a:srgbClr val="003150"/>
                </a:solidFill>
                <a:latin typeface="Work Sans SemiBold"/>
                <a:cs typeface="Work Sans SemiBold"/>
              </a:rPr>
              <a:t> </a:t>
            </a:r>
            <a:r>
              <a:rPr sz="2850" b="1" dirty="0">
                <a:solidFill>
                  <a:srgbClr val="003150"/>
                </a:solidFill>
                <a:latin typeface="Work Sans SemiBold"/>
                <a:cs typeface="Work Sans SemiBold"/>
              </a:rPr>
              <a:t>NEPROSPĚCH</a:t>
            </a:r>
            <a:r>
              <a:rPr sz="2850" b="1" spc="-25" dirty="0">
                <a:solidFill>
                  <a:srgbClr val="003150"/>
                </a:solidFill>
                <a:latin typeface="Work Sans SemiBold"/>
                <a:cs typeface="Work Sans SemiBold"/>
              </a:rPr>
              <a:t> </a:t>
            </a:r>
            <a:r>
              <a:rPr sz="2850" b="1" dirty="0">
                <a:solidFill>
                  <a:srgbClr val="003150"/>
                </a:solidFill>
                <a:latin typeface="Work Sans SemiBold"/>
                <a:cs typeface="Work Sans SemiBold"/>
              </a:rPr>
              <a:t>VĚŘITELŮ</a:t>
            </a:r>
            <a:r>
              <a:rPr sz="2850" b="1" spc="-5" dirty="0">
                <a:solidFill>
                  <a:srgbClr val="003150"/>
                </a:solidFill>
                <a:latin typeface="Work Sans SemiBold"/>
                <a:cs typeface="Work Sans SemiBold"/>
              </a:rPr>
              <a:t> </a:t>
            </a:r>
            <a:r>
              <a:rPr sz="2850" b="1" dirty="0">
                <a:solidFill>
                  <a:srgbClr val="003150"/>
                </a:solidFill>
                <a:latin typeface="Work Sans SemiBold"/>
                <a:cs typeface="Work Sans SemiBold"/>
              </a:rPr>
              <a:t>TE</a:t>
            </a:r>
            <a:r>
              <a:rPr sz="4275" b="1" baseline="1949" dirty="0">
                <a:solidFill>
                  <a:srgbClr val="003150"/>
                </a:solidFill>
                <a:latin typeface="Work Sans SemiBold"/>
                <a:cs typeface="Work Sans SemiBold"/>
              </a:rPr>
              <a:t>DY</a:t>
            </a:r>
            <a:r>
              <a:rPr sz="4275" b="1" spc="-52" baseline="1949" dirty="0">
                <a:solidFill>
                  <a:srgbClr val="003150"/>
                </a:solidFill>
                <a:latin typeface="Work Sans SemiBold"/>
                <a:cs typeface="Work Sans SemiBold"/>
              </a:rPr>
              <a:t> </a:t>
            </a:r>
            <a:r>
              <a:rPr sz="4275" b="1" baseline="1949" dirty="0">
                <a:solidFill>
                  <a:srgbClr val="003150"/>
                </a:solidFill>
                <a:latin typeface="Work Sans SemiBold"/>
                <a:cs typeface="Work Sans SemiBold"/>
              </a:rPr>
              <a:t>ČINÍ</a:t>
            </a:r>
            <a:r>
              <a:rPr sz="4275" b="1" spc="104" baseline="1949" dirty="0">
                <a:solidFill>
                  <a:srgbClr val="003150"/>
                </a:solidFill>
                <a:latin typeface="Work Sans SemiBold"/>
                <a:cs typeface="Work Sans SemiBold"/>
              </a:rPr>
              <a:t> </a:t>
            </a:r>
            <a:r>
              <a:rPr sz="4275" b="1" baseline="1949" dirty="0">
                <a:solidFill>
                  <a:srgbClr val="003150"/>
                </a:solidFill>
                <a:latin typeface="Work Sans SemiBold"/>
                <a:cs typeface="Work Sans SemiBold"/>
              </a:rPr>
              <a:t>MINIMÁLNĚ</a:t>
            </a:r>
            <a:r>
              <a:rPr sz="4275" b="1" spc="52" baseline="1949" dirty="0">
                <a:solidFill>
                  <a:srgbClr val="003150"/>
                </a:solidFill>
                <a:latin typeface="Work Sans SemiBold"/>
                <a:cs typeface="Work Sans SemiBold"/>
              </a:rPr>
              <a:t> </a:t>
            </a:r>
            <a:r>
              <a:rPr sz="4275" b="1" baseline="3898" dirty="0">
                <a:solidFill>
                  <a:srgbClr val="003150"/>
                </a:solidFill>
                <a:latin typeface="Work Sans SemiBold"/>
                <a:cs typeface="Work Sans SemiBold"/>
              </a:rPr>
              <a:t>100</a:t>
            </a:r>
            <a:r>
              <a:rPr sz="4275" b="1" spc="104" baseline="3898" dirty="0">
                <a:solidFill>
                  <a:srgbClr val="003150"/>
                </a:solidFill>
                <a:latin typeface="Work Sans SemiBold"/>
                <a:cs typeface="Work Sans SemiBold"/>
              </a:rPr>
              <a:t> </a:t>
            </a:r>
            <a:r>
              <a:rPr sz="4275" b="1" baseline="3898" dirty="0">
                <a:solidFill>
                  <a:srgbClr val="003150"/>
                </a:solidFill>
                <a:latin typeface="Work Sans SemiBold"/>
                <a:cs typeface="Work Sans SemiBold"/>
              </a:rPr>
              <a:t>MLD</a:t>
            </a:r>
            <a:r>
              <a:rPr sz="4275" b="1" baseline="4873" dirty="0">
                <a:solidFill>
                  <a:srgbClr val="003150"/>
                </a:solidFill>
                <a:latin typeface="Work Sans SemiBold"/>
                <a:cs typeface="Work Sans SemiBold"/>
              </a:rPr>
              <a:t>.</a:t>
            </a:r>
            <a:r>
              <a:rPr sz="4275" b="1" spc="104" baseline="4873" dirty="0">
                <a:solidFill>
                  <a:srgbClr val="003150"/>
                </a:solidFill>
                <a:latin typeface="Work Sans SemiBold"/>
                <a:cs typeface="Work Sans SemiBold"/>
              </a:rPr>
              <a:t> </a:t>
            </a:r>
            <a:r>
              <a:rPr sz="4275" b="1" spc="-37" baseline="4873" dirty="0">
                <a:solidFill>
                  <a:srgbClr val="003150"/>
                </a:solidFill>
                <a:latin typeface="Work Sans SemiBold"/>
                <a:cs typeface="Work Sans SemiBold"/>
              </a:rPr>
              <a:t>KČ.</a:t>
            </a:r>
            <a:endParaRPr sz="4275" baseline="4873" dirty="0">
              <a:latin typeface="Work Sans SemiBold"/>
              <a:cs typeface="Work Sans SemiBold"/>
            </a:endParaRPr>
          </a:p>
        </p:txBody>
      </p:sp>
      <p:sp>
        <p:nvSpPr>
          <p:cNvPr id="12" name="object 12"/>
          <p:cNvSpPr txBox="1"/>
          <p:nvPr/>
        </p:nvSpPr>
        <p:spPr>
          <a:xfrm>
            <a:off x="1034388" y="5654675"/>
            <a:ext cx="8773795" cy="2454275"/>
          </a:xfrm>
          <a:prstGeom prst="rect">
            <a:avLst/>
          </a:prstGeom>
        </p:spPr>
        <p:txBody>
          <a:bodyPr vert="horz" wrap="square" lIns="0" tIns="272415" rIns="0" bIns="0" rtlCol="0">
            <a:spAutoFit/>
          </a:bodyPr>
          <a:lstStyle/>
          <a:p>
            <a:pPr marL="12700">
              <a:lnSpc>
                <a:spcPct val="100000"/>
              </a:lnSpc>
              <a:spcBef>
                <a:spcPts val="2145"/>
              </a:spcBef>
            </a:pPr>
            <a:r>
              <a:rPr sz="4100" dirty="0">
                <a:solidFill>
                  <a:srgbClr val="003150"/>
                </a:solidFill>
                <a:latin typeface="Work Sans"/>
                <a:cs typeface="Work Sans"/>
              </a:rPr>
              <a:t>CELKOVÝ</a:t>
            </a:r>
            <a:r>
              <a:rPr sz="4100" spc="-250" dirty="0">
                <a:solidFill>
                  <a:srgbClr val="003150"/>
                </a:solidFill>
                <a:latin typeface="Work Sans"/>
                <a:cs typeface="Work Sans"/>
              </a:rPr>
              <a:t> </a:t>
            </a:r>
            <a:r>
              <a:rPr sz="4100" dirty="0">
                <a:solidFill>
                  <a:srgbClr val="003150"/>
                </a:solidFill>
                <a:latin typeface="Work Sans"/>
                <a:cs typeface="Work Sans"/>
              </a:rPr>
              <a:t>DLUH</a:t>
            </a:r>
            <a:r>
              <a:rPr sz="4100" spc="-90" dirty="0">
                <a:solidFill>
                  <a:srgbClr val="003150"/>
                </a:solidFill>
                <a:latin typeface="Work Sans"/>
                <a:cs typeface="Work Sans"/>
              </a:rPr>
              <a:t> </a:t>
            </a:r>
            <a:r>
              <a:rPr sz="4100" dirty="0">
                <a:solidFill>
                  <a:srgbClr val="003150"/>
                </a:solidFill>
                <a:latin typeface="Work Sans"/>
                <a:cs typeface="Work Sans"/>
              </a:rPr>
              <a:t>ČINÍ</a:t>
            </a:r>
            <a:r>
              <a:rPr sz="4100" spc="-95" dirty="0">
                <a:solidFill>
                  <a:srgbClr val="003150"/>
                </a:solidFill>
                <a:latin typeface="Work Sans"/>
                <a:cs typeface="Work Sans"/>
              </a:rPr>
              <a:t> </a:t>
            </a:r>
            <a:r>
              <a:rPr sz="4100" dirty="0">
                <a:solidFill>
                  <a:srgbClr val="003150"/>
                </a:solidFill>
                <a:latin typeface="Work Sans"/>
                <a:cs typeface="Work Sans"/>
              </a:rPr>
              <a:t>475</a:t>
            </a:r>
            <a:r>
              <a:rPr sz="4100" spc="-90" dirty="0">
                <a:solidFill>
                  <a:srgbClr val="003150"/>
                </a:solidFill>
                <a:latin typeface="Work Sans"/>
                <a:cs typeface="Work Sans"/>
              </a:rPr>
              <a:t> </a:t>
            </a:r>
            <a:r>
              <a:rPr sz="4100" dirty="0">
                <a:solidFill>
                  <a:srgbClr val="003150"/>
                </a:solidFill>
                <a:latin typeface="Work Sans"/>
                <a:cs typeface="Work Sans"/>
              </a:rPr>
              <a:t>MLD.</a:t>
            </a:r>
            <a:r>
              <a:rPr sz="4100" spc="-90" dirty="0">
                <a:solidFill>
                  <a:srgbClr val="003150"/>
                </a:solidFill>
                <a:latin typeface="Work Sans"/>
                <a:cs typeface="Work Sans"/>
              </a:rPr>
              <a:t> </a:t>
            </a:r>
            <a:r>
              <a:rPr sz="4100" spc="-25" dirty="0">
                <a:solidFill>
                  <a:srgbClr val="003150"/>
                </a:solidFill>
                <a:latin typeface="Work Sans"/>
                <a:cs typeface="Work Sans"/>
              </a:rPr>
              <a:t>KČ</a:t>
            </a:r>
            <a:endParaRPr sz="4100" dirty="0">
              <a:latin typeface="Work Sans"/>
              <a:cs typeface="Work Sans"/>
            </a:endParaRPr>
          </a:p>
          <a:p>
            <a:pPr marL="389255" indent="-377190">
              <a:lnSpc>
                <a:spcPct val="100000"/>
              </a:lnSpc>
              <a:spcBef>
                <a:spcPts val="1714"/>
              </a:spcBef>
              <a:buChar char="•"/>
              <a:tabLst>
                <a:tab pos="389890" algn="l"/>
              </a:tabLst>
            </a:pPr>
            <a:r>
              <a:rPr sz="3450" b="0" dirty="0">
                <a:solidFill>
                  <a:srgbClr val="003150"/>
                </a:solidFill>
                <a:latin typeface="Work Sans Light"/>
                <a:cs typeface="Work Sans Light"/>
              </a:rPr>
              <a:t>285.000</a:t>
            </a:r>
            <a:r>
              <a:rPr sz="3450" b="0" spc="-25" dirty="0">
                <a:solidFill>
                  <a:srgbClr val="003150"/>
                </a:solidFill>
                <a:latin typeface="Work Sans Light"/>
                <a:cs typeface="Work Sans Light"/>
              </a:rPr>
              <a:t> </a:t>
            </a:r>
            <a:r>
              <a:rPr sz="3450" b="0" dirty="0">
                <a:solidFill>
                  <a:srgbClr val="003150"/>
                </a:solidFill>
                <a:latin typeface="Work Sans Light"/>
                <a:cs typeface="Work Sans Light"/>
              </a:rPr>
              <a:t>občanů</a:t>
            </a:r>
            <a:r>
              <a:rPr sz="3450" b="0" spc="-25" dirty="0">
                <a:solidFill>
                  <a:srgbClr val="003150"/>
                </a:solidFill>
                <a:latin typeface="Work Sans Light"/>
                <a:cs typeface="Work Sans Light"/>
              </a:rPr>
              <a:t> </a:t>
            </a:r>
            <a:r>
              <a:rPr sz="3450" b="0" dirty="0">
                <a:solidFill>
                  <a:srgbClr val="003150"/>
                </a:solidFill>
                <a:latin typeface="Work Sans Light"/>
                <a:cs typeface="Work Sans Light"/>
              </a:rPr>
              <a:t>dluží</a:t>
            </a:r>
            <a:r>
              <a:rPr sz="3450" b="0" spc="-20" dirty="0">
                <a:solidFill>
                  <a:srgbClr val="003150"/>
                </a:solidFill>
                <a:latin typeface="Work Sans Light"/>
                <a:cs typeface="Work Sans Light"/>
              </a:rPr>
              <a:t> </a:t>
            </a:r>
            <a:r>
              <a:rPr sz="3450" b="0" dirty="0">
                <a:solidFill>
                  <a:srgbClr val="003150"/>
                </a:solidFill>
                <a:latin typeface="Work Sans Light"/>
                <a:cs typeface="Work Sans Light"/>
              </a:rPr>
              <a:t>cca</a:t>
            </a:r>
            <a:r>
              <a:rPr sz="3450" b="0" spc="-105" dirty="0">
                <a:solidFill>
                  <a:srgbClr val="003150"/>
                </a:solidFill>
                <a:latin typeface="Work Sans Light"/>
                <a:cs typeface="Work Sans Light"/>
              </a:rPr>
              <a:t> </a:t>
            </a:r>
            <a:r>
              <a:rPr sz="3450" b="0" dirty="0">
                <a:solidFill>
                  <a:srgbClr val="003150"/>
                </a:solidFill>
                <a:latin typeface="Work Sans Light"/>
                <a:cs typeface="Work Sans Light"/>
              </a:rPr>
              <a:t>285</a:t>
            </a:r>
            <a:r>
              <a:rPr sz="3450" b="0" spc="-25" dirty="0">
                <a:solidFill>
                  <a:srgbClr val="003150"/>
                </a:solidFill>
                <a:latin typeface="Work Sans Light"/>
                <a:cs typeface="Work Sans Light"/>
              </a:rPr>
              <a:t> </a:t>
            </a:r>
            <a:r>
              <a:rPr sz="3450" b="0" dirty="0">
                <a:solidFill>
                  <a:srgbClr val="003150"/>
                </a:solidFill>
                <a:latin typeface="Work Sans Light"/>
                <a:cs typeface="Work Sans Light"/>
              </a:rPr>
              <a:t>mld.</a:t>
            </a:r>
            <a:r>
              <a:rPr sz="3450" b="0" spc="-20" dirty="0">
                <a:solidFill>
                  <a:srgbClr val="003150"/>
                </a:solidFill>
                <a:latin typeface="Work Sans Light"/>
                <a:cs typeface="Work Sans Light"/>
              </a:rPr>
              <a:t> </a:t>
            </a:r>
            <a:r>
              <a:rPr sz="3450" b="0" spc="-25" dirty="0">
                <a:solidFill>
                  <a:srgbClr val="003150"/>
                </a:solidFill>
                <a:latin typeface="Work Sans Light"/>
                <a:cs typeface="Work Sans Light"/>
              </a:rPr>
              <a:t>Kč</a:t>
            </a:r>
            <a:endParaRPr sz="3450" dirty="0">
              <a:latin typeface="Work Sans Light"/>
              <a:cs typeface="Work Sans Light"/>
            </a:endParaRPr>
          </a:p>
          <a:p>
            <a:pPr marL="389255" indent="-377190">
              <a:lnSpc>
                <a:spcPct val="100000"/>
              </a:lnSpc>
              <a:spcBef>
                <a:spcPts val="2155"/>
              </a:spcBef>
              <a:buChar char="•"/>
              <a:tabLst>
                <a:tab pos="389890" algn="l"/>
              </a:tabLst>
            </a:pPr>
            <a:r>
              <a:rPr sz="3450" b="0" dirty="0">
                <a:solidFill>
                  <a:srgbClr val="003150"/>
                </a:solidFill>
                <a:latin typeface="Work Sans Light"/>
                <a:cs typeface="Work Sans Light"/>
              </a:rPr>
              <a:t>95.000</a:t>
            </a:r>
            <a:r>
              <a:rPr sz="3450" b="0" spc="-50" dirty="0">
                <a:solidFill>
                  <a:srgbClr val="003150"/>
                </a:solidFill>
                <a:latin typeface="Work Sans Light"/>
                <a:cs typeface="Work Sans Light"/>
              </a:rPr>
              <a:t> </a:t>
            </a:r>
            <a:r>
              <a:rPr sz="3450" b="0" dirty="0">
                <a:solidFill>
                  <a:srgbClr val="003150"/>
                </a:solidFill>
                <a:latin typeface="Work Sans Light"/>
                <a:cs typeface="Work Sans Light"/>
              </a:rPr>
              <a:t>podnikatelů</a:t>
            </a:r>
            <a:r>
              <a:rPr sz="3450" b="0" spc="-45" dirty="0">
                <a:solidFill>
                  <a:srgbClr val="003150"/>
                </a:solidFill>
                <a:latin typeface="Work Sans Light"/>
                <a:cs typeface="Work Sans Light"/>
              </a:rPr>
              <a:t> </a:t>
            </a:r>
            <a:r>
              <a:rPr sz="3450" b="0" dirty="0">
                <a:solidFill>
                  <a:srgbClr val="003150"/>
                </a:solidFill>
                <a:latin typeface="Work Sans Light"/>
                <a:cs typeface="Work Sans Light"/>
              </a:rPr>
              <a:t>dluží</a:t>
            </a:r>
            <a:r>
              <a:rPr sz="3450" b="0" spc="-45" dirty="0">
                <a:solidFill>
                  <a:srgbClr val="003150"/>
                </a:solidFill>
                <a:latin typeface="Work Sans Light"/>
                <a:cs typeface="Work Sans Light"/>
              </a:rPr>
              <a:t> </a:t>
            </a:r>
            <a:r>
              <a:rPr sz="3450" b="0" dirty="0">
                <a:solidFill>
                  <a:srgbClr val="003150"/>
                </a:solidFill>
                <a:latin typeface="Work Sans Light"/>
                <a:cs typeface="Work Sans Light"/>
              </a:rPr>
              <a:t>cca</a:t>
            </a:r>
            <a:r>
              <a:rPr sz="3450" b="0" spc="-180" dirty="0">
                <a:solidFill>
                  <a:srgbClr val="003150"/>
                </a:solidFill>
                <a:latin typeface="Work Sans Light"/>
                <a:cs typeface="Work Sans Light"/>
              </a:rPr>
              <a:t> </a:t>
            </a:r>
            <a:r>
              <a:rPr sz="3450" b="0" dirty="0">
                <a:solidFill>
                  <a:srgbClr val="003150"/>
                </a:solidFill>
                <a:latin typeface="Work Sans Light"/>
                <a:cs typeface="Work Sans Light"/>
              </a:rPr>
              <a:t>190</a:t>
            </a:r>
            <a:r>
              <a:rPr sz="3450" b="0" spc="-45" dirty="0">
                <a:solidFill>
                  <a:srgbClr val="003150"/>
                </a:solidFill>
                <a:latin typeface="Work Sans Light"/>
                <a:cs typeface="Work Sans Light"/>
              </a:rPr>
              <a:t> </a:t>
            </a:r>
            <a:r>
              <a:rPr sz="3450" b="0" dirty="0">
                <a:solidFill>
                  <a:srgbClr val="003150"/>
                </a:solidFill>
                <a:latin typeface="Work Sans Light"/>
                <a:cs typeface="Work Sans Light"/>
              </a:rPr>
              <a:t>mld.</a:t>
            </a:r>
            <a:r>
              <a:rPr sz="3450" b="0" spc="-45" dirty="0">
                <a:solidFill>
                  <a:srgbClr val="003150"/>
                </a:solidFill>
                <a:latin typeface="Work Sans Light"/>
                <a:cs typeface="Work Sans Light"/>
              </a:rPr>
              <a:t> </a:t>
            </a:r>
            <a:r>
              <a:rPr sz="3450" b="0" spc="-25" dirty="0">
                <a:solidFill>
                  <a:srgbClr val="003150"/>
                </a:solidFill>
                <a:latin typeface="Work Sans Light"/>
                <a:cs typeface="Work Sans Light"/>
              </a:rPr>
              <a:t>Kč</a:t>
            </a:r>
            <a:endParaRPr sz="3450" dirty="0">
              <a:latin typeface="Work Sans Light"/>
              <a:cs typeface="Work Sans Light"/>
            </a:endParaRPr>
          </a:p>
        </p:txBody>
      </p:sp>
      <p:grpSp>
        <p:nvGrpSpPr>
          <p:cNvPr id="20" name="Skupina 19">
            <a:extLst>
              <a:ext uri="{FF2B5EF4-FFF2-40B4-BE49-F238E27FC236}">
                <a16:creationId xmlns:a16="http://schemas.microsoft.com/office/drawing/2014/main" id="{885F4C95-07D5-A7FA-3472-676EB6F72C51}"/>
              </a:ext>
            </a:extLst>
          </p:cNvPr>
          <p:cNvGrpSpPr/>
          <p:nvPr/>
        </p:nvGrpSpPr>
        <p:grpSpPr>
          <a:xfrm>
            <a:off x="11596505" y="5959475"/>
            <a:ext cx="8507730" cy="2080960"/>
            <a:chOff x="11596505" y="6014086"/>
            <a:chExt cx="8507730" cy="2080960"/>
          </a:xfrm>
        </p:grpSpPr>
        <p:sp>
          <p:nvSpPr>
            <p:cNvPr id="2" name="object 2"/>
            <p:cNvSpPr/>
            <p:nvPr/>
          </p:nvSpPr>
          <p:spPr>
            <a:xfrm>
              <a:off x="11596505" y="6016057"/>
              <a:ext cx="8507730" cy="2078989"/>
            </a:xfrm>
            <a:custGeom>
              <a:avLst/>
              <a:gdLst/>
              <a:ahLst/>
              <a:cxnLst/>
              <a:rect l="l" t="t" r="r" b="b"/>
              <a:pathLst>
                <a:path w="8507730" h="2078990">
                  <a:moveTo>
                    <a:pt x="8507583" y="0"/>
                  </a:moveTo>
                  <a:lnTo>
                    <a:pt x="0" y="0"/>
                  </a:lnTo>
                  <a:lnTo>
                    <a:pt x="0" y="2078470"/>
                  </a:lnTo>
                  <a:lnTo>
                    <a:pt x="8507583" y="2078470"/>
                  </a:lnTo>
                  <a:lnTo>
                    <a:pt x="8507583" y="0"/>
                  </a:lnTo>
                  <a:close/>
                </a:path>
              </a:pathLst>
            </a:custGeom>
            <a:solidFill>
              <a:srgbClr val="003150"/>
            </a:solidFill>
          </p:spPr>
          <p:txBody>
            <a:bodyPr wrap="square" lIns="0" tIns="0" rIns="0" bIns="0" rtlCol="0"/>
            <a:lstStyle/>
            <a:p>
              <a:endParaRPr/>
            </a:p>
          </p:txBody>
        </p:sp>
        <p:grpSp>
          <p:nvGrpSpPr>
            <p:cNvPr id="13" name="object 13"/>
            <p:cNvGrpSpPr/>
            <p:nvPr/>
          </p:nvGrpSpPr>
          <p:grpSpPr>
            <a:xfrm>
              <a:off x="12068981" y="6284488"/>
              <a:ext cx="1537970" cy="1541780"/>
              <a:chOff x="12068981" y="6284488"/>
              <a:chExt cx="1537970" cy="1541780"/>
            </a:xfrm>
          </p:grpSpPr>
          <p:sp>
            <p:nvSpPr>
              <p:cNvPr id="14" name="object 14"/>
              <p:cNvSpPr/>
              <p:nvPr/>
            </p:nvSpPr>
            <p:spPr>
              <a:xfrm>
                <a:off x="12068981" y="6284490"/>
                <a:ext cx="768985" cy="770890"/>
              </a:xfrm>
              <a:custGeom>
                <a:avLst/>
                <a:gdLst/>
                <a:ahLst/>
                <a:cxnLst/>
                <a:rect l="l" t="t" r="r" b="b"/>
                <a:pathLst>
                  <a:path w="768984" h="770890">
                    <a:moveTo>
                      <a:pt x="766165" y="0"/>
                    </a:moveTo>
                    <a:lnTo>
                      <a:pt x="710370" y="2132"/>
                    </a:lnTo>
                    <a:lnTo>
                      <a:pt x="660707" y="7339"/>
                    </a:lnTo>
                    <a:lnTo>
                      <a:pt x="611885" y="15648"/>
                    </a:lnTo>
                    <a:lnTo>
                      <a:pt x="563991" y="27030"/>
                    </a:lnTo>
                    <a:lnTo>
                      <a:pt x="517117" y="41461"/>
                    </a:lnTo>
                    <a:lnTo>
                      <a:pt x="471353" y="58914"/>
                    </a:lnTo>
                    <a:lnTo>
                      <a:pt x="426788" y="79362"/>
                    </a:lnTo>
                    <a:lnTo>
                      <a:pt x="383511" y="102780"/>
                    </a:lnTo>
                    <a:lnTo>
                      <a:pt x="341614" y="129140"/>
                    </a:lnTo>
                    <a:lnTo>
                      <a:pt x="301185" y="158417"/>
                    </a:lnTo>
                    <a:lnTo>
                      <a:pt x="262314" y="190584"/>
                    </a:lnTo>
                    <a:lnTo>
                      <a:pt x="225092" y="225616"/>
                    </a:lnTo>
                    <a:lnTo>
                      <a:pt x="190144" y="262926"/>
                    </a:lnTo>
                    <a:lnTo>
                      <a:pt x="158052" y="301889"/>
                    </a:lnTo>
                    <a:lnTo>
                      <a:pt x="128844" y="342413"/>
                    </a:lnTo>
                    <a:lnTo>
                      <a:pt x="102546" y="384409"/>
                    </a:lnTo>
                    <a:lnTo>
                      <a:pt x="79183" y="427788"/>
                    </a:lnTo>
                    <a:lnTo>
                      <a:pt x="58783" y="472458"/>
                    </a:lnTo>
                    <a:lnTo>
                      <a:pt x="41371" y="518329"/>
                    </a:lnTo>
                    <a:lnTo>
                      <a:pt x="26974" y="565313"/>
                    </a:lnTo>
                    <a:lnTo>
                      <a:pt x="15619" y="613318"/>
                    </a:lnTo>
                    <a:lnTo>
                      <a:pt x="7331" y="662255"/>
                    </a:lnTo>
                    <a:lnTo>
                      <a:pt x="2136" y="712033"/>
                    </a:lnTo>
                    <a:lnTo>
                      <a:pt x="62" y="762563"/>
                    </a:lnTo>
                    <a:lnTo>
                      <a:pt x="0" y="767955"/>
                    </a:lnTo>
                    <a:lnTo>
                      <a:pt x="2324" y="770269"/>
                    </a:lnTo>
                    <a:lnTo>
                      <a:pt x="384239" y="770269"/>
                    </a:lnTo>
                    <a:lnTo>
                      <a:pt x="387525" y="719359"/>
                    </a:lnTo>
                    <a:lnTo>
                      <a:pt x="397254" y="670043"/>
                    </a:lnTo>
                    <a:lnTo>
                      <a:pt x="413236" y="622782"/>
                    </a:lnTo>
                    <a:lnTo>
                      <a:pt x="435278" y="578037"/>
                    </a:lnTo>
                    <a:lnTo>
                      <a:pt x="463190" y="536270"/>
                    </a:lnTo>
                    <a:lnTo>
                      <a:pt x="496780" y="497942"/>
                    </a:lnTo>
                    <a:lnTo>
                      <a:pt x="535019" y="464271"/>
                    </a:lnTo>
                    <a:lnTo>
                      <a:pt x="576688" y="436293"/>
                    </a:lnTo>
                    <a:lnTo>
                      <a:pt x="621327" y="414200"/>
                    </a:lnTo>
                    <a:lnTo>
                      <a:pt x="668477" y="398183"/>
                    </a:lnTo>
                    <a:lnTo>
                      <a:pt x="717677" y="388432"/>
                    </a:lnTo>
                    <a:lnTo>
                      <a:pt x="768468" y="385140"/>
                    </a:lnTo>
                    <a:lnTo>
                      <a:pt x="768468" y="7717"/>
                    </a:lnTo>
                    <a:lnTo>
                      <a:pt x="768468" y="2324"/>
                    </a:lnTo>
                    <a:lnTo>
                      <a:pt x="766165" y="0"/>
                    </a:lnTo>
                    <a:close/>
                  </a:path>
                </a:pathLst>
              </a:custGeom>
              <a:solidFill>
                <a:srgbClr val="D8D8D8"/>
              </a:solidFill>
            </p:spPr>
            <p:txBody>
              <a:bodyPr wrap="square" lIns="0" tIns="0" rIns="0" bIns="0" rtlCol="0"/>
              <a:lstStyle/>
              <a:p>
                <a:endParaRPr/>
              </a:p>
            </p:txBody>
          </p:sp>
          <p:sp>
            <p:nvSpPr>
              <p:cNvPr id="15" name="object 15"/>
              <p:cNvSpPr/>
              <p:nvPr/>
            </p:nvSpPr>
            <p:spPr>
              <a:xfrm>
                <a:off x="12068988" y="6284488"/>
                <a:ext cx="1537970" cy="1541780"/>
              </a:xfrm>
              <a:custGeom>
                <a:avLst/>
                <a:gdLst/>
                <a:ahLst/>
                <a:cxnLst/>
                <a:rect l="l" t="t" r="r" b="b"/>
                <a:pathLst>
                  <a:path w="1537969" h="1541779">
                    <a:moveTo>
                      <a:pt x="776143" y="52"/>
                    </a:moveTo>
                    <a:lnTo>
                      <a:pt x="770761" y="0"/>
                    </a:lnTo>
                    <a:lnTo>
                      <a:pt x="768458" y="2324"/>
                    </a:lnTo>
                    <a:lnTo>
                      <a:pt x="768458" y="385140"/>
                    </a:lnTo>
                    <a:lnTo>
                      <a:pt x="819985" y="388509"/>
                    </a:lnTo>
                    <a:lnTo>
                      <a:pt x="869624" y="398399"/>
                    </a:lnTo>
                    <a:lnTo>
                      <a:pt x="916889" y="414484"/>
                    </a:lnTo>
                    <a:lnTo>
                      <a:pt x="961295" y="436441"/>
                    </a:lnTo>
                    <a:lnTo>
                      <a:pt x="1002357" y="463942"/>
                    </a:lnTo>
                    <a:lnTo>
                      <a:pt x="1039588" y="496663"/>
                    </a:lnTo>
                    <a:lnTo>
                      <a:pt x="1072503" y="534279"/>
                    </a:lnTo>
                    <a:lnTo>
                      <a:pt x="1100616" y="576463"/>
                    </a:lnTo>
                    <a:lnTo>
                      <a:pt x="1123442" y="622892"/>
                    </a:lnTo>
                    <a:lnTo>
                      <a:pt x="1140054" y="671895"/>
                    </a:lnTo>
                    <a:lnTo>
                      <a:pt x="1149934" y="721647"/>
                    </a:lnTo>
                    <a:lnTo>
                      <a:pt x="1153196" y="771572"/>
                    </a:lnTo>
                    <a:lnTo>
                      <a:pt x="1149952" y="821097"/>
                    </a:lnTo>
                    <a:lnTo>
                      <a:pt x="1140318" y="869645"/>
                    </a:lnTo>
                    <a:lnTo>
                      <a:pt x="1124406" y="916644"/>
                    </a:lnTo>
                    <a:lnTo>
                      <a:pt x="1102331" y="961518"/>
                    </a:lnTo>
                    <a:lnTo>
                      <a:pt x="1074206" y="1003694"/>
                    </a:lnTo>
                    <a:lnTo>
                      <a:pt x="1040146" y="1042596"/>
                    </a:lnTo>
                    <a:lnTo>
                      <a:pt x="1001335" y="1076734"/>
                    </a:lnTo>
                    <a:lnTo>
                      <a:pt x="959259" y="1104923"/>
                    </a:lnTo>
                    <a:lnTo>
                      <a:pt x="914491" y="1127049"/>
                    </a:lnTo>
                    <a:lnTo>
                      <a:pt x="867603" y="1142998"/>
                    </a:lnTo>
                    <a:lnTo>
                      <a:pt x="819168" y="1152655"/>
                    </a:lnTo>
                    <a:lnTo>
                      <a:pt x="769760" y="1155907"/>
                    </a:lnTo>
                    <a:lnTo>
                      <a:pt x="719952" y="1152637"/>
                    </a:lnTo>
                    <a:lnTo>
                      <a:pt x="670316" y="1142733"/>
                    </a:lnTo>
                    <a:lnTo>
                      <a:pt x="621426" y="1126080"/>
                    </a:lnTo>
                    <a:lnTo>
                      <a:pt x="575108" y="1103202"/>
                    </a:lnTo>
                    <a:lnTo>
                      <a:pt x="533023" y="1075024"/>
                    </a:lnTo>
                    <a:lnTo>
                      <a:pt x="495497" y="1042033"/>
                    </a:lnTo>
                    <a:lnTo>
                      <a:pt x="462854" y="1004715"/>
                    </a:lnTo>
                    <a:lnTo>
                      <a:pt x="435418" y="963558"/>
                    </a:lnTo>
                    <a:lnTo>
                      <a:pt x="413514" y="919048"/>
                    </a:lnTo>
                    <a:lnTo>
                      <a:pt x="397467" y="871672"/>
                    </a:lnTo>
                    <a:lnTo>
                      <a:pt x="387600" y="821917"/>
                    </a:lnTo>
                    <a:lnTo>
                      <a:pt x="384239" y="770269"/>
                    </a:lnTo>
                    <a:lnTo>
                      <a:pt x="7696" y="770269"/>
                    </a:lnTo>
                    <a:lnTo>
                      <a:pt x="2314" y="770269"/>
                    </a:lnTo>
                    <a:lnTo>
                      <a:pt x="0" y="772583"/>
                    </a:lnTo>
                    <a:lnTo>
                      <a:pt x="52" y="777976"/>
                    </a:lnTo>
                    <a:lnTo>
                      <a:pt x="2013" y="826849"/>
                    </a:lnTo>
                    <a:lnTo>
                      <a:pt x="6875" y="874962"/>
                    </a:lnTo>
                    <a:lnTo>
                      <a:pt x="14576" y="922215"/>
                    </a:lnTo>
                    <a:lnTo>
                      <a:pt x="25056" y="968511"/>
                    </a:lnTo>
                    <a:lnTo>
                      <a:pt x="38253" y="1013754"/>
                    </a:lnTo>
                    <a:lnTo>
                      <a:pt x="54108" y="1057845"/>
                    </a:lnTo>
                    <a:lnTo>
                      <a:pt x="72560" y="1100687"/>
                    </a:lnTo>
                    <a:lnTo>
                      <a:pt x="93547" y="1142182"/>
                    </a:lnTo>
                    <a:lnTo>
                      <a:pt x="117009" y="1182234"/>
                    </a:lnTo>
                    <a:lnTo>
                      <a:pt x="142885" y="1220744"/>
                    </a:lnTo>
                    <a:lnTo>
                      <a:pt x="171114" y="1257616"/>
                    </a:lnTo>
                    <a:lnTo>
                      <a:pt x="201636" y="1292751"/>
                    </a:lnTo>
                    <a:lnTo>
                      <a:pt x="234391" y="1326052"/>
                    </a:lnTo>
                    <a:lnTo>
                      <a:pt x="269316" y="1357422"/>
                    </a:lnTo>
                    <a:lnTo>
                      <a:pt x="306351" y="1386764"/>
                    </a:lnTo>
                    <a:lnTo>
                      <a:pt x="345437" y="1413979"/>
                    </a:lnTo>
                    <a:lnTo>
                      <a:pt x="386511" y="1438970"/>
                    </a:lnTo>
                    <a:lnTo>
                      <a:pt x="429513" y="1461640"/>
                    </a:lnTo>
                    <a:lnTo>
                      <a:pt x="474383" y="1481892"/>
                    </a:lnTo>
                    <a:lnTo>
                      <a:pt x="520443" y="1499364"/>
                    </a:lnTo>
                    <a:lnTo>
                      <a:pt x="566973" y="1513781"/>
                    </a:lnTo>
                    <a:lnTo>
                      <a:pt x="613851" y="1525166"/>
                    </a:lnTo>
                    <a:lnTo>
                      <a:pt x="660955" y="1533545"/>
                    </a:lnTo>
                    <a:lnTo>
                      <a:pt x="708164" y="1538942"/>
                    </a:lnTo>
                    <a:lnTo>
                      <a:pt x="755355" y="1541380"/>
                    </a:lnTo>
                    <a:lnTo>
                      <a:pt x="802406" y="1540884"/>
                    </a:lnTo>
                    <a:lnTo>
                      <a:pt x="849197" y="1537478"/>
                    </a:lnTo>
                    <a:lnTo>
                      <a:pt x="895605" y="1531187"/>
                    </a:lnTo>
                    <a:lnTo>
                      <a:pt x="941508" y="1522035"/>
                    </a:lnTo>
                    <a:lnTo>
                      <a:pt x="986785" y="1510046"/>
                    </a:lnTo>
                    <a:lnTo>
                      <a:pt x="1031314" y="1495245"/>
                    </a:lnTo>
                    <a:lnTo>
                      <a:pt x="1074972" y="1477655"/>
                    </a:lnTo>
                    <a:lnTo>
                      <a:pt x="1117639" y="1457301"/>
                    </a:lnTo>
                    <a:lnTo>
                      <a:pt x="1159193" y="1434208"/>
                    </a:lnTo>
                    <a:lnTo>
                      <a:pt x="1199510" y="1408399"/>
                    </a:lnTo>
                    <a:lnTo>
                      <a:pt x="1238471" y="1379899"/>
                    </a:lnTo>
                    <a:lnTo>
                      <a:pt x="1275953" y="1348732"/>
                    </a:lnTo>
                    <a:lnTo>
                      <a:pt x="1311834" y="1314923"/>
                    </a:lnTo>
                    <a:lnTo>
                      <a:pt x="1345565" y="1278956"/>
                    </a:lnTo>
                    <a:lnTo>
                      <a:pt x="1376660" y="1241384"/>
                    </a:lnTo>
                    <a:lnTo>
                      <a:pt x="1405095" y="1202330"/>
                    </a:lnTo>
                    <a:lnTo>
                      <a:pt x="1430844" y="1161917"/>
                    </a:lnTo>
                    <a:lnTo>
                      <a:pt x="1453885" y="1120265"/>
                    </a:lnTo>
                    <a:lnTo>
                      <a:pt x="1474191" y="1077497"/>
                    </a:lnTo>
                    <a:lnTo>
                      <a:pt x="1491741" y="1033735"/>
                    </a:lnTo>
                    <a:lnTo>
                      <a:pt x="1506508" y="989101"/>
                    </a:lnTo>
                    <a:lnTo>
                      <a:pt x="1518469" y="943718"/>
                    </a:lnTo>
                    <a:lnTo>
                      <a:pt x="1527600" y="897707"/>
                    </a:lnTo>
                    <a:lnTo>
                      <a:pt x="1533877" y="851190"/>
                    </a:lnTo>
                    <a:lnTo>
                      <a:pt x="1537274" y="804290"/>
                    </a:lnTo>
                    <a:lnTo>
                      <a:pt x="1537769" y="757128"/>
                    </a:lnTo>
                    <a:lnTo>
                      <a:pt x="1535336" y="709827"/>
                    </a:lnTo>
                    <a:lnTo>
                      <a:pt x="1529952" y="662508"/>
                    </a:lnTo>
                    <a:lnTo>
                      <a:pt x="1521592" y="615295"/>
                    </a:lnTo>
                    <a:lnTo>
                      <a:pt x="1510232" y="568308"/>
                    </a:lnTo>
                    <a:lnTo>
                      <a:pt x="1495848" y="521670"/>
                    </a:lnTo>
                    <a:lnTo>
                      <a:pt x="1478415" y="475503"/>
                    </a:lnTo>
                    <a:lnTo>
                      <a:pt x="1458213" y="430528"/>
                    </a:lnTo>
                    <a:lnTo>
                      <a:pt x="1435597" y="387425"/>
                    </a:lnTo>
                    <a:lnTo>
                      <a:pt x="1410665" y="346254"/>
                    </a:lnTo>
                    <a:lnTo>
                      <a:pt x="1383515" y="307077"/>
                    </a:lnTo>
                    <a:lnTo>
                      <a:pt x="1354243" y="269954"/>
                    </a:lnTo>
                    <a:lnTo>
                      <a:pt x="1322946" y="234947"/>
                    </a:lnTo>
                    <a:lnTo>
                      <a:pt x="1289723" y="202115"/>
                    </a:lnTo>
                    <a:lnTo>
                      <a:pt x="1254670" y="171521"/>
                    </a:lnTo>
                    <a:lnTo>
                      <a:pt x="1217885" y="143225"/>
                    </a:lnTo>
                    <a:lnTo>
                      <a:pt x="1179464" y="117288"/>
                    </a:lnTo>
                    <a:lnTo>
                      <a:pt x="1139505" y="93770"/>
                    </a:lnTo>
                    <a:lnTo>
                      <a:pt x="1098106" y="72733"/>
                    </a:lnTo>
                    <a:lnTo>
                      <a:pt x="1055364" y="54238"/>
                    </a:lnTo>
                    <a:lnTo>
                      <a:pt x="1011375" y="38346"/>
                    </a:lnTo>
                    <a:lnTo>
                      <a:pt x="966237" y="25116"/>
                    </a:lnTo>
                    <a:lnTo>
                      <a:pt x="920048" y="14612"/>
                    </a:lnTo>
                    <a:lnTo>
                      <a:pt x="872904" y="6892"/>
                    </a:lnTo>
                    <a:lnTo>
                      <a:pt x="824904" y="2018"/>
                    </a:lnTo>
                    <a:lnTo>
                      <a:pt x="776143" y="52"/>
                    </a:lnTo>
                    <a:close/>
                  </a:path>
                </a:pathLst>
              </a:custGeom>
              <a:solidFill>
                <a:srgbClr val="3B526F"/>
              </a:solidFill>
            </p:spPr>
            <p:txBody>
              <a:bodyPr wrap="square" lIns="0" tIns="0" rIns="0" bIns="0" rtlCol="0"/>
              <a:lstStyle/>
              <a:p>
                <a:endParaRPr/>
              </a:p>
            </p:txBody>
          </p:sp>
        </p:grpSp>
        <p:sp>
          <p:nvSpPr>
            <p:cNvPr id="16" name="object 16"/>
            <p:cNvSpPr txBox="1"/>
            <p:nvPr/>
          </p:nvSpPr>
          <p:spPr>
            <a:xfrm>
              <a:off x="11596505" y="6014086"/>
              <a:ext cx="8507730" cy="2078989"/>
            </a:xfrm>
            <a:prstGeom prst="rect">
              <a:avLst/>
            </a:prstGeom>
          </p:spPr>
          <p:txBody>
            <a:bodyPr vert="horz" wrap="square" lIns="0" tIns="277495" rIns="0" bIns="0" rtlCol="0">
              <a:spAutoFit/>
            </a:bodyPr>
            <a:lstStyle/>
            <a:p>
              <a:pPr marL="2486660" marR="1328420">
                <a:lnSpc>
                  <a:spcPct val="100499"/>
                </a:lnSpc>
                <a:spcBef>
                  <a:spcPts val="2185"/>
                </a:spcBef>
              </a:pPr>
              <a:r>
                <a:rPr sz="3200" b="0" dirty="0">
                  <a:solidFill>
                    <a:srgbClr val="FFFFFF"/>
                  </a:solidFill>
                  <a:latin typeface="Work Sans Light"/>
                  <a:cs typeface="Work Sans Light"/>
                </a:rPr>
                <a:t>NA</a:t>
              </a:r>
              <a:r>
                <a:rPr sz="3200" b="0" spc="-120" dirty="0">
                  <a:solidFill>
                    <a:srgbClr val="FFFFFF"/>
                  </a:solidFill>
                  <a:latin typeface="Work Sans Light"/>
                  <a:cs typeface="Work Sans Light"/>
                </a:rPr>
                <a:t> </a:t>
              </a:r>
              <a:r>
                <a:rPr sz="3200" b="0" dirty="0">
                  <a:solidFill>
                    <a:srgbClr val="FFFFFF"/>
                  </a:solidFill>
                  <a:latin typeface="Work Sans Light"/>
                  <a:cs typeface="Work Sans Light"/>
                </a:rPr>
                <a:t>DLUHU</a:t>
              </a:r>
              <a:r>
                <a:rPr sz="3200" b="0" spc="-20" dirty="0">
                  <a:solidFill>
                    <a:srgbClr val="FFFFFF"/>
                  </a:solidFill>
                  <a:latin typeface="Work Sans Light"/>
                  <a:cs typeface="Work Sans Light"/>
                </a:rPr>
                <a:t> </a:t>
              </a:r>
              <a:r>
                <a:rPr sz="3200" b="0" dirty="0">
                  <a:solidFill>
                    <a:srgbClr val="FFFFFF"/>
                  </a:solidFill>
                  <a:latin typeface="Work Sans Light"/>
                  <a:cs typeface="Work Sans Light"/>
                </a:rPr>
                <a:t>SE</a:t>
              </a:r>
              <a:r>
                <a:rPr sz="3200" b="0" spc="-20" dirty="0">
                  <a:solidFill>
                    <a:srgbClr val="FFFFFF"/>
                  </a:solidFill>
                  <a:latin typeface="Work Sans Light"/>
                  <a:cs typeface="Work Sans Light"/>
                </a:rPr>
                <a:t> </a:t>
              </a:r>
              <a:r>
                <a:rPr sz="3200" b="0" spc="-10" dirty="0">
                  <a:solidFill>
                    <a:srgbClr val="FFFFFF"/>
                  </a:solidFill>
                  <a:latin typeface="Work Sans Light"/>
                  <a:cs typeface="Work Sans Light"/>
                </a:rPr>
                <a:t>PODÍLEJÍ </a:t>
              </a:r>
              <a:r>
                <a:rPr sz="3200" b="0" dirty="0">
                  <a:solidFill>
                    <a:srgbClr val="FFFFFF"/>
                  </a:solidFill>
                  <a:latin typeface="Work Sans Light"/>
                  <a:cs typeface="Work Sans Light"/>
                </a:rPr>
                <a:t>ZE</a:t>
              </a:r>
              <a:r>
                <a:rPr sz="3200" b="0" spc="-80" dirty="0">
                  <a:solidFill>
                    <a:srgbClr val="FFFFFF"/>
                  </a:solidFill>
                  <a:latin typeface="Work Sans Light"/>
                  <a:cs typeface="Work Sans Light"/>
                </a:rPr>
                <a:t> </a:t>
              </a:r>
              <a:r>
                <a:rPr sz="3200" b="0" dirty="0">
                  <a:solidFill>
                    <a:srgbClr val="FFFFFF"/>
                  </a:solidFill>
                  <a:latin typeface="Work Sans Light"/>
                  <a:cs typeface="Work Sans Light"/>
                </a:rPr>
                <a:t>75</a:t>
              </a:r>
              <a:r>
                <a:rPr sz="3200" b="0" spc="35" dirty="0">
                  <a:solidFill>
                    <a:srgbClr val="FFFFFF"/>
                  </a:solidFill>
                  <a:latin typeface="Work Sans Light"/>
                  <a:cs typeface="Work Sans Light"/>
                </a:rPr>
                <a:t> </a:t>
              </a:r>
              <a:r>
                <a:rPr sz="3200" b="0" dirty="0">
                  <a:solidFill>
                    <a:srgbClr val="FFFFFF"/>
                  </a:solidFill>
                  <a:latin typeface="Work Sans Light"/>
                  <a:cs typeface="Work Sans Light"/>
                </a:rPr>
                <a:t>%</a:t>
              </a:r>
              <a:r>
                <a:rPr sz="3200" b="0" spc="35" dirty="0">
                  <a:solidFill>
                    <a:srgbClr val="FFFFFF"/>
                  </a:solidFill>
                  <a:latin typeface="Work Sans Light"/>
                  <a:cs typeface="Work Sans Light"/>
                </a:rPr>
                <a:t> </a:t>
              </a:r>
              <a:r>
                <a:rPr sz="3200" b="0" dirty="0">
                  <a:solidFill>
                    <a:srgbClr val="FFFFFF"/>
                  </a:solidFill>
                  <a:latin typeface="Work Sans Light"/>
                  <a:cs typeface="Work Sans Light"/>
                </a:rPr>
                <a:t>FYZICKÉ</a:t>
              </a:r>
              <a:r>
                <a:rPr sz="3200" b="0" spc="35" dirty="0">
                  <a:solidFill>
                    <a:srgbClr val="FFFFFF"/>
                  </a:solidFill>
                  <a:latin typeface="Work Sans Light"/>
                  <a:cs typeface="Work Sans Light"/>
                </a:rPr>
                <a:t> </a:t>
              </a:r>
              <a:r>
                <a:rPr sz="3200" b="0" spc="-10" dirty="0">
                  <a:solidFill>
                    <a:srgbClr val="FFFFFF"/>
                  </a:solidFill>
                  <a:latin typeface="Work Sans Light"/>
                  <a:cs typeface="Work Sans Light"/>
                </a:rPr>
                <a:t>OSOBY </a:t>
              </a:r>
              <a:r>
                <a:rPr sz="3200" b="0" dirty="0">
                  <a:solidFill>
                    <a:srgbClr val="FFFFFF"/>
                  </a:solidFill>
                  <a:latin typeface="Work Sans Light"/>
                  <a:cs typeface="Work Sans Light"/>
                </a:rPr>
                <a:t>A</a:t>
              </a:r>
              <a:r>
                <a:rPr sz="3200" b="0" spc="-75" dirty="0">
                  <a:solidFill>
                    <a:srgbClr val="FFFFFF"/>
                  </a:solidFill>
                  <a:latin typeface="Work Sans Light"/>
                  <a:cs typeface="Work Sans Light"/>
                </a:rPr>
                <a:t> </a:t>
              </a:r>
              <a:r>
                <a:rPr sz="3200" b="0" dirty="0">
                  <a:solidFill>
                    <a:srgbClr val="FFFFFF"/>
                  </a:solidFill>
                  <a:latin typeface="Work Sans Light"/>
                  <a:cs typeface="Work Sans Light"/>
                </a:rPr>
                <a:t>Z</a:t>
              </a:r>
              <a:r>
                <a:rPr sz="3200" b="0" spc="35" dirty="0">
                  <a:solidFill>
                    <a:srgbClr val="FFFFFF"/>
                  </a:solidFill>
                  <a:latin typeface="Work Sans Light"/>
                  <a:cs typeface="Work Sans Light"/>
                </a:rPr>
                <a:t> </a:t>
              </a:r>
              <a:r>
                <a:rPr sz="3200" b="0" dirty="0">
                  <a:solidFill>
                    <a:srgbClr val="FFFFFF"/>
                  </a:solidFill>
                  <a:latin typeface="Work Sans Light"/>
                  <a:cs typeface="Work Sans Light"/>
                </a:rPr>
                <a:t>25</a:t>
              </a:r>
              <a:r>
                <a:rPr sz="3200" b="0" spc="35" dirty="0">
                  <a:solidFill>
                    <a:srgbClr val="FFFFFF"/>
                  </a:solidFill>
                  <a:latin typeface="Work Sans Light"/>
                  <a:cs typeface="Work Sans Light"/>
                </a:rPr>
                <a:t> </a:t>
              </a:r>
              <a:r>
                <a:rPr sz="3200" b="0" dirty="0">
                  <a:solidFill>
                    <a:srgbClr val="FFFFFF"/>
                  </a:solidFill>
                  <a:latin typeface="Work Sans Light"/>
                  <a:cs typeface="Work Sans Light"/>
                </a:rPr>
                <a:t>%</a:t>
              </a:r>
              <a:r>
                <a:rPr sz="3200" b="0" spc="35" dirty="0">
                  <a:solidFill>
                    <a:srgbClr val="FFFFFF"/>
                  </a:solidFill>
                  <a:latin typeface="Work Sans Light"/>
                  <a:cs typeface="Work Sans Light"/>
                </a:rPr>
                <a:t> </a:t>
              </a:r>
              <a:r>
                <a:rPr sz="3200" b="0" spc="-10" dirty="0">
                  <a:solidFill>
                    <a:srgbClr val="FFFFFF"/>
                  </a:solidFill>
                  <a:latin typeface="Work Sans Light"/>
                  <a:cs typeface="Work Sans Light"/>
                </a:rPr>
                <a:t>PODNIKATELÉ</a:t>
              </a:r>
              <a:endParaRPr sz="3200" dirty="0">
                <a:latin typeface="Work Sans Light"/>
                <a:cs typeface="Work Sans Light"/>
              </a:endParaRPr>
            </a:p>
          </p:txBody>
        </p:sp>
      </p:grpSp>
      <p:sp>
        <p:nvSpPr>
          <p:cNvPr id="17" name="object 17"/>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8" name="object 18"/>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9" name="object 19"/>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1034388" y="4587875"/>
            <a:ext cx="17083405" cy="5425973"/>
          </a:xfrm>
          <a:prstGeom prst="rect">
            <a:avLst/>
          </a:prstGeom>
        </p:spPr>
        <p:txBody>
          <a:bodyPr vert="horz" wrap="square" lIns="0" tIns="11430" rIns="0" bIns="0" rtlCol="0">
            <a:spAutoFit/>
          </a:bodyPr>
          <a:lstStyle/>
          <a:p>
            <a:pPr marL="12700">
              <a:lnSpc>
                <a:spcPts val="4555"/>
              </a:lnSpc>
              <a:spcBef>
                <a:spcPts val="90"/>
              </a:spcBef>
            </a:pPr>
            <a:r>
              <a:rPr sz="3800" b="0" dirty="0">
                <a:solidFill>
                  <a:srgbClr val="003150"/>
                </a:solidFill>
                <a:latin typeface="Work Sans Light"/>
                <a:cs typeface="Work Sans Light"/>
              </a:rPr>
              <a:t>NESMÍME</a:t>
            </a:r>
            <a:r>
              <a:rPr sz="3800" b="0" spc="-130" dirty="0">
                <a:solidFill>
                  <a:srgbClr val="003150"/>
                </a:solidFill>
                <a:latin typeface="Work Sans Light"/>
                <a:cs typeface="Work Sans Light"/>
              </a:rPr>
              <a:t> </a:t>
            </a:r>
            <a:r>
              <a:rPr sz="3800" b="0" spc="-75" dirty="0">
                <a:solidFill>
                  <a:srgbClr val="003150"/>
                </a:solidFill>
                <a:latin typeface="Work Sans Light"/>
                <a:cs typeface="Work Sans Light"/>
              </a:rPr>
              <a:t>ZAPOMÍNAT,</a:t>
            </a:r>
            <a:r>
              <a:rPr sz="3800" b="0" spc="-130" dirty="0">
                <a:solidFill>
                  <a:srgbClr val="003150"/>
                </a:solidFill>
                <a:latin typeface="Work Sans Light"/>
                <a:cs typeface="Work Sans Light"/>
              </a:rPr>
              <a:t> </a:t>
            </a:r>
            <a:r>
              <a:rPr sz="3800" b="0" dirty="0">
                <a:solidFill>
                  <a:srgbClr val="003150"/>
                </a:solidFill>
                <a:latin typeface="Work Sans Light"/>
                <a:cs typeface="Work Sans Light"/>
              </a:rPr>
              <a:t>ŽE</a:t>
            </a:r>
            <a:r>
              <a:rPr sz="3800" b="0" spc="-130" dirty="0">
                <a:solidFill>
                  <a:srgbClr val="003150"/>
                </a:solidFill>
                <a:latin typeface="Work Sans Light"/>
                <a:cs typeface="Work Sans Light"/>
              </a:rPr>
              <a:t> </a:t>
            </a:r>
            <a:r>
              <a:rPr sz="3800" b="0" dirty="0">
                <a:solidFill>
                  <a:srgbClr val="003150"/>
                </a:solidFill>
                <a:latin typeface="Work Sans Light"/>
                <a:cs typeface="Work Sans Light"/>
              </a:rPr>
              <a:t>SE</a:t>
            </a:r>
            <a:r>
              <a:rPr sz="3800" b="0" spc="-130" dirty="0">
                <a:solidFill>
                  <a:srgbClr val="003150"/>
                </a:solidFill>
                <a:latin typeface="Work Sans Light"/>
                <a:cs typeface="Work Sans Light"/>
              </a:rPr>
              <a:t> </a:t>
            </a:r>
            <a:r>
              <a:rPr sz="3800" b="0" dirty="0">
                <a:solidFill>
                  <a:srgbClr val="003150"/>
                </a:solidFill>
                <a:latin typeface="Work Sans Light"/>
                <a:cs typeface="Work Sans Light"/>
              </a:rPr>
              <a:t>NOVELA</a:t>
            </a:r>
            <a:r>
              <a:rPr sz="3800" b="0" spc="-235" dirty="0">
                <a:solidFill>
                  <a:srgbClr val="003150"/>
                </a:solidFill>
                <a:latin typeface="Work Sans Light"/>
                <a:cs typeface="Work Sans Light"/>
              </a:rPr>
              <a:t> </a:t>
            </a:r>
            <a:r>
              <a:rPr sz="3800" b="0" dirty="0">
                <a:solidFill>
                  <a:srgbClr val="003150"/>
                </a:solidFill>
                <a:latin typeface="Work Sans Light"/>
                <a:cs typeface="Work Sans Light"/>
              </a:rPr>
              <a:t>ODDLUŽENÍ</a:t>
            </a:r>
            <a:r>
              <a:rPr sz="3800" b="0" spc="-130" dirty="0">
                <a:solidFill>
                  <a:srgbClr val="003150"/>
                </a:solidFill>
                <a:latin typeface="Work Sans Light"/>
                <a:cs typeface="Work Sans Light"/>
              </a:rPr>
              <a:t> </a:t>
            </a:r>
            <a:r>
              <a:rPr sz="3800" b="0" spc="-20" dirty="0">
                <a:solidFill>
                  <a:srgbClr val="003150"/>
                </a:solidFill>
                <a:latin typeface="Work Sans Light"/>
                <a:cs typeface="Work Sans Light"/>
              </a:rPr>
              <a:t>BUDE</a:t>
            </a:r>
            <a:endParaRPr sz="3800" dirty="0">
              <a:latin typeface="Work Sans Light"/>
              <a:cs typeface="Work Sans Light"/>
            </a:endParaRPr>
          </a:p>
          <a:p>
            <a:pPr marL="12700">
              <a:lnSpc>
                <a:spcPts val="4555"/>
              </a:lnSpc>
            </a:pPr>
            <a:r>
              <a:rPr sz="3800" b="0" spc="-105" dirty="0">
                <a:solidFill>
                  <a:srgbClr val="003150"/>
                </a:solidFill>
                <a:latin typeface="Work Sans Light"/>
                <a:cs typeface="Work Sans Light"/>
              </a:rPr>
              <a:t>VZTAHOVAT</a:t>
            </a:r>
            <a:r>
              <a:rPr lang="cs-CZ" sz="3800" b="0" spc="-105" dirty="0">
                <a:solidFill>
                  <a:srgbClr val="003150"/>
                </a:solidFill>
                <a:latin typeface="Work Sans Light"/>
                <a:cs typeface="Work Sans Light"/>
              </a:rPr>
              <a:t> </a:t>
            </a:r>
            <a:r>
              <a:rPr sz="3800" b="0" spc="-105" dirty="0">
                <a:solidFill>
                  <a:srgbClr val="003150"/>
                </a:solidFill>
                <a:latin typeface="Work Sans Light"/>
                <a:cs typeface="Work Sans Light"/>
              </a:rPr>
              <a:t>I</a:t>
            </a:r>
            <a:r>
              <a:rPr sz="3800" b="0" spc="-75" dirty="0">
                <a:solidFill>
                  <a:srgbClr val="003150"/>
                </a:solidFill>
                <a:latin typeface="Work Sans Light"/>
                <a:cs typeface="Work Sans Light"/>
              </a:rPr>
              <a:t> </a:t>
            </a:r>
            <a:r>
              <a:rPr sz="3800" b="0" dirty="0">
                <a:solidFill>
                  <a:srgbClr val="003150"/>
                </a:solidFill>
                <a:latin typeface="Work Sans Light"/>
                <a:cs typeface="Work Sans Light"/>
              </a:rPr>
              <a:t>NA</a:t>
            </a:r>
            <a:r>
              <a:rPr sz="3800" b="0" spc="-185" dirty="0">
                <a:solidFill>
                  <a:srgbClr val="003150"/>
                </a:solidFill>
                <a:latin typeface="Work Sans Light"/>
                <a:cs typeface="Work Sans Light"/>
              </a:rPr>
              <a:t> </a:t>
            </a:r>
            <a:r>
              <a:rPr sz="3800" b="0" dirty="0">
                <a:solidFill>
                  <a:srgbClr val="003150"/>
                </a:solidFill>
                <a:latin typeface="Work Sans Light"/>
                <a:cs typeface="Work Sans Light"/>
              </a:rPr>
              <a:t>BUDOUCÍ</a:t>
            </a:r>
            <a:r>
              <a:rPr sz="3800" b="0" spc="-75" dirty="0">
                <a:solidFill>
                  <a:srgbClr val="003150"/>
                </a:solidFill>
                <a:latin typeface="Work Sans Light"/>
                <a:cs typeface="Work Sans Light"/>
              </a:rPr>
              <a:t> </a:t>
            </a:r>
            <a:r>
              <a:rPr sz="3800" b="0" spc="-70" dirty="0">
                <a:solidFill>
                  <a:srgbClr val="003150"/>
                </a:solidFill>
                <a:latin typeface="Work Sans Light"/>
                <a:cs typeface="Work Sans Light"/>
              </a:rPr>
              <a:t>DLUŽNÍKY,</a:t>
            </a:r>
            <a:r>
              <a:rPr sz="3800" b="0" spc="-180" dirty="0">
                <a:solidFill>
                  <a:srgbClr val="003150"/>
                </a:solidFill>
                <a:latin typeface="Work Sans Light"/>
                <a:cs typeface="Work Sans Light"/>
              </a:rPr>
              <a:t> </a:t>
            </a:r>
            <a:r>
              <a:rPr sz="3800" b="0" dirty="0">
                <a:solidFill>
                  <a:srgbClr val="003150"/>
                </a:solidFill>
                <a:latin typeface="Work Sans Light"/>
                <a:cs typeface="Work Sans Light"/>
              </a:rPr>
              <a:t>A</a:t>
            </a:r>
            <a:r>
              <a:rPr sz="3800" b="0" spc="-185" dirty="0">
                <a:solidFill>
                  <a:srgbClr val="003150"/>
                </a:solidFill>
                <a:latin typeface="Work Sans Light"/>
                <a:cs typeface="Work Sans Light"/>
              </a:rPr>
              <a:t> </a:t>
            </a:r>
            <a:r>
              <a:rPr sz="3800" b="0" dirty="0">
                <a:solidFill>
                  <a:srgbClr val="003150"/>
                </a:solidFill>
                <a:latin typeface="Work Sans Light"/>
                <a:cs typeface="Work Sans Light"/>
              </a:rPr>
              <a:t>CÍLÍ</a:t>
            </a:r>
            <a:r>
              <a:rPr sz="3800" b="0" spc="-75" dirty="0">
                <a:solidFill>
                  <a:srgbClr val="003150"/>
                </a:solidFill>
                <a:latin typeface="Work Sans Light"/>
                <a:cs typeface="Work Sans Light"/>
              </a:rPr>
              <a:t> </a:t>
            </a:r>
            <a:r>
              <a:rPr sz="3800" b="0" dirty="0">
                <a:solidFill>
                  <a:srgbClr val="003150"/>
                </a:solidFill>
                <a:latin typeface="Work Sans Light"/>
                <a:cs typeface="Work Sans Light"/>
              </a:rPr>
              <a:t>ZEJMÉNA</a:t>
            </a:r>
            <a:r>
              <a:rPr sz="3800" b="0" spc="-180" dirty="0">
                <a:solidFill>
                  <a:srgbClr val="003150"/>
                </a:solidFill>
                <a:latin typeface="Work Sans Light"/>
                <a:cs typeface="Work Sans Light"/>
              </a:rPr>
              <a:t> </a:t>
            </a:r>
            <a:r>
              <a:rPr sz="3800" b="0" dirty="0">
                <a:solidFill>
                  <a:srgbClr val="003150"/>
                </a:solidFill>
                <a:latin typeface="Work Sans Light"/>
                <a:cs typeface="Work Sans Light"/>
              </a:rPr>
              <a:t>NA</a:t>
            </a:r>
            <a:r>
              <a:rPr sz="3800" b="0" spc="-185" dirty="0">
                <a:solidFill>
                  <a:srgbClr val="003150"/>
                </a:solidFill>
                <a:latin typeface="Work Sans Light"/>
                <a:cs typeface="Work Sans Light"/>
              </a:rPr>
              <a:t> </a:t>
            </a:r>
            <a:r>
              <a:rPr sz="3800" b="0" spc="-10" dirty="0">
                <a:solidFill>
                  <a:srgbClr val="003150"/>
                </a:solidFill>
                <a:latin typeface="Work Sans Light"/>
                <a:cs typeface="Work Sans Light"/>
              </a:rPr>
              <a:t>ŽIVNOSTNÍKY.</a:t>
            </a:r>
            <a:endParaRPr sz="3800" dirty="0">
              <a:latin typeface="Work Sans Light"/>
              <a:cs typeface="Work Sans Light"/>
            </a:endParaRPr>
          </a:p>
          <a:p>
            <a:pPr>
              <a:lnSpc>
                <a:spcPct val="100000"/>
              </a:lnSpc>
              <a:spcBef>
                <a:spcPts val="10"/>
              </a:spcBef>
            </a:pPr>
            <a:endParaRPr sz="2800" dirty="0">
              <a:latin typeface="Work Sans Light"/>
              <a:cs typeface="Work Sans Light"/>
            </a:endParaRPr>
          </a:p>
          <a:p>
            <a:pPr marL="12700" marR="1388745">
              <a:lnSpc>
                <a:spcPct val="101299"/>
              </a:lnSpc>
            </a:pPr>
            <a:r>
              <a:rPr sz="2850" b="0" dirty="0">
                <a:solidFill>
                  <a:srgbClr val="003150"/>
                </a:solidFill>
                <a:latin typeface="Work Sans Light"/>
                <a:cs typeface="Work Sans Light"/>
              </a:rPr>
              <a:t>Odhady</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počtů</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budoucích</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živnostníků</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v</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insolvenci</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jsou</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velmi</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nejisté,</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závisí</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na</a:t>
            </a:r>
            <a:r>
              <a:rPr sz="2850" b="0" spc="-30" dirty="0">
                <a:solidFill>
                  <a:srgbClr val="003150"/>
                </a:solidFill>
                <a:latin typeface="Work Sans Light"/>
                <a:cs typeface="Work Sans Light"/>
              </a:rPr>
              <a:t> </a:t>
            </a:r>
            <a:r>
              <a:rPr sz="2850" b="0" spc="-10" dirty="0">
                <a:solidFill>
                  <a:srgbClr val="003150"/>
                </a:solidFill>
                <a:latin typeface="Work Sans Light"/>
                <a:cs typeface="Work Sans Light"/>
              </a:rPr>
              <a:t>ekonomickém </a:t>
            </a:r>
            <a:r>
              <a:rPr sz="2850" b="0" dirty="0">
                <a:solidFill>
                  <a:srgbClr val="003150"/>
                </a:solidFill>
                <a:latin typeface="Work Sans Light"/>
                <a:cs typeface="Work Sans Light"/>
              </a:rPr>
              <a:t>vývoji</a:t>
            </a:r>
            <a:r>
              <a:rPr sz="2850" b="0" spc="5" dirty="0">
                <a:solidFill>
                  <a:srgbClr val="003150"/>
                </a:solidFill>
                <a:latin typeface="Work Sans Light"/>
                <a:cs typeface="Work Sans Light"/>
              </a:rPr>
              <a:t> </a:t>
            </a:r>
            <a:r>
              <a:rPr sz="2850" b="0" dirty="0">
                <a:solidFill>
                  <a:srgbClr val="003150"/>
                </a:solidFill>
                <a:latin typeface="Work Sans Light"/>
                <a:cs typeface="Work Sans Light"/>
              </a:rPr>
              <a:t>i</a:t>
            </a:r>
            <a:r>
              <a:rPr sz="2850" b="0" spc="10" dirty="0">
                <a:solidFill>
                  <a:srgbClr val="003150"/>
                </a:solidFill>
                <a:latin typeface="Work Sans Light"/>
                <a:cs typeface="Work Sans Light"/>
              </a:rPr>
              <a:t> </a:t>
            </a:r>
            <a:r>
              <a:rPr sz="2850" b="0" dirty="0">
                <a:solidFill>
                  <a:srgbClr val="003150"/>
                </a:solidFill>
                <a:latin typeface="Work Sans Light"/>
                <a:cs typeface="Work Sans Light"/>
              </a:rPr>
              <a:t>na</a:t>
            </a:r>
            <a:r>
              <a:rPr sz="2850" b="0" spc="-60" dirty="0">
                <a:solidFill>
                  <a:srgbClr val="003150"/>
                </a:solidFill>
                <a:latin typeface="Work Sans Light"/>
                <a:cs typeface="Work Sans Light"/>
              </a:rPr>
              <a:t> </a:t>
            </a:r>
            <a:r>
              <a:rPr sz="2850" b="0" dirty="0">
                <a:solidFill>
                  <a:srgbClr val="003150"/>
                </a:solidFill>
                <a:latin typeface="Work Sans Light"/>
                <a:cs typeface="Work Sans Light"/>
              </a:rPr>
              <a:t>podobě</a:t>
            </a:r>
            <a:r>
              <a:rPr sz="2850" b="0" spc="15" dirty="0">
                <a:solidFill>
                  <a:srgbClr val="003150"/>
                </a:solidFill>
                <a:latin typeface="Work Sans Light"/>
                <a:cs typeface="Work Sans Light"/>
              </a:rPr>
              <a:t> </a:t>
            </a:r>
            <a:r>
              <a:rPr sz="2850" b="0" spc="-10" dirty="0">
                <a:solidFill>
                  <a:srgbClr val="003150"/>
                </a:solidFill>
                <a:latin typeface="Work Sans Light"/>
                <a:cs typeface="Work Sans Light"/>
              </a:rPr>
              <a:t>novely.</a:t>
            </a:r>
            <a:endParaRPr sz="2850" dirty="0">
              <a:latin typeface="Work Sans Light"/>
              <a:cs typeface="Work Sans Light"/>
            </a:endParaRPr>
          </a:p>
          <a:p>
            <a:pPr marL="12700" marR="915035">
              <a:lnSpc>
                <a:spcPts val="4290"/>
              </a:lnSpc>
              <a:spcBef>
                <a:spcPts val="285"/>
              </a:spcBef>
            </a:pPr>
            <a:r>
              <a:rPr sz="2850" b="0" dirty="0">
                <a:solidFill>
                  <a:srgbClr val="003150"/>
                </a:solidFill>
                <a:latin typeface="Work Sans Light"/>
                <a:cs typeface="Work Sans Light"/>
              </a:rPr>
              <a:t>10</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zadlužených</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živnostníků</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z</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celkového</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počtu</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současných</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655</a:t>
            </a:r>
            <a:r>
              <a:rPr sz="2850" b="0" spc="-25" dirty="0">
                <a:solidFill>
                  <a:srgbClr val="003150"/>
                </a:solidFill>
                <a:latin typeface="Work Sans Light"/>
                <a:cs typeface="Work Sans Light"/>
              </a:rPr>
              <a:t> </a:t>
            </a:r>
            <a:r>
              <a:rPr sz="2850" b="0" dirty="0">
                <a:solidFill>
                  <a:srgbClr val="003150"/>
                </a:solidFill>
                <a:latin typeface="Work Sans Light"/>
                <a:cs typeface="Work Sans Light"/>
              </a:rPr>
              <a:t>tis.</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OSVČ</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činí</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65,5</a:t>
            </a:r>
            <a:r>
              <a:rPr sz="2850" b="0" spc="-20" dirty="0">
                <a:solidFill>
                  <a:srgbClr val="003150"/>
                </a:solidFill>
                <a:latin typeface="Work Sans Light"/>
                <a:cs typeface="Work Sans Light"/>
              </a:rPr>
              <a:t> </a:t>
            </a:r>
            <a:r>
              <a:rPr sz="2850" b="0" dirty="0">
                <a:solidFill>
                  <a:srgbClr val="003150"/>
                </a:solidFill>
                <a:latin typeface="Work Sans Light"/>
                <a:cs typeface="Work Sans Light"/>
              </a:rPr>
              <a:t>tisíc</a:t>
            </a:r>
            <a:r>
              <a:rPr sz="2850" b="0" spc="45" dirty="0">
                <a:solidFill>
                  <a:srgbClr val="003150"/>
                </a:solidFill>
                <a:latin typeface="Work Sans Light"/>
                <a:cs typeface="Work Sans Light"/>
              </a:rPr>
              <a:t> </a:t>
            </a:r>
            <a:r>
              <a:rPr sz="2850" b="0" spc="-10" dirty="0">
                <a:solidFill>
                  <a:srgbClr val="003150"/>
                </a:solidFill>
                <a:latin typeface="Work Sans Light"/>
                <a:cs typeface="Work Sans Light"/>
              </a:rPr>
              <a:t>osob. </a:t>
            </a:r>
            <a:r>
              <a:rPr sz="2850" b="0" dirty="0">
                <a:solidFill>
                  <a:srgbClr val="003150"/>
                </a:solidFill>
                <a:latin typeface="Work Sans Light"/>
                <a:cs typeface="Work Sans Light"/>
              </a:rPr>
              <a:t>Průměrný</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dluh</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činil</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u</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skončených</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konkurzů</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živnostníků</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v</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první</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čtvrtině</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roku</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2022</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9</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mil.</a:t>
            </a:r>
            <a:r>
              <a:rPr sz="2850" b="0" spc="45" dirty="0">
                <a:solidFill>
                  <a:srgbClr val="003150"/>
                </a:solidFill>
                <a:latin typeface="Work Sans Light"/>
                <a:cs typeface="Work Sans Light"/>
              </a:rPr>
              <a:t> </a:t>
            </a:r>
            <a:r>
              <a:rPr sz="2850" b="0" spc="-25" dirty="0">
                <a:solidFill>
                  <a:srgbClr val="003150"/>
                </a:solidFill>
                <a:latin typeface="Work Sans Light"/>
                <a:cs typeface="Work Sans Light"/>
              </a:rPr>
              <a:t>Kč.</a:t>
            </a:r>
            <a:endParaRPr sz="2850" dirty="0">
              <a:latin typeface="Work Sans Light"/>
              <a:cs typeface="Work Sans Light"/>
            </a:endParaRPr>
          </a:p>
          <a:p>
            <a:pPr>
              <a:lnSpc>
                <a:spcPct val="100000"/>
              </a:lnSpc>
              <a:spcBef>
                <a:spcPts val="10"/>
              </a:spcBef>
            </a:pPr>
            <a:endParaRPr sz="2400" dirty="0">
              <a:latin typeface="Work Sans Light"/>
              <a:cs typeface="Work Sans Light"/>
            </a:endParaRPr>
          </a:p>
          <a:p>
            <a:pPr marL="12700">
              <a:lnSpc>
                <a:spcPct val="100000"/>
              </a:lnSpc>
            </a:pPr>
            <a:r>
              <a:rPr sz="2850" b="0" dirty="0">
                <a:solidFill>
                  <a:srgbClr val="003150"/>
                </a:solidFill>
                <a:latin typeface="Work Sans Light"/>
                <a:cs typeface="Work Sans Light"/>
              </a:rPr>
              <a:t>Počty</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občanů,</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kteří</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se</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zadluží</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a</a:t>
            </a:r>
            <a:r>
              <a:rPr sz="2850" b="0" spc="-114" dirty="0">
                <a:solidFill>
                  <a:srgbClr val="003150"/>
                </a:solidFill>
                <a:latin typeface="Work Sans Light"/>
                <a:cs typeface="Work Sans Light"/>
              </a:rPr>
              <a:t> </a:t>
            </a:r>
            <a:r>
              <a:rPr sz="2850" b="0" dirty="0">
                <a:solidFill>
                  <a:srgbClr val="003150"/>
                </a:solidFill>
                <a:latin typeface="Work Sans Light"/>
                <a:cs typeface="Work Sans Light"/>
              </a:rPr>
              <a:t>vstoupí</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do</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insolvence,</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je</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velmi</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obtížné</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v</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současné</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době</a:t>
            </a:r>
            <a:r>
              <a:rPr sz="2850" b="0" spc="35" dirty="0">
                <a:solidFill>
                  <a:srgbClr val="003150"/>
                </a:solidFill>
                <a:latin typeface="Work Sans Light"/>
                <a:cs typeface="Work Sans Light"/>
              </a:rPr>
              <a:t> </a:t>
            </a:r>
            <a:r>
              <a:rPr sz="2850" b="0" spc="-10" dirty="0">
                <a:solidFill>
                  <a:srgbClr val="003150"/>
                </a:solidFill>
                <a:latin typeface="Work Sans Light"/>
                <a:cs typeface="Work Sans Light"/>
              </a:rPr>
              <a:t>predikovat.</a:t>
            </a:r>
            <a:endParaRPr sz="2850" dirty="0">
              <a:latin typeface="Work Sans Light"/>
              <a:cs typeface="Work Sans Light"/>
            </a:endParaRPr>
          </a:p>
          <a:p>
            <a:pPr marL="12700" marR="722630">
              <a:lnSpc>
                <a:spcPct val="101299"/>
              </a:lnSpc>
              <a:spcBef>
                <a:spcPts val="825"/>
              </a:spcBef>
            </a:pPr>
            <a:r>
              <a:rPr sz="2850" b="0" dirty="0">
                <a:solidFill>
                  <a:srgbClr val="003150"/>
                </a:solidFill>
                <a:latin typeface="Work Sans Light"/>
                <a:cs typeface="Work Sans Light"/>
              </a:rPr>
              <a:t>Hrozí</a:t>
            </a:r>
            <a:r>
              <a:rPr sz="2850" b="0" spc="25" dirty="0">
                <a:solidFill>
                  <a:srgbClr val="003150"/>
                </a:solidFill>
                <a:latin typeface="Work Sans Light"/>
                <a:cs typeface="Work Sans Light"/>
              </a:rPr>
              <a:t> </a:t>
            </a:r>
            <a:r>
              <a:rPr sz="2850" b="0" dirty="0">
                <a:solidFill>
                  <a:srgbClr val="003150"/>
                </a:solidFill>
                <a:latin typeface="Work Sans Light"/>
                <a:cs typeface="Work Sans Light"/>
              </a:rPr>
              <a:t>nebezpečí,</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že</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při</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mírných</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podmínkách</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oddlužení</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by</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jej</a:t>
            </a:r>
            <a:r>
              <a:rPr sz="2850" b="0" spc="40" dirty="0">
                <a:solidFill>
                  <a:srgbClr val="003150"/>
                </a:solidFill>
                <a:latin typeface="Work Sans Light"/>
                <a:cs typeface="Work Sans Light"/>
              </a:rPr>
              <a:t> </a:t>
            </a:r>
            <a:r>
              <a:rPr sz="2850" b="0" dirty="0">
                <a:solidFill>
                  <a:srgbClr val="003150"/>
                </a:solidFill>
                <a:latin typeface="Work Sans Light"/>
                <a:cs typeface="Work Sans Light"/>
              </a:rPr>
              <a:t>lidé</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brali</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jako</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snadné</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řešení</a:t>
            </a:r>
            <a:r>
              <a:rPr sz="2850" b="0" spc="35" dirty="0">
                <a:solidFill>
                  <a:srgbClr val="003150"/>
                </a:solidFill>
                <a:latin typeface="Work Sans Light"/>
                <a:cs typeface="Work Sans Light"/>
              </a:rPr>
              <a:t> </a:t>
            </a:r>
            <a:r>
              <a:rPr sz="2850" b="0" spc="-20" dirty="0">
                <a:solidFill>
                  <a:srgbClr val="003150"/>
                </a:solidFill>
                <a:latin typeface="Work Sans Light"/>
                <a:cs typeface="Work Sans Light"/>
              </a:rPr>
              <a:t>svých </a:t>
            </a:r>
            <a:r>
              <a:rPr sz="2850" b="0" dirty="0">
                <a:solidFill>
                  <a:srgbClr val="003150"/>
                </a:solidFill>
                <a:latin typeface="Work Sans Light"/>
                <a:cs typeface="Work Sans Light"/>
              </a:rPr>
              <a:t>problémů</a:t>
            </a:r>
            <a:r>
              <a:rPr sz="2850" b="0" spc="-5" dirty="0">
                <a:solidFill>
                  <a:srgbClr val="003150"/>
                </a:solidFill>
                <a:latin typeface="Work Sans Light"/>
                <a:cs typeface="Work Sans Light"/>
              </a:rPr>
              <a:t> </a:t>
            </a:r>
            <a:r>
              <a:rPr sz="2850" b="0" dirty="0">
                <a:solidFill>
                  <a:srgbClr val="003150"/>
                </a:solidFill>
                <a:latin typeface="Work Sans Light"/>
                <a:cs typeface="Work Sans Light"/>
              </a:rPr>
              <a:t>a</a:t>
            </a:r>
            <a:r>
              <a:rPr sz="2850" b="0" spc="-75" dirty="0">
                <a:solidFill>
                  <a:srgbClr val="003150"/>
                </a:solidFill>
                <a:latin typeface="Work Sans Light"/>
                <a:cs typeface="Work Sans Light"/>
              </a:rPr>
              <a:t> </a:t>
            </a:r>
            <a:r>
              <a:rPr sz="2850" b="0" dirty="0">
                <a:solidFill>
                  <a:srgbClr val="003150"/>
                </a:solidFill>
                <a:latin typeface="Work Sans Light"/>
                <a:cs typeface="Work Sans Light"/>
              </a:rPr>
              <a:t>dluhy</a:t>
            </a:r>
            <a:r>
              <a:rPr sz="2850" b="0" spc="-75" dirty="0">
                <a:solidFill>
                  <a:srgbClr val="003150"/>
                </a:solidFill>
                <a:latin typeface="Work Sans Light"/>
                <a:cs typeface="Work Sans Light"/>
              </a:rPr>
              <a:t> </a:t>
            </a:r>
            <a:r>
              <a:rPr sz="2850" b="0" dirty="0">
                <a:solidFill>
                  <a:srgbClr val="003150"/>
                </a:solidFill>
                <a:latin typeface="Work Sans Light"/>
                <a:cs typeface="Work Sans Light"/>
              </a:rPr>
              <a:t>by</a:t>
            </a:r>
            <a:r>
              <a:rPr sz="2850" b="0" spc="-80" dirty="0">
                <a:solidFill>
                  <a:srgbClr val="003150"/>
                </a:solidFill>
                <a:latin typeface="Work Sans Light"/>
                <a:cs typeface="Work Sans Light"/>
              </a:rPr>
              <a:t> </a:t>
            </a:r>
            <a:r>
              <a:rPr sz="2850" b="0" spc="-10" dirty="0">
                <a:solidFill>
                  <a:srgbClr val="003150"/>
                </a:solidFill>
                <a:latin typeface="Work Sans Light"/>
                <a:cs typeface="Work Sans Light"/>
              </a:rPr>
              <a:t>neplatili.</a:t>
            </a:r>
            <a:endParaRPr sz="2850" dirty="0">
              <a:latin typeface="Work Sans Light"/>
              <a:cs typeface="Work Sans Light"/>
            </a:endParaRPr>
          </a:p>
        </p:txBody>
      </p:sp>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862689"/>
          </a:xfrm>
          <a:prstGeom prst="rect">
            <a:avLst/>
          </a:prstGeom>
        </p:spPr>
        <p:txBody>
          <a:bodyPr vert="horz" wrap="square" lIns="0" tIns="15875" rIns="0" bIns="0" rtlCol="0">
            <a:spAutoFit/>
          </a:bodyPr>
          <a:lstStyle/>
          <a:p>
            <a:pPr marL="33020" marR="5080">
              <a:lnSpc>
                <a:spcPct val="100000"/>
              </a:lnSpc>
              <a:spcBef>
                <a:spcPts val="125"/>
              </a:spcBef>
            </a:pPr>
            <a:r>
              <a:rPr sz="6000" b="0" dirty="0">
                <a:latin typeface="Work Sans"/>
                <a:cs typeface="Work Sans"/>
              </a:rPr>
              <a:t>KDO JSOU OBČANÉ, KTERÝCH SE INSOLVENCE MOHOU TÝKAT?</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6" name="object 6"/>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sp>
        <p:nvSpPr>
          <p:cNvPr id="7" name="object 7"/>
          <p:cNvSpPr txBox="1"/>
          <p:nvPr/>
        </p:nvSpPr>
        <p:spPr>
          <a:xfrm>
            <a:off x="16821977" y="4380882"/>
            <a:ext cx="233997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JUDR.</a:t>
            </a:r>
            <a:r>
              <a:rPr sz="1650" b="0" spc="-30" dirty="0">
                <a:solidFill>
                  <a:srgbClr val="003150"/>
                </a:solidFill>
                <a:latin typeface="Work Sans Light"/>
                <a:cs typeface="Work Sans Light"/>
              </a:rPr>
              <a:t> </a:t>
            </a:r>
            <a:r>
              <a:rPr sz="1650" b="0" spc="-20" dirty="0">
                <a:solidFill>
                  <a:srgbClr val="003150"/>
                </a:solidFill>
                <a:latin typeface="Work Sans Light"/>
                <a:cs typeface="Work Sans Light"/>
              </a:rPr>
              <a:t>JARMILA</a:t>
            </a:r>
            <a:r>
              <a:rPr sz="1650" b="0" spc="-100" dirty="0">
                <a:solidFill>
                  <a:srgbClr val="003150"/>
                </a:solidFill>
                <a:latin typeface="Work Sans Light"/>
                <a:cs typeface="Work Sans Light"/>
              </a:rPr>
              <a:t> </a:t>
            </a:r>
            <a:r>
              <a:rPr sz="1650" b="0" spc="-10" dirty="0">
                <a:solidFill>
                  <a:srgbClr val="003150"/>
                </a:solidFill>
                <a:latin typeface="Work Sans Light"/>
                <a:cs typeface="Work Sans Light"/>
              </a:rPr>
              <a:t>VESELÁ</a:t>
            </a:r>
            <a:endParaRPr sz="1650">
              <a:latin typeface="Work Sans Light"/>
              <a:cs typeface="Work Sans Light"/>
            </a:endParaRPr>
          </a:p>
        </p:txBody>
      </p:sp>
      <p:grpSp>
        <p:nvGrpSpPr>
          <p:cNvPr id="8" name="object 8"/>
          <p:cNvGrpSpPr/>
          <p:nvPr/>
        </p:nvGrpSpPr>
        <p:grpSpPr>
          <a:xfrm>
            <a:off x="1039235" y="5959475"/>
            <a:ext cx="17915890" cy="10795"/>
            <a:chOff x="1039235" y="6168752"/>
            <a:chExt cx="17915890" cy="10795"/>
          </a:xfrm>
        </p:grpSpPr>
        <p:sp>
          <p:nvSpPr>
            <p:cNvPr id="9" name="object 9"/>
            <p:cNvSpPr/>
            <p:nvPr/>
          </p:nvSpPr>
          <p:spPr>
            <a:xfrm>
              <a:off x="1075883" y="6173987"/>
              <a:ext cx="17858105" cy="0"/>
            </a:xfrm>
            <a:custGeom>
              <a:avLst/>
              <a:gdLst/>
              <a:ahLst/>
              <a:cxnLst/>
              <a:rect l="l" t="t" r="r" b="b"/>
              <a:pathLst>
                <a:path w="17858105">
                  <a:moveTo>
                    <a:pt x="0" y="0"/>
                  </a:moveTo>
                  <a:lnTo>
                    <a:pt x="17858094" y="0"/>
                  </a:lnTo>
                </a:path>
              </a:pathLst>
            </a:custGeom>
            <a:ln w="10470">
              <a:solidFill>
                <a:srgbClr val="003150"/>
              </a:solidFill>
              <a:prstDash val="dot"/>
            </a:ln>
          </p:spPr>
          <p:txBody>
            <a:bodyPr wrap="square" lIns="0" tIns="0" rIns="0" bIns="0" rtlCol="0"/>
            <a:lstStyle/>
            <a:p>
              <a:endParaRPr/>
            </a:p>
          </p:txBody>
        </p:sp>
        <p:sp>
          <p:nvSpPr>
            <p:cNvPr id="10" name="object 10"/>
            <p:cNvSpPr/>
            <p:nvPr/>
          </p:nvSpPr>
          <p:spPr>
            <a:xfrm>
              <a:off x="1039228" y="6168764"/>
              <a:ext cx="17915890" cy="10795"/>
            </a:xfrm>
            <a:custGeom>
              <a:avLst/>
              <a:gdLst/>
              <a:ahLst/>
              <a:cxnLst/>
              <a:rect l="l" t="t" r="r" b="b"/>
              <a:pathLst>
                <a:path w="17915890" h="10795">
                  <a:moveTo>
                    <a:pt x="10477" y="5232"/>
                  </a:moveTo>
                  <a:lnTo>
                    <a:pt x="8940" y="1524"/>
                  </a:lnTo>
                  <a:lnTo>
                    <a:pt x="5232" y="0"/>
                  </a:lnTo>
                  <a:lnTo>
                    <a:pt x="1536" y="1524"/>
                  </a:lnTo>
                  <a:lnTo>
                    <a:pt x="0" y="5232"/>
                  </a:lnTo>
                  <a:lnTo>
                    <a:pt x="1536" y="8928"/>
                  </a:lnTo>
                  <a:lnTo>
                    <a:pt x="5232" y="10464"/>
                  </a:lnTo>
                  <a:lnTo>
                    <a:pt x="8940" y="8928"/>
                  </a:lnTo>
                  <a:lnTo>
                    <a:pt x="10477" y="5232"/>
                  </a:lnTo>
                  <a:close/>
                </a:path>
                <a:path w="17915890" h="10795">
                  <a:moveTo>
                    <a:pt x="17915687" y="5232"/>
                  </a:moveTo>
                  <a:lnTo>
                    <a:pt x="17914150" y="1524"/>
                  </a:lnTo>
                  <a:lnTo>
                    <a:pt x="17910455" y="0"/>
                  </a:lnTo>
                  <a:lnTo>
                    <a:pt x="17906746" y="1524"/>
                  </a:lnTo>
                  <a:lnTo>
                    <a:pt x="17905210" y="5232"/>
                  </a:lnTo>
                  <a:lnTo>
                    <a:pt x="17906746" y="8928"/>
                  </a:lnTo>
                  <a:lnTo>
                    <a:pt x="17910455" y="10464"/>
                  </a:lnTo>
                  <a:lnTo>
                    <a:pt x="17914150" y="8928"/>
                  </a:lnTo>
                  <a:lnTo>
                    <a:pt x="17915687" y="5232"/>
                  </a:lnTo>
                  <a:close/>
                </a:path>
              </a:pathLst>
            </a:custGeom>
            <a:solidFill>
              <a:srgbClr val="003150"/>
            </a:solidFill>
          </p:spPr>
          <p:txBody>
            <a:bodyPr wrap="square" lIns="0" tIns="0" rIns="0" bIns="0" rtlCol="0"/>
            <a:lstStyle/>
            <a:p>
              <a:endParaRPr/>
            </a:p>
          </p:txBody>
        </p:sp>
      </p:grpSp>
      <p:grpSp>
        <p:nvGrpSpPr>
          <p:cNvPr id="11" name="object 11"/>
          <p:cNvGrpSpPr/>
          <p:nvPr/>
        </p:nvGrpSpPr>
        <p:grpSpPr>
          <a:xfrm>
            <a:off x="1039235" y="8397875"/>
            <a:ext cx="17915890" cy="10795"/>
            <a:chOff x="1039235" y="8639083"/>
            <a:chExt cx="17915890" cy="10795"/>
          </a:xfrm>
        </p:grpSpPr>
        <p:sp>
          <p:nvSpPr>
            <p:cNvPr id="12" name="object 12"/>
            <p:cNvSpPr/>
            <p:nvPr/>
          </p:nvSpPr>
          <p:spPr>
            <a:xfrm>
              <a:off x="1075883" y="8644318"/>
              <a:ext cx="17858105" cy="0"/>
            </a:xfrm>
            <a:custGeom>
              <a:avLst/>
              <a:gdLst/>
              <a:ahLst/>
              <a:cxnLst/>
              <a:rect l="l" t="t" r="r" b="b"/>
              <a:pathLst>
                <a:path w="17858105">
                  <a:moveTo>
                    <a:pt x="0" y="0"/>
                  </a:moveTo>
                  <a:lnTo>
                    <a:pt x="17858094" y="0"/>
                  </a:lnTo>
                </a:path>
              </a:pathLst>
            </a:custGeom>
            <a:ln w="10470">
              <a:solidFill>
                <a:srgbClr val="003150"/>
              </a:solidFill>
              <a:prstDash val="dot"/>
            </a:ln>
          </p:spPr>
          <p:txBody>
            <a:bodyPr wrap="square" lIns="0" tIns="0" rIns="0" bIns="0" rtlCol="0"/>
            <a:lstStyle/>
            <a:p>
              <a:endParaRPr/>
            </a:p>
          </p:txBody>
        </p:sp>
        <p:sp>
          <p:nvSpPr>
            <p:cNvPr id="13" name="object 13"/>
            <p:cNvSpPr/>
            <p:nvPr/>
          </p:nvSpPr>
          <p:spPr>
            <a:xfrm>
              <a:off x="1039228" y="8639092"/>
              <a:ext cx="17915890" cy="10795"/>
            </a:xfrm>
            <a:custGeom>
              <a:avLst/>
              <a:gdLst/>
              <a:ahLst/>
              <a:cxnLst/>
              <a:rect l="l" t="t" r="r" b="b"/>
              <a:pathLst>
                <a:path w="17915890" h="10795">
                  <a:moveTo>
                    <a:pt x="10477" y="5232"/>
                  </a:moveTo>
                  <a:lnTo>
                    <a:pt x="8940" y="1536"/>
                  </a:lnTo>
                  <a:lnTo>
                    <a:pt x="5232" y="0"/>
                  </a:lnTo>
                  <a:lnTo>
                    <a:pt x="1536" y="1536"/>
                  </a:lnTo>
                  <a:lnTo>
                    <a:pt x="0" y="5232"/>
                  </a:lnTo>
                  <a:lnTo>
                    <a:pt x="1536" y="8940"/>
                  </a:lnTo>
                  <a:lnTo>
                    <a:pt x="5232" y="10464"/>
                  </a:lnTo>
                  <a:lnTo>
                    <a:pt x="8940" y="8940"/>
                  </a:lnTo>
                  <a:lnTo>
                    <a:pt x="10477" y="5232"/>
                  </a:lnTo>
                  <a:close/>
                </a:path>
                <a:path w="17915890" h="10795">
                  <a:moveTo>
                    <a:pt x="17915687" y="5232"/>
                  </a:moveTo>
                  <a:lnTo>
                    <a:pt x="17914150" y="1536"/>
                  </a:lnTo>
                  <a:lnTo>
                    <a:pt x="17910455" y="0"/>
                  </a:lnTo>
                  <a:lnTo>
                    <a:pt x="17906746" y="1536"/>
                  </a:lnTo>
                  <a:lnTo>
                    <a:pt x="17905210" y="5232"/>
                  </a:lnTo>
                  <a:lnTo>
                    <a:pt x="17906746" y="8940"/>
                  </a:lnTo>
                  <a:lnTo>
                    <a:pt x="17910455" y="10464"/>
                  </a:lnTo>
                  <a:lnTo>
                    <a:pt x="17914150" y="8940"/>
                  </a:lnTo>
                  <a:lnTo>
                    <a:pt x="17915687" y="5232"/>
                  </a:lnTo>
                  <a:close/>
                </a:path>
              </a:pathLst>
            </a:custGeom>
            <a:solidFill>
              <a:srgbClr val="003150"/>
            </a:solidFill>
          </p:spPr>
          <p:txBody>
            <a:bodyPr wrap="square" lIns="0" tIns="0" rIns="0" bIns="0" rtlCol="0"/>
            <a:lstStyle/>
            <a:p>
              <a:endParaRPr/>
            </a:p>
          </p:txBody>
        </p:sp>
      </p:grpSp>
      <p:sp>
        <p:nvSpPr>
          <p:cNvPr id="15" name="object 15"/>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6" name="object 16"/>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7" name="object 17"/>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1000"/>
                                        <p:tgtEl>
                                          <p:spTgt spid="14">
                                            <p:txEl>
                                              <p:pRg st="1" end="1"/>
                                            </p:txEl>
                                          </p:spTgt>
                                        </p:tgtEl>
                                      </p:cBhvr>
                                    </p:animEffect>
                                    <p:anim calcmode="lin" valueType="num">
                                      <p:cBhvr>
                                        <p:cTn id="13"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1000"/>
                                        <p:tgtEl>
                                          <p:spTgt spid="14">
                                            <p:txEl>
                                              <p:pRg st="3" end="3"/>
                                            </p:txEl>
                                          </p:spTgt>
                                        </p:tgtEl>
                                      </p:cBhvr>
                                    </p:animEffect>
                                    <p:anim calcmode="lin" valueType="num">
                                      <p:cBhvr>
                                        <p:cTn id="18"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1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1000"/>
                                        <p:tgtEl>
                                          <p:spTgt spid="14">
                                            <p:txEl>
                                              <p:pRg st="4" end="4"/>
                                            </p:txEl>
                                          </p:spTgt>
                                        </p:tgtEl>
                                      </p:cBhvr>
                                    </p:animEffect>
                                    <p:anim calcmode="lin" valueType="num">
                                      <p:cBhvr>
                                        <p:cTn id="23"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14">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fade">
                                      <p:cBhvr>
                                        <p:cTn id="27" dur="1000"/>
                                        <p:tgtEl>
                                          <p:spTgt spid="14">
                                            <p:txEl>
                                              <p:pRg st="6" end="6"/>
                                            </p:txEl>
                                          </p:spTgt>
                                        </p:tgtEl>
                                      </p:cBhvr>
                                    </p:animEffect>
                                    <p:anim calcmode="lin" valueType="num">
                                      <p:cBhvr>
                                        <p:cTn id="28"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14">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fade">
                                      <p:cBhvr>
                                        <p:cTn id="32" dur="1000"/>
                                        <p:tgtEl>
                                          <p:spTgt spid="14">
                                            <p:txEl>
                                              <p:pRg st="7" end="7"/>
                                            </p:txEl>
                                          </p:spTgt>
                                        </p:tgtEl>
                                      </p:cBhvr>
                                    </p:animEffect>
                                    <p:anim calcmode="lin" valueType="num">
                                      <p:cBhvr>
                                        <p:cTn id="33" dur="1000" fill="hold"/>
                                        <p:tgtEl>
                                          <p:spTgt spid="14">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1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522996"/>
          </a:xfrm>
          <a:prstGeom prst="rect">
            <a:avLst/>
          </a:prstGeom>
        </p:spPr>
        <p:txBody>
          <a:bodyPr vert="horz" wrap="square" lIns="0" tIns="593867" rIns="0" bIns="0" rtlCol="0">
            <a:spAutoFit/>
          </a:bodyPr>
          <a:lstStyle/>
          <a:p>
            <a:pPr marL="33020">
              <a:lnSpc>
                <a:spcPct val="100000"/>
              </a:lnSpc>
              <a:spcBef>
                <a:spcPts val="125"/>
              </a:spcBef>
            </a:pPr>
            <a:r>
              <a:rPr sz="6000" b="0" dirty="0">
                <a:latin typeface="Work Sans"/>
                <a:cs typeface="Work Sans"/>
              </a:rPr>
              <a:t>POHLED AKADEMICKÉ SFÉRY</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grpSp>
        <p:nvGrpSpPr>
          <p:cNvPr id="27" name="Skupina 26">
            <a:extLst>
              <a:ext uri="{FF2B5EF4-FFF2-40B4-BE49-F238E27FC236}">
                <a16:creationId xmlns:a16="http://schemas.microsoft.com/office/drawing/2014/main" id="{FB3BBA5C-1E99-1B08-74C5-8999C2459E82}"/>
              </a:ext>
            </a:extLst>
          </p:cNvPr>
          <p:cNvGrpSpPr/>
          <p:nvPr/>
        </p:nvGrpSpPr>
        <p:grpSpPr>
          <a:xfrm>
            <a:off x="1076490" y="4701930"/>
            <a:ext cx="10114882" cy="553720"/>
            <a:chOff x="1076490" y="4701930"/>
            <a:chExt cx="10114882" cy="553720"/>
          </a:xfrm>
        </p:grpSpPr>
        <p:sp>
          <p:nvSpPr>
            <p:cNvPr id="8" name="object 8"/>
            <p:cNvSpPr/>
            <p:nvPr/>
          </p:nvSpPr>
          <p:spPr>
            <a:xfrm>
              <a:off x="1076490" y="480626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9" name="object 9"/>
            <p:cNvSpPr txBox="1"/>
            <p:nvPr/>
          </p:nvSpPr>
          <p:spPr>
            <a:xfrm>
              <a:off x="1209798" y="4867469"/>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a:latin typeface="Work Sans Light"/>
                <a:cs typeface="Work Sans Light"/>
              </a:endParaRPr>
            </a:p>
          </p:txBody>
        </p:sp>
        <p:sp>
          <p:nvSpPr>
            <p:cNvPr id="10" name="object 10"/>
            <p:cNvSpPr txBox="1"/>
            <p:nvPr/>
          </p:nvSpPr>
          <p:spPr>
            <a:xfrm>
              <a:off x="1788292" y="4701930"/>
              <a:ext cx="9403080" cy="553720"/>
            </a:xfrm>
            <a:prstGeom prst="rect">
              <a:avLst/>
            </a:prstGeom>
          </p:spPr>
          <p:txBody>
            <a:bodyPr vert="horz" wrap="square" lIns="0" tIns="13970" rIns="0" bIns="0" rtlCol="0">
              <a:spAutoFit/>
            </a:bodyPr>
            <a:lstStyle/>
            <a:p>
              <a:pPr marL="12700">
                <a:lnSpc>
                  <a:spcPct val="100000"/>
                </a:lnSpc>
                <a:spcBef>
                  <a:spcPts val="110"/>
                </a:spcBef>
              </a:pPr>
              <a:r>
                <a:rPr sz="3450" b="0" spc="-35" dirty="0">
                  <a:solidFill>
                    <a:srgbClr val="003150"/>
                  </a:solidFill>
                  <a:latin typeface="Work Sans Light"/>
                  <a:cs typeface="Work Sans Light"/>
                </a:rPr>
                <a:t>PŘEDSTAVENÍ</a:t>
              </a:r>
              <a:r>
                <a:rPr sz="3450" b="0" spc="-229" dirty="0">
                  <a:solidFill>
                    <a:srgbClr val="003150"/>
                  </a:solidFill>
                  <a:latin typeface="Work Sans Light"/>
                  <a:cs typeface="Work Sans Light"/>
                </a:rPr>
                <a:t> </a:t>
              </a:r>
              <a:r>
                <a:rPr sz="3450" b="0" dirty="0">
                  <a:solidFill>
                    <a:srgbClr val="003150"/>
                  </a:solidFill>
                  <a:latin typeface="Work Sans Light"/>
                  <a:cs typeface="Work Sans Light"/>
                </a:rPr>
                <a:t>NÁVRHU</a:t>
              </a:r>
              <a:r>
                <a:rPr sz="3450" b="0" spc="-225" dirty="0">
                  <a:solidFill>
                    <a:srgbClr val="003150"/>
                  </a:solidFill>
                  <a:latin typeface="Work Sans Light"/>
                  <a:cs typeface="Work Sans Light"/>
                </a:rPr>
                <a:t> </a:t>
              </a:r>
              <a:r>
                <a:rPr sz="3450" b="0" spc="-10" dirty="0">
                  <a:solidFill>
                    <a:srgbClr val="003150"/>
                  </a:solidFill>
                  <a:latin typeface="Work Sans Light"/>
                  <a:cs typeface="Work Sans Light"/>
                </a:rPr>
                <a:t>INSOLVENČNÍ</a:t>
              </a:r>
              <a:r>
                <a:rPr sz="3450" b="0" spc="-225" dirty="0">
                  <a:solidFill>
                    <a:srgbClr val="003150"/>
                  </a:solidFill>
                  <a:latin typeface="Work Sans Light"/>
                  <a:cs typeface="Work Sans Light"/>
                </a:rPr>
                <a:t> </a:t>
              </a:r>
              <a:r>
                <a:rPr sz="3450" b="0" spc="-20" dirty="0">
                  <a:solidFill>
                    <a:srgbClr val="003150"/>
                  </a:solidFill>
                  <a:latin typeface="Work Sans Light"/>
                  <a:cs typeface="Work Sans Light"/>
                </a:rPr>
                <a:t>NOVELY</a:t>
              </a:r>
              <a:endParaRPr sz="3450" dirty="0">
                <a:latin typeface="Work Sans Light"/>
                <a:cs typeface="Work Sans Light"/>
              </a:endParaRPr>
            </a:p>
          </p:txBody>
        </p:sp>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dirty="0">
              <a:latin typeface="Work Sans Light"/>
              <a:cs typeface="Work Sans Light"/>
            </a:endParaRPr>
          </a:p>
        </p:txBody>
      </p:sp>
      <p:grpSp>
        <p:nvGrpSpPr>
          <p:cNvPr id="28" name="Skupina 27">
            <a:extLst>
              <a:ext uri="{FF2B5EF4-FFF2-40B4-BE49-F238E27FC236}">
                <a16:creationId xmlns:a16="http://schemas.microsoft.com/office/drawing/2014/main" id="{19137A2D-8151-B888-4A06-977CF8E12A3E}"/>
              </a:ext>
            </a:extLst>
          </p:cNvPr>
          <p:cNvGrpSpPr/>
          <p:nvPr/>
        </p:nvGrpSpPr>
        <p:grpSpPr>
          <a:xfrm>
            <a:off x="1076490" y="5376136"/>
            <a:ext cx="10570144" cy="847668"/>
            <a:chOff x="1076490" y="5376136"/>
            <a:chExt cx="10570144" cy="847668"/>
          </a:xfrm>
        </p:grpSpPr>
        <p:sp>
          <p:nvSpPr>
            <p:cNvPr id="11" name="object 11"/>
            <p:cNvSpPr txBox="1"/>
            <p:nvPr/>
          </p:nvSpPr>
          <p:spPr>
            <a:xfrm>
              <a:off x="1788292" y="5376136"/>
              <a:ext cx="9858342" cy="847668"/>
            </a:xfrm>
            <a:prstGeom prst="rect">
              <a:avLst/>
            </a:prstGeom>
          </p:spPr>
          <p:txBody>
            <a:bodyPr vert="horz" wrap="square" lIns="0" tIns="313690" rIns="0" bIns="0" rtlCol="0">
              <a:spAutoFit/>
            </a:bodyPr>
            <a:lstStyle/>
            <a:p>
              <a:pPr marL="12700">
                <a:lnSpc>
                  <a:spcPct val="100000"/>
                </a:lnSpc>
                <a:spcBef>
                  <a:spcPts val="2470"/>
                </a:spcBef>
              </a:pPr>
              <a:r>
                <a:rPr sz="3450" b="0" dirty="0">
                  <a:solidFill>
                    <a:srgbClr val="003150"/>
                  </a:solidFill>
                  <a:latin typeface="Work Sans Light"/>
                  <a:cs typeface="Work Sans Light"/>
                </a:rPr>
                <a:t>POSTOJ</a:t>
              </a:r>
              <a:r>
                <a:rPr lang="cs-CZ" sz="3450" b="0" dirty="0">
                  <a:solidFill>
                    <a:srgbClr val="003150"/>
                  </a:solidFill>
                  <a:latin typeface="Work Sans Light"/>
                  <a:cs typeface="Work Sans Light"/>
                </a:rPr>
                <a:t> K NOVELE INSOLVEČNÍHO ZÁKONA </a:t>
              </a:r>
              <a:r>
                <a:rPr sz="3450" b="0" spc="-195" dirty="0">
                  <a:solidFill>
                    <a:srgbClr val="003150"/>
                  </a:solidFill>
                  <a:latin typeface="Work Sans Light"/>
                  <a:cs typeface="Work Sans Light"/>
                </a:rPr>
                <a:t> </a:t>
              </a:r>
              <a:endParaRPr sz="3450" dirty="0">
                <a:latin typeface="Work Sans Light"/>
                <a:cs typeface="Work Sans Light"/>
              </a:endParaRPr>
            </a:p>
          </p:txBody>
        </p:sp>
        <p:sp>
          <p:nvSpPr>
            <p:cNvPr id="13" name="object 13"/>
            <p:cNvSpPr/>
            <p:nvPr/>
          </p:nvSpPr>
          <p:spPr>
            <a:xfrm>
              <a:off x="1076490" y="5780054"/>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4" name="object 14"/>
            <p:cNvSpPr txBox="1"/>
            <p:nvPr/>
          </p:nvSpPr>
          <p:spPr>
            <a:xfrm>
              <a:off x="1190480" y="5841262"/>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a:latin typeface="Work Sans Light"/>
                <a:cs typeface="Work Sans Light"/>
              </a:endParaRPr>
            </a:p>
          </p:txBody>
        </p:sp>
      </p:grpSp>
      <p:grpSp>
        <p:nvGrpSpPr>
          <p:cNvPr id="29" name="Skupina 28">
            <a:extLst>
              <a:ext uri="{FF2B5EF4-FFF2-40B4-BE49-F238E27FC236}">
                <a16:creationId xmlns:a16="http://schemas.microsoft.com/office/drawing/2014/main" id="{3516769F-1E85-683E-D80D-C7B227E34AFE}"/>
              </a:ext>
            </a:extLst>
          </p:cNvPr>
          <p:cNvGrpSpPr/>
          <p:nvPr/>
        </p:nvGrpSpPr>
        <p:grpSpPr>
          <a:xfrm>
            <a:off x="1076490" y="6802121"/>
            <a:ext cx="10259027" cy="553720"/>
            <a:chOff x="1076490" y="8827458"/>
            <a:chExt cx="10259027" cy="553720"/>
          </a:xfrm>
        </p:grpSpPr>
        <p:sp>
          <p:nvSpPr>
            <p:cNvPr id="15" name="object 15"/>
            <p:cNvSpPr/>
            <p:nvPr/>
          </p:nvSpPr>
          <p:spPr>
            <a:xfrm>
              <a:off x="1076490" y="8931791"/>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6" name="object 16"/>
            <p:cNvSpPr txBox="1"/>
            <p:nvPr/>
          </p:nvSpPr>
          <p:spPr>
            <a:xfrm>
              <a:off x="1191422" y="8992998"/>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a:latin typeface="Work Sans Light"/>
                <a:cs typeface="Work Sans Light"/>
              </a:endParaRPr>
            </a:p>
          </p:txBody>
        </p:sp>
        <p:sp>
          <p:nvSpPr>
            <p:cNvPr id="17" name="object 17"/>
            <p:cNvSpPr txBox="1"/>
            <p:nvPr/>
          </p:nvSpPr>
          <p:spPr>
            <a:xfrm>
              <a:off x="1788292" y="8827458"/>
              <a:ext cx="9547225" cy="553720"/>
            </a:xfrm>
            <a:prstGeom prst="rect">
              <a:avLst/>
            </a:prstGeom>
          </p:spPr>
          <p:txBody>
            <a:bodyPr vert="horz" wrap="square" lIns="0" tIns="13970" rIns="0" bIns="0" rtlCol="0">
              <a:spAutoFit/>
            </a:bodyPr>
            <a:lstStyle/>
            <a:p>
              <a:pPr marL="12700">
                <a:lnSpc>
                  <a:spcPct val="100000"/>
                </a:lnSpc>
                <a:spcBef>
                  <a:spcPts val="110"/>
                </a:spcBef>
              </a:pPr>
              <a:r>
                <a:rPr sz="3450" b="0" spc="-35" dirty="0">
                  <a:solidFill>
                    <a:srgbClr val="003150"/>
                  </a:solidFill>
                  <a:latin typeface="Work Sans Light"/>
                  <a:cs typeface="Work Sans Light"/>
                </a:rPr>
                <a:t>KOMENTÁŘ</a:t>
              </a:r>
              <a:r>
                <a:rPr sz="3450" b="0" spc="-195" dirty="0">
                  <a:solidFill>
                    <a:srgbClr val="003150"/>
                  </a:solidFill>
                  <a:latin typeface="Work Sans Light"/>
                  <a:cs typeface="Work Sans Light"/>
                </a:rPr>
                <a:t> </a:t>
              </a:r>
              <a:r>
                <a:rPr sz="3450" b="0" dirty="0">
                  <a:solidFill>
                    <a:srgbClr val="003150"/>
                  </a:solidFill>
                  <a:latin typeface="Work Sans Light"/>
                  <a:cs typeface="Work Sans Light"/>
                </a:rPr>
                <a:t>ANKETY</a:t>
              </a:r>
              <a:r>
                <a:rPr sz="3450" b="0" spc="-210" dirty="0">
                  <a:solidFill>
                    <a:srgbClr val="003150"/>
                  </a:solidFill>
                  <a:latin typeface="Work Sans Light"/>
                  <a:cs typeface="Work Sans Light"/>
                </a:rPr>
                <a:t> </a:t>
              </a:r>
              <a:r>
                <a:rPr sz="3450" b="0" spc="-10" dirty="0">
                  <a:solidFill>
                    <a:srgbClr val="003150"/>
                  </a:solidFill>
                  <a:latin typeface="Work Sans Light"/>
                  <a:cs typeface="Work Sans Light"/>
                </a:rPr>
                <a:t>INSOLVENČNÍCH</a:t>
              </a:r>
              <a:r>
                <a:rPr sz="3450" b="0" spc="-95" dirty="0">
                  <a:solidFill>
                    <a:srgbClr val="003150"/>
                  </a:solidFill>
                  <a:latin typeface="Work Sans Light"/>
                  <a:cs typeface="Work Sans Light"/>
                </a:rPr>
                <a:t> </a:t>
              </a:r>
              <a:r>
                <a:rPr sz="3450" b="0" spc="-10" dirty="0">
                  <a:solidFill>
                    <a:srgbClr val="003150"/>
                  </a:solidFill>
                  <a:latin typeface="Work Sans Light"/>
                  <a:cs typeface="Work Sans Light"/>
                </a:rPr>
                <a:t>SOUDCŮ</a:t>
              </a:r>
              <a:endParaRPr sz="3450" dirty="0">
                <a:latin typeface="Work Sans Light"/>
                <a:cs typeface="Work Sans Light"/>
              </a:endParaRPr>
            </a:p>
          </p:txBody>
        </p:sp>
      </p:grpSp>
      <p:grpSp>
        <p:nvGrpSpPr>
          <p:cNvPr id="18" name="object 18"/>
          <p:cNvGrpSpPr/>
          <p:nvPr/>
        </p:nvGrpSpPr>
        <p:grpSpPr>
          <a:xfrm>
            <a:off x="1047088" y="5499566"/>
            <a:ext cx="10680700" cy="10795"/>
            <a:chOff x="1047088" y="5499566"/>
            <a:chExt cx="10680700" cy="10795"/>
          </a:xfrm>
        </p:grpSpPr>
        <p:sp>
          <p:nvSpPr>
            <p:cNvPr id="19" name="object 19"/>
            <p:cNvSpPr/>
            <p:nvPr/>
          </p:nvSpPr>
          <p:spPr>
            <a:xfrm>
              <a:off x="1083706" y="5504802"/>
              <a:ext cx="10622915"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0" name="object 20"/>
            <p:cNvSpPr/>
            <p:nvPr/>
          </p:nvSpPr>
          <p:spPr>
            <a:xfrm>
              <a:off x="1047076" y="5499576"/>
              <a:ext cx="10680700" cy="10795"/>
            </a:xfrm>
            <a:custGeom>
              <a:avLst/>
              <a:gdLst/>
              <a:ahLst/>
              <a:cxnLst/>
              <a:rect l="l" t="t" r="r" b="b"/>
              <a:pathLst>
                <a:path w="10680700"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0680700" h="10795">
                  <a:moveTo>
                    <a:pt x="10680306" y="5232"/>
                  </a:moveTo>
                  <a:lnTo>
                    <a:pt x="10678770" y="1524"/>
                  </a:lnTo>
                  <a:lnTo>
                    <a:pt x="10675074" y="0"/>
                  </a:lnTo>
                  <a:lnTo>
                    <a:pt x="10671366" y="1524"/>
                  </a:lnTo>
                  <a:lnTo>
                    <a:pt x="10669842" y="5232"/>
                  </a:lnTo>
                  <a:lnTo>
                    <a:pt x="10671366" y="8928"/>
                  </a:lnTo>
                  <a:lnTo>
                    <a:pt x="10675074" y="10464"/>
                  </a:lnTo>
                  <a:lnTo>
                    <a:pt x="10678770" y="8928"/>
                  </a:lnTo>
                  <a:lnTo>
                    <a:pt x="10680306" y="5232"/>
                  </a:lnTo>
                  <a:close/>
                </a:path>
              </a:pathLst>
            </a:custGeom>
            <a:solidFill>
              <a:srgbClr val="003150"/>
            </a:solidFill>
          </p:spPr>
          <p:txBody>
            <a:bodyPr wrap="square" lIns="0" tIns="0" rIns="0" bIns="0" rtlCol="0"/>
            <a:lstStyle/>
            <a:p>
              <a:endParaRPr/>
            </a:p>
          </p:txBody>
        </p:sp>
      </p:grpSp>
      <p:grpSp>
        <p:nvGrpSpPr>
          <p:cNvPr id="21" name="object 21"/>
          <p:cNvGrpSpPr/>
          <p:nvPr/>
        </p:nvGrpSpPr>
        <p:grpSpPr>
          <a:xfrm>
            <a:off x="1083706" y="6569725"/>
            <a:ext cx="10680700" cy="10795"/>
            <a:chOff x="1047088" y="8607067"/>
            <a:chExt cx="10680700" cy="10795"/>
          </a:xfrm>
        </p:grpSpPr>
        <p:sp>
          <p:nvSpPr>
            <p:cNvPr id="22" name="object 22"/>
            <p:cNvSpPr/>
            <p:nvPr/>
          </p:nvSpPr>
          <p:spPr>
            <a:xfrm>
              <a:off x="1083706" y="8612303"/>
              <a:ext cx="10622915"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3" name="object 23"/>
            <p:cNvSpPr/>
            <p:nvPr/>
          </p:nvSpPr>
          <p:spPr>
            <a:xfrm>
              <a:off x="1047076" y="8607075"/>
              <a:ext cx="10680700" cy="10795"/>
            </a:xfrm>
            <a:custGeom>
              <a:avLst/>
              <a:gdLst/>
              <a:ahLst/>
              <a:cxnLst/>
              <a:rect l="l" t="t" r="r" b="b"/>
              <a:pathLst>
                <a:path w="10680700" h="10795">
                  <a:moveTo>
                    <a:pt x="10477" y="5232"/>
                  </a:moveTo>
                  <a:lnTo>
                    <a:pt x="8940" y="1536"/>
                  </a:lnTo>
                  <a:lnTo>
                    <a:pt x="5245" y="0"/>
                  </a:lnTo>
                  <a:lnTo>
                    <a:pt x="1536" y="1536"/>
                  </a:lnTo>
                  <a:lnTo>
                    <a:pt x="0" y="5232"/>
                  </a:lnTo>
                  <a:lnTo>
                    <a:pt x="1536" y="8940"/>
                  </a:lnTo>
                  <a:lnTo>
                    <a:pt x="5245" y="10464"/>
                  </a:lnTo>
                  <a:lnTo>
                    <a:pt x="8940" y="8940"/>
                  </a:lnTo>
                  <a:lnTo>
                    <a:pt x="10477" y="5232"/>
                  </a:lnTo>
                  <a:close/>
                </a:path>
                <a:path w="10680700" h="10795">
                  <a:moveTo>
                    <a:pt x="10680306" y="5232"/>
                  </a:moveTo>
                  <a:lnTo>
                    <a:pt x="10678770" y="1536"/>
                  </a:lnTo>
                  <a:lnTo>
                    <a:pt x="10675074" y="0"/>
                  </a:lnTo>
                  <a:lnTo>
                    <a:pt x="10671366" y="1536"/>
                  </a:lnTo>
                  <a:lnTo>
                    <a:pt x="10669842" y="5232"/>
                  </a:lnTo>
                  <a:lnTo>
                    <a:pt x="10671366" y="8940"/>
                  </a:lnTo>
                  <a:lnTo>
                    <a:pt x="10675074" y="10464"/>
                  </a:lnTo>
                  <a:lnTo>
                    <a:pt x="10678770" y="8940"/>
                  </a:lnTo>
                  <a:lnTo>
                    <a:pt x="10680306" y="5232"/>
                  </a:lnTo>
                  <a:close/>
                </a:path>
              </a:pathLst>
            </a:custGeom>
            <a:solidFill>
              <a:srgbClr val="003150"/>
            </a:solidFill>
          </p:spPr>
          <p:txBody>
            <a:bodyPr wrap="square" lIns="0" tIns="0" rIns="0" bIns="0" rtlCol="0"/>
            <a:lstStyle/>
            <a:p>
              <a:endParaRPr/>
            </a:p>
          </p:txBody>
        </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500"/>
                                        <p:tgtEl>
                                          <p:spTgt spid="2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a:latin typeface="Work Sans Light"/>
              <a:cs typeface="Work Sans Light"/>
            </a:endParaRPr>
          </a:p>
        </p:txBody>
      </p:sp>
      <p:grpSp>
        <p:nvGrpSpPr>
          <p:cNvPr id="29" name="Skupina 28">
            <a:extLst>
              <a:ext uri="{FF2B5EF4-FFF2-40B4-BE49-F238E27FC236}">
                <a16:creationId xmlns:a16="http://schemas.microsoft.com/office/drawing/2014/main" id="{3516769F-1E85-683E-D80D-C7B227E34AFE}"/>
              </a:ext>
            </a:extLst>
          </p:cNvPr>
          <p:cNvGrpSpPr/>
          <p:nvPr/>
        </p:nvGrpSpPr>
        <p:grpSpPr>
          <a:xfrm>
            <a:off x="1024027" y="7913143"/>
            <a:ext cx="18511636" cy="1983876"/>
            <a:chOff x="1076490" y="8827458"/>
            <a:chExt cx="18511636" cy="1983876"/>
          </a:xfrm>
        </p:grpSpPr>
        <p:sp>
          <p:nvSpPr>
            <p:cNvPr id="15" name="object 15"/>
            <p:cNvSpPr/>
            <p:nvPr/>
          </p:nvSpPr>
          <p:spPr>
            <a:xfrm>
              <a:off x="1076490" y="8931791"/>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6" name="object 16"/>
            <p:cNvSpPr txBox="1"/>
            <p:nvPr/>
          </p:nvSpPr>
          <p:spPr>
            <a:xfrm>
              <a:off x="1191422" y="8992998"/>
              <a:ext cx="150091" cy="263534"/>
            </a:xfrm>
            <a:prstGeom prst="rect">
              <a:avLst/>
            </a:prstGeom>
          </p:spPr>
          <p:txBody>
            <a:bodyPr vert="horz" wrap="square" lIns="0" tIns="17145" rIns="0" bIns="0" rtlCol="0">
              <a:spAutoFit/>
            </a:bodyPr>
            <a:lstStyle/>
            <a:p>
              <a:pPr marL="12700">
                <a:lnSpc>
                  <a:spcPct val="100000"/>
                </a:lnSpc>
                <a:spcBef>
                  <a:spcPts val="135"/>
                </a:spcBef>
              </a:pPr>
              <a:r>
                <a:rPr lang="cs-CZ" sz="1600" spc="-25" dirty="0">
                  <a:solidFill>
                    <a:srgbClr val="003150"/>
                  </a:solidFill>
                  <a:latin typeface="Work Sans Light"/>
                  <a:cs typeface="Work Sans Light"/>
                </a:rPr>
                <a:t>A</a:t>
              </a:r>
              <a:endParaRPr sz="1600" dirty="0">
                <a:latin typeface="Work Sans Light"/>
                <a:cs typeface="Work Sans Light"/>
              </a:endParaRPr>
            </a:p>
          </p:txBody>
        </p:sp>
        <p:sp>
          <p:nvSpPr>
            <p:cNvPr id="17" name="object 17"/>
            <p:cNvSpPr txBox="1"/>
            <p:nvPr/>
          </p:nvSpPr>
          <p:spPr>
            <a:xfrm>
              <a:off x="1788291" y="8827458"/>
              <a:ext cx="17799835" cy="1983876"/>
            </a:xfrm>
            <a:prstGeom prst="rect">
              <a:avLst/>
            </a:prstGeom>
          </p:spPr>
          <p:txBody>
            <a:bodyPr vert="horz" wrap="square" lIns="0" tIns="13970" rIns="0" bIns="0" rtlCol="0">
              <a:spAutoFit/>
            </a:bodyPr>
            <a:lstStyle/>
            <a:p>
              <a:pPr marL="12700">
                <a:lnSpc>
                  <a:spcPct val="100000"/>
                </a:lnSpc>
                <a:spcBef>
                  <a:spcPts val="110"/>
                </a:spcBef>
              </a:pPr>
              <a:r>
                <a:rPr lang="cs-CZ" sz="3200" b="0" spc="-10" dirty="0">
                  <a:solidFill>
                    <a:srgbClr val="003150"/>
                  </a:solidFill>
                  <a:latin typeface="Work Sans Light"/>
                  <a:cs typeface="Work Sans Light"/>
                </a:rPr>
                <a:t>Soud v rámci schválení splátkového kalendáře „určí předpokládanou míru uspokojení pohledávek nezajištěných věřitelů s ohledem na schopnosti, možnosti a majetkové poměry dlužníka a průměrnou výši měsíční splátky nutnou pro dosažení této míry v době zkoumání předpokladů pro osvobození od dluhů„</a:t>
              </a:r>
              <a:endParaRPr sz="3200" dirty="0">
                <a:latin typeface="Work Sans Light"/>
                <a:cs typeface="Work Sans Light"/>
              </a:endParaRPr>
            </a:p>
          </p:txBody>
        </p:sp>
      </p:grpSp>
      <p:grpSp>
        <p:nvGrpSpPr>
          <p:cNvPr id="21" name="object 21"/>
          <p:cNvGrpSpPr/>
          <p:nvPr/>
        </p:nvGrpSpPr>
        <p:grpSpPr>
          <a:xfrm>
            <a:off x="974365" y="7619510"/>
            <a:ext cx="10680700" cy="10795"/>
            <a:chOff x="1047088" y="8607067"/>
            <a:chExt cx="10680700" cy="10795"/>
          </a:xfrm>
        </p:grpSpPr>
        <p:sp>
          <p:nvSpPr>
            <p:cNvPr id="22" name="object 22"/>
            <p:cNvSpPr/>
            <p:nvPr/>
          </p:nvSpPr>
          <p:spPr>
            <a:xfrm>
              <a:off x="1083706" y="8612303"/>
              <a:ext cx="10622915"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3" name="object 23"/>
            <p:cNvSpPr/>
            <p:nvPr/>
          </p:nvSpPr>
          <p:spPr>
            <a:xfrm>
              <a:off x="1047076" y="8607075"/>
              <a:ext cx="10680700" cy="10795"/>
            </a:xfrm>
            <a:custGeom>
              <a:avLst/>
              <a:gdLst/>
              <a:ahLst/>
              <a:cxnLst/>
              <a:rect l="l" t="t" r="r" b="b"/>
              <a:pathLst>
                <a:path w="10680700" h="10795">
                  <a:moveTo>
                    <a:pt x="10477" y="5232"/>
                  </a:moveTo>
                  <a:lnTo>
                    <a:pt x="8940" y="1536"/>
                  </a:lnTo>
                  <a:lnTo>
                    <a:pt x="5245" y="0"/>
                  </a:lnTo>
                  <a:lnTo>
                    <a:pt x="1536" y="1536"/>
                  </a:lnTo>
                  <a:lnTo>
                    <a:pt x="0" y="5232"/>
                  </a:lnTo>
                  <a:lnTo>
                    <a:pt x="1536" y="8940"/>
                  </a:lnTo>
                  <a:lnTo>
                    <a:pt x="5245" y="10464"/>
                  </a:lnTo>
                  <a:lnTo>
                    <a:pt x="8940" y="8940"/>
                  </a:lnTo>
                  <a:lnTo>
                    <a:pt x="10477" y="5232"/>
                  </a:lnTo>
                  <a:close/>
                </a:path>
                <a:path w="10680700" h="10795">
                  <a:moveTo>
                    <a:pt x="10680306" y="5232"/>
                  </a:moveTo>
                  <a:lnTo>
                    <a:pt x="10678770" y="1536"/>
                  </a:lnTo>
                  <a:lnTo>
                    <a:pt x="10675074" y="0"/>
                  </a:lnTo>
                  <a:lnTo>
                    <a:pt x="10671366" y="1536"/>
                  </a:lnTo>
                  <a:lnTo>
                    <a:pt x="10669842" y="5232"/>
                  </a:lnTo>
                  <a:lnTo>
                    <a:pt x="10671366" y="8940"/>
                  </a:lnTo>
                  <a:lnTo>
                    <a:pt x="10675074" y="10464"/>
                  </a:lnTo>
                  <a:lnTo>
                    <a:pt x="10678770" y="8940"/>
                  </a:lnTo>
                  <a:lnTo>
                    <a:pt x="10680306" y="5232"/>
                  </a:lnTo>
                  <a:close/>
                </a:path>
              </a:pathLst>
            </a:custGeom>
            <a:solidFill>
              <a:srgbClr val="003150"/>
            </a:solidFill>
          </p:spPr>
          <p:txBody>
            <a:bodyPr wrap="square" lIns="0" tIns="0" rIns="0" bIns="0" rtlCol="0"/>
            <a:lstStyle/>
            <a:p>
              <a:endParaRPr/>
            </a:p>
          </p:txBody>
        </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grpSp>
        <p:nvGrpSpPr>
          <p:cNvPr id="30" name="Skupina 29">
            <a:extLst>
              <a:ext uri="{FF2B5EF4-FFF2-40B4-BE49-F238E27FC236}">
                <a16:creationId xmlns:a16="http://schemas.microsoft.com/office/drawing/2014/main" id="{37818E16-FBC7-33D6-B944-ACFFE3AB7B99}"/>
              </a:ext>
            </a:extLst>
          </p:cNvPr>
          <p:cNvGrpSpPr/>
          <p:nvPr/>
        </p:nvGrpSpPr>
        <p:grpSpPr>
          <a:xfrm>
            <a:off x="1083706" y="4458686"/>
            <a:ext cx="13921344" cy="1927451"/>
            <a:chOff x="1134652" y="4000393"/>
            <a:chExt cx="13921344" cy="1927451"/>
          </a:xfrm>
        </p:grpSpPr>
        <p:sp>
          <p:nvSpPr>
            <p:cNvPr id="31" name="object 7">
              <a:extLst>
                <a:ext uri="{FF2B5EF4-FFF2-40B4-BE49-F238E27FC236}">
                  <a16:creationId xmlns:a16="http://schemas.microsoft.com/office/drawing/2014/main" id="{D33FE9D0-856D-4DCE-B557-C1379FF638DE}"/>
                </a:ext>
              </a:extLst>
            </p:cNvPr>
            <p:cNvSpPr txBox="1"/>
            <p:nvPr/>
          </p:nvSpPr>
          <p:spPr>
            <a:xfrm>
              <a:off x="4718128" y="4000393"/>
              <a:ext cx="10337868" cy="1927451"/>
            </a:xfrm>
            <a:prstGeom prst="rect">
              <a:avLst/>
            </a:prstGeom>
          </p:spPr>
          <p:txBody>
            <a:bodyPr vert="horz" wrap="square" lIns="0" tIns="16510" rIns="0" bIns="0" rtlCol="0">
              <a:spAutoFit/>
            </a:bodyPr>
            <a:lstStyle/>
            <a:p>
              <a:pPr marL="12700">
                <a:lnSpc>
                  <a:spcPts val="3715"/>
                </a:lnSpc>
                <a:spcBef>
                  <a:spcPts val="130"/>
                </a:spcBef>
              </a:pPr>
              <a:r>
                <a:rPr lang="cs-CZ" sz="3100" b="0" dirty="0">
                  <a:solidFill>
                    <a:srgbClr val="003150"/>
                  </a:solidFill>
                  <a:latin typeface="Work Sans Light"/>
                  <a:cs typeface="Work Sans Light"/>
                </a:rPr>
                <a:t>„OPRAVA“ INSOLVENČNÍHO ZÁKONA</a:t>
              </a:r>
            </a:p>
            <a:p>
              <a:pPr marL="12700">
                <a:lnSpc>
                  <a:spcPts val="3715"/>
                </a:lnSpc>
                <a:spcBef>
                  <a:spcPts val="130"/>
                </a:spcBef>
              </a:pPr>
              <a:endParaRPr sz="3100" dirty="0">
                <a:latin typeface="Work Sans Light"/>
                <a:cs typeface="Work Sans Light"/>
              </a:endParaRPr>
            </a:p>
            <a:p>
              <a:pPr marL="12700">
                <a:lnSpc>
                  <a:spcPts val="3715"/>
                </a:lnSpc>
              </a:pPr>
              <a:r>
                <a:rPr lang="cs-CZ" sz="3100" b="0" spc="-20" dirty="0">
                  <a:solidFill>
                    <a:srgbClr val="003150"/>
                  </a:solidFill>
                  <a:latin typeface="Work Sans Light"/>
                  <a:cs typeface="Work Sans Light"/>
                </a:rPr>
                <a:t>SNAHA O TRANSPOZICI SMĚRNICE </a:t>
              </a:r>
              <a:r>
                <a:rPr lang="cs-CZ" sz="3100" spc="-20" dirty="0">
                  <a:solidFill>
                    <a:srgbClr val="003150"/>
                  </a:solidFill>
                  <a:latin typeface="Work Sans Light"/>
                  <a:cs typeface="Work Sans Light"/>
                </a:rPr>
                <a:t>O </a:t>
              </a:r>
              <a:r>
                <a:rPr lang="cs-CZ" sz="3100" b="0" spc="-20" dirty="0">
                  <a:solidFill>
                    <a:srgbClr val="003150"/>
                  </a:solidFill>
                  <a:latin typeface="Work Sans Light"/>
                  <a:cs typeface="Work Sans Light"/>
                </a:rPr>
                <a:t>PREVENTIVNÍCH RESTRUKTURALIZACÍCH A ODDLUŽENÍ</a:t>
              </a:r>
              <a:endParaRPr lang="cs-CZ" sz="3100" dirty="0">
                <a:latin typeface="Work Sans Light"/>
                <a:cs typeface="Work Sans Light"/>
              </a:endParaRPr>
            </a:p>
          </p:txBody>
        </p:sp>
        <p:sp>
          <p:nvSpPr>
            <p:cNvPr id="32" name="object 8">
              <a:extLst>
                <a:ext uri="{FF2B5EF4-FFF2-40B4-BE49-F238E27FC236}">
                  <a16:creationId xmlns:a16="http://schemas.microsoft.com/office/drawing/2014/main" id="{BED45A2F-EB70-80D9-9246-D759EFCD83E8}"/>
                </a:ext>
              </a:extLst>
            </p:cNvPr>
            <p:cNvSpPr/>
            <p:nvPr/>
          </p:nvSpPr>
          <p:spPr>
            <a:xfrm>
              <a:off x="4054476" y="4288943"/>
              <a:ext cx="449580" cy="952330"/>
            </a:xfrm>
            <a:custGeom>
              <a:avLst/>
              <a:gdLst/>
              <a:ahLst/>
              <a:cxnLst/>
              <a:rect l="l" t="t" r="r" b="b"/>
              <a:pathLst>
                <a:path w="449579" h="495300">
                  <a:moveTo>
                    <a:pt x="449190" y="0"/>
                  </a:moveTo>
                  <a:lnTo>
                    <a:pt x="0" y="231102"/>
                  </a:lnTo>
                  <a:lnTo>
                    <a:pt x="0" y="264117"/>
                  </a:lnTo>
                  <a:lnTo>
                    <a:pt x="449190" y="495220"/>
                  </a:lnTo>
                  <a:lnTo>
                    <a:pt x="449190" y="464205"/>
                  </a:lnTo>
                  <a:lnTo>
                    <a:pt x="24009" y="247112"/>
                  </a:lnTo>
                  <a:lnTo>
                    <a:pt x="449190" y="30020"/>
                  </a:lnTo>
                  <a:lnTo>
                    <a:pt x="449190" y="0"/>
                  </a:lnTo>
                  <a:close/>
                </a:path>
              </a:pathLst>
            </a:custGeom>
            <a:solidFill>
              <a:srgbClr val="003150"/>
            </a:solidFill>
          </p:spPr>
          <p:txBody>
            <a:bodyPr wrap="square" lIns="0" tIns="0" rIns="0" bIns="0" rtlCol="0"/>
            <a:lstStyle/>
            <a:p>
              <a:endParaRPr/>
            </a:p>
          </p:txBody>
        </p:sp>
        <p:sp>
          <p:nvSpPr>
            <p:cNvPr id="35" name="object 12">
              <a:extLst>
                <a:ext uri="{FF2B5EF4-FFF2-40B4-BE49-F238E27FC236}">
                  <a16:creationId xmlns:a16="http://schemas.microsoft.com/office/drawing/2014/main" id="{6E65A1AB-CB0C-AA75-A11D-9D703C197B10}"/>
                </a:ext>
              </a:extLst>
            </p:cNvPr>
            <p:cNvSpPr txBox="1"/>
            <p:nvPr/>
          </p:nvSpPr>
          <p:spPr>
            <a:xfrm>
              <a:off x="1134652" y="4446069"/>
              <a:ext cx="3209304" cy="668132"/>
            </a:xfrm>
            <a:prstGeom prst="rect">
              <a:avLst/>
            </a:prstGeom>
          </p:spPr>
          <p:txBody>
            <a:bodyPr vert="horz" wrap="square" lIns="0" tIns="13970" rIns="0" bIns="0" rtlCol="0">
              <a:spAutoFit/>
            </a:bodyPr>
            <a:lstStyle/>
            <a:p>
              <a:pPr marL="12700">
                <a:lnSpc>
                  <a:spcPct val="100000"/>
                </a:lnSpc>
                <a:spcBef>
                  <a:spcPts val="110"/>
                </a:spcBef>
                <a:tabLst>
                  <a:tab pos="1795780" algn="l"/>
                </a:tabLst>
              </a:pPr>
              <a:r>
                <a:rPr lang="cs-CZ" sz="4250" b="0" spc="-20" dirty="0">
                  <a:solidFill>
                    <a:srgbClr val="003150"/>
                  </a:solidFill>
                  <a:latin typeface="Work Sans Light"/>
                  <a:cs typeface="Work Sans Light"/>
                </a:rPr>
                <a:t>2 OBLASTI</a:t>
              </a:r>
              <a:endParaRPr sz="5100" dirty="0">
                <a:latin typeface="Work Sans Light"/>
                <a:cs typeface="Work Sans Light"/>
              </a:endParaRPr>
            </a:p>
          </p:txBody>
        </p:sp>
      </p:grpSp>
      <p:sp>
        <p:nvSpPr>
          <p:cNvPr id="37" name="object 17">
            <a:extLst>
              <a:ext uri="{FF2B5EF4-FFF2-40B4-BE49-F238E27FC236}">
                <a16:creationId xmlns:a16="http://schemas.microsoft.com/office/drawing/2014/main" id="{908DF6F6-9164-3923-41FA-697E534AD5E2}"/>
              </a:ext>
            </a:extLst>
          </p:cNvPr>
          <p:cNvSpPr txBox="1"/>
          <p:nvPr/>
        </p:nvSpPr>
        <p:spPr>
          <a:xfrm>
            <a:off x="974365" y="6936577"/>
            <a:ext cx="9547225" cy="545021"/>
          </a:xfrm>
          <a:prstGeom prst="rect">
            <a:avLst/>
          </a:prstGeom>
        </p:spPr>
        <p:txBody>
          <a:bodyPr vert="horz" wrap="square" lIns="0" tIns="13970" rIns="0" bIns="0" rtlCol="0">
            <a:spAutoFit/>
          </a:bodyPr>
          <a:lstStyle/>
          <a:p>
            <a:pPr marL="12700">
              <a:lnSpc>
                <a:spcPct val="100000"/>
              </a:lnSpc>
              <a:spcBef>
                <a:spcPts val="110"/>
              </a:spcBef>
            </a:pPr>
            <a:r>
              <a:rPr lang="cs-CZ" sz="3450" spc="-35" dirty="0">
                <a:solidFill>
                  <a:srgbClr val="003150"/>
                </a:solidFill>
                <a:latin typeface="Work Sans Light"/>
                <a:cs typeface="Work Sans Light"/>
              </a:rPr>
              <a:t>ZMĚNY V ODDLUŽENÍ</a:t>
            </a:r>
            <a:endParaRPr sz="3450" dirty="0">
              <a:latin typeface="Work Sans Light"/>
              <a:cs typeface="Work Sans Light"/>
            </a:endParaRPr>
          </a:p>
        </p:txBody>
      </p:sp>
      <p:sp>
        <p:nvSpPr>
          <p:cNvPr id="10" name="object 4">
            <a:extLst>
              <a:ext uri="{FF2B5EF4-FFF2-40B4-BE49-F238E27FC236}">
                <a16:creationId xmlns:a16="http://schemas.microsoft.com/office/drawing/2014/main" id="{479FBC07-D276-01D2-8936-9BF1916A768A}"/>
              </a:ext>
            </a:extLst>
          </p:cNvPr>
          <p:cNvSpPr txBox="1">
            <a:spLocks/>
          </p:cNvSpPr>
          <p:nvPr/>
        </p:nvSpPr>
        <p:spPr>
          <a:xfrm>
            <a:off x="1013446" y="1843887"/>
            <a:ext cx="11248404"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b="0" dirty="0">
                <a:latin typeface="Work Sans"/>
                <a:cs typeface="Work Sans"/>
              </a:rPr>
              <a:t>PŘEDSTAVENÍ NÁVRHU </a:t>
            </a:r>
            <a:br>
              <a:rPr lang="cs-CZ" sz="6000" b="0" dirty="0">
                <a:latin typeface="Work Sans"/>
                <a:cs typeface="Work Sans"/>
              </a:rPr>
            </a:br>
            <a:r>
              <a:rPr lang="cs-CZ" sz="6000" b="0" dirty="0">
                <a:latin typeface="Work Sans"/>
                <a:cs typeface="Work Sans"/>
              </a:rPr>
              <a:t>INSOLVENČNÍ NOVELY</a:t>
            </a:r>
            <a:endParaRPr lang="cs-CZ" sz="6000" dirty="0"/>
          </a:p>
        </p:txBody>
      </p:sp>
    </p:spTree>
    <p:extLst>
      <p:ext uri="{BB962C8B-B14F-4D97-AF65-F5344CB8AC3E}">
        <p14:creationId xmlns:p14="http://schemas.microsoft.com/office/powerpoint/2010/main" val="105999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a:latin typeface="Work Sans Light"/>
              <a:cs typeface="Work Sans Light"/>
            </a:endParaRPr>
          </a:p>
        </p:txBody>
      </p:sp>
      <p:grpSp>
        <p:nvGrpSpPr>
          <p:cNvPr id="29" name="Skupina 28">
            <a:extLst>
              <a:ext uri="{FF2B5EF4-FFF2-40B4-BE49-F238E27FC236}">
                <a16:creationId xmlns:a16="http://schemas.microsoft.com/office/drawing/2014/main" id="{3516769F-1E85-683E-D80D-C7B227E34AFE}"/>
              </a:ext>
            </a:extLst>
          </p:cNvPr>
          <p:cNvGrpSpPr/>
          <p:nvPr/>
        </p:nvGrpSpPr>
        <p:grpSpPr>
          <a:xfrm>
            <a:off x="1065414" y="5599041"/>
            <a:ext cx="18511636" cy="3461204"/>
            <a:chOff x="1076490" y="8827458"/>
            <a:chExt cx="18511636" cy="2991302"/>
          </a:xfrm>
        </p:grpSpPr>
        <p:sp>
          <p:nvSpPr>
            <p:cNvPr id="15" name="object 15"/>
            <p:cNvSpPr/>
            <p:nvPr/>
          </p:nvSpPr>
          <p:spPr>
            <a:xfrm>
              <a:off x="1076490" y="8931791"/>
              <a:ext cx="400685" cy="324741"/>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6" name="object 16"/>
            <p:cNvSpPr txBox="1"/>
            <p:nvPr/>
          </p:nvSpPr>
          <p:spPr>
            <a:xfrm>
              <a:off x="1191422" y="8992998"/>
              <a:ext cx="285753" cy="263534"/>
            </a:xfrm>
            <a:prstGeom prst="rect">
              <a:avLst/>
            </a:prstGeom>
          </p:spPr>
          <p:txBody>
            <a:bodyPr vert="horz" wrap="square" lIns="0" tIns="17145" rIns="0" bIns="0" rtlCol="0">
              <a:spAutoFit/>
            </a:bodyPr>
            <a:lstStyle/>
            <a:p>
              <a:pPr marL="12700">
                <a:lnSpc>
                  <a:spcPct val="100000"/>
                </a:lnSpc>
                <a:spcBef>
                  <a:spcPts val="135"/>
                </a:spcBef>
              </a:pPr>
              <a:r>
                <a:rPr lang="cs-CZ" sz="1600" spc="-25" dirty="0">
                  <a:solidFill>
                    <a:srgbClr val="003150"/>
                  </a:solidFill>
                  <a:latin typeface="Work Sans Light"/>
                  <a:cs typeface="Work Sans Light"/>
                </a:rPr>
                <a:t>B</a:t>
              </a:r>
              <a:endParaRPr sz="1600" dirty="0">
                <a:latin typeface="Work Sans Light"/>
                <a:cs typeface="Work Sans Light"/>
              </a:endParaRPr>
            </a:p>
          </p:txBody>
        </p:sp>
        <p:sp>
          <p:nvSpPr>
            <p:cNvPr id="17" name="object 17"/>
            <p:cNvSpPr txBox="1"/>
            <p:nvPr/>
          </p:nvSpPr>
          <p:spPr>
            <a:xfrm>
              <a:off x="1788291" y="8827458"/>
              <a:ext cx="17799835" cy="2991302"/>
            </a:xfrm>
            <a:prstGeom prst="rect">
              <a:avLst/>
            </a:prstGeom>
          </p:spPr>
          <p:txBody>
            <a:bodyPr vert="horz" wrap="square" lIns="0" tIns="13970" rIns="0" bIns="0" rtlCol="0">
              <a:spAutoFit/>
            </a:bodyPr>
            <a:lstStyle/>
            <a:p>
              <a:pPr marL="12700">
                <a:lnSpc>
                  <a:spcPct val="100000"/>
                </a:lnSpc>
                <a:spcBef>
                  <a:spcPts val="110"/>
                </a:spcBef>
              </a:pPr>
              <a:r>
                <a:rPr lang="cs-CZ" sz="3200" b="0" spc="-10" dirty="0">
                  <a:solidFill>
                    <a:srgbClr val="003150"/>
                  </a:solidFill>
                  <a:latin typeface="Work Sans Light"/>
                  <a:cs typeface="Work Sans Light"/>
                </a:rPr>
                <a:t>„Při posouzení, zda dlužník vynakládá veškeré úsilí, které po něm lze spravedlivě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požadovat, k plnému uspokojení pohledávek svých věřitelů a zda vykonává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přiměřenou výdělečnou činnost, vezme insolvenční soud v úvahu schopnosti,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možnosti a majetkové poměry dlužníka. Při hodnocení schopností, možností a majetkových poměrů dlužníka je třeba také zkoumat, zda se dlužník nevzdal bez důležitého důvodu výhodnějšího zaměstnání či výdělečné činnosti nebo majetkového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prospěchu, popřípadě zda nepodstupuje nepřiměřená majetková rizika.“</a:t>
              </a:r>
              <a:endParaRPr lang="cs-CZ" sz="3200" dirty="0">
                <a:latin typeface="Work Sans Light"/>
                <a:cs typeface="Work Sans Light"/>
              </a:endParaRPr>
            </a:p>
          </p:txBody>
        </p:sp>
      </p:grpSp>
      <p:grpSp>
        <p:nvGrpSpPr>
          <p:cNvPr id="21" name="object 21"/>
          <p:cNvGrpSpPr/>
          <p:nvPr/>
        </p:nvGrpSpPr>
        <p:grpSpPr>
          <a:xfrm>
            <a:off x="1047088" y="5292113"/>
            <a:ext cx="10680700" cy="10795"/>
            <a:chOff x="1047088" y="8607067"/>
            <a:chExt cx="10680700" cy="10795"/>
          </a:xfrm>
        </p:grpSpPr>
        <p:sp>
          <p:nvSpPr>
            <p:cNvPr id="22" name="object 22"/>
            <p:cNvSpPr/>
            <p:nvPr/>
          </p:nvSpPr>
          <p:spPr>
            <a:xfrm>
              <a:off x="1083706" y="8612303"/>
              <a:ext cx="10622915"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3" name="object 23"/>
            <p:cNvSpPr/>
            <p:nvPr/>
          </p:nvSpPr>
          <p:spPr>
            <a:xfrm>
              <a:off x="1047076" y="8607075"/>
              <a:ext cx="10680700" cy="10795"/>
            </a:xfrm>
            <a:custGeom>
              <a:avLst/>
              <a:gdLst/>
              <a:ahLst/>
              <a:cxnLst/>
              <a:rect l="l" t="t" r="r" b="b"/>
              <a:pathLst>
                <a:path w="10680700" h="10795">
                  <a:moveTo>
                    <a:pt x="10477" y="5232"/>
                  </a:moveTo>
                  <a:lnTo>
                    <a:pt x="8940" y="1536"/>
                  </a:lnTo>
                  <a:lnTo>
                    <a:pt x="5245" y="0"/>
                  </a:lnTo>
                  <a:lnTo>
                    <a:pt x="1536" y="1536"/>
                  </a:lnTo>
                  <a:lnTo>
                    <a:pt x="0" y="5232"/>
                  </a:lnTo>
                  <a:lnTo>
                    <a:pt x="1536" y="8940"/>
                  </a:lnTo>
                  <a:lnTo>
                    <a:pt x="5245" y="10464"/>
                  </a:lnTo>
                  <a:lnTo>
                    <a:pt x="8940" y="8940"/>
                  </a:lnTo>
                  <a:lnTo>
                    <a:pt x="10477" y="5232"/>
                  </a:lnTo>
                  <a:close/>
                </a:path>
                <a:path w="10680700" h="10795">
                  <a:moveTo>
                    <a:pt x="10680306" y="5232"/>
                  </a:moveTo>
                  <a:lnTo>
                    <a:pt x="10678770" y="1536"/>
                  </a:lnTo>
                  <a:lnTo>
                    <a:pt x="10675074" y="0"/>
                  </a:lnTo>
                  <a:lnTo>
                    <a:pt x="10671366" y="1536"/>
                  </a:lnTo>
                  <a:lnTo>
                    <a:pt x="10669842" y="5232"/>
                  </a:lnTo>
                  <a:lnTo>
                    <a:pt x="10671366" y="8940"/>
                  </a:lnTo>
                  <a:lnTo>
                    <a:pt x="10675074" y="10464"/>
                  </a:lnTo>
                  <a:lnTo>
                    <a:pt x="10678770" y="8940"/>
                  </a:lnTo>
                  <a:lnTo>
                    <a:pt x="10680306" y="5232"/>
                  </a:lnTo>
                  <a:close/>
                </a:path>
              </a:pathLst>
            </a:custGeom>
            <a:solidFill>
              <a:srgbClr val="003150"/>
            </a:solidFill>
          </p:spPr>
          <p:txBody>
            <a:bodyPr wrap="square" lIns="0" tIns="0" rIns="0" bIns="0" rtlCol="0"/>
            <a:lstStyle/>
            <a:p>
              <a:endParaRPr/>
            </a:p>
          </p:txBody>
        </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37" name="object 17">
            <a:extLst>
              <a:ext uri="{FF2B5EF4-FFF2-40B4-BE49-F238E27FC236}">
                <a16:creationId xmlns:a16="http://schemas.microsoft.com/office/drawing/2014/main" id="{908DF6F6-9164-3923-41FA-697E534AD5E2}"/>
              </a:ext>
            </a:extLst>
          </p:cNvPr>
          <p:cNvSpPr txBox="1"/>
          <p:nvPr/>
        </p:nvSpPr>
        <p:spPr>
          <a:xfrm>
            <a:off x="1034388" y="4633447"/>
            <a:ext cx="9547225" cy="545021"/>
          </a:xfrm>
          <a:prstGeom prst="rect">
            <a:avLst/>
          </a:prstGeom>
        </p:spPr>
        <p:txBody>
          <a:bodyPr vert="horz" wrap="square" lIns="0" tIns="13970" rIns="0" bIns="0" rtlCol="0">
            <a:spAutoFit/>
          </a:bodyPr>
          <a:lstStyle/>
          <a:p>
            <a:pPr marL="12700">
              <a:lnSpc>
                <a:spcPct val="100000"/>
              </a:lnSpc>
              <a:spcBef>
                <a:spcPts val="110"/>
              </a:spcBef>
            </a:pPr>
            <a:r>
              <a:rPr lang="cs-CZ" sz="3450" spc="-35" dirty="0">
                <a:solidFill>
                  <a:srgbClr val="003150"/>
                </a:solidFill>
                <a:latin typeface="Work Sans Light"/>
                <a:cs typeface="Work Sans Light"/>
              </a:rPr>
              <a:t>ZMĚNY V ODDLUŽENÍ</a:t>
            </a:r>
            <a:endParaRPr sz="3450" dirty="0">
              <a:latin typeface="Work Sans Light"/>
              <a:cs typeface="Work Sans Light"/>
            </a:endParaRPr>
          </a:p>
        </p:txBody>
      </p:sp>
      <p:sp>
        <p:nvSpPr>
          <p:cNvPr id="8" name="object 4">
            <a:extLst>
              <a:ext uri="{FF2B5EF4-FFF2-40B4-BE49-F238E27FC236}">
                <a16:creationId xmlns:a16="http://schemas.microsoft.com/office/drawing/2014/main" id="{E4A0FEA8-8BEB-98B7-77D5-0713A91D955C}"/>
              </a:ext>
            </a:extLst>
          </p:cNvPr>
          <p:cNvSpPr txBox="1">
            <a:spLocks/>
          </p:cNvSpPr>
          <p:nvPr/>
        </p:nvSpPr>
        <p:spPr>
          <a:xfrm>
            <a:off x="1013446" y="1843887"/>
            <a:ext cx="11553204"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b="0" dirty="0">
                <a:latin typeface="Work Sans"/>
                <a:cs typeface="Work Sans"/>
              </a:rPr>
              <a:t>PŘEDSTAVENÍ NÁVRHU INSOLVENČNÍ NOVELY</a:t>
            </a:r>
            <a:endParaRPr lang="cs-CZ" sz="6000" dirty="0"/>
          </a:p>
        </p:txBody>
      </p:sp>
    </p:spTree>
    <p:extLst>
      <p:ext uri="{BB962C8B-B14F-4D97-AF65-F5344CB8AC3E}">
        <p14:creationId xmlns:p14="http://schemas.microsoft.com/office/powerpoint/2010/main" val="160796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a:latin typeface="Work Sans Light"/>
              <a:cs typeface="Work Sans Light"/>
            </a:endParaRPr>
          </a:p>
        </p:txBody>
      </p:sp>
      <p:grpSp>
        <p:nvGrpSpPr>
          <p:cNvPr id="29" name="Skupina 28">
            <a:extLst>
              <a:ext uri="{FF2B5EF4-FFF2-40B4-BE49-F238E27FC236}">
                <a16:creationId xmlns:a16="http://schemas.microsoft.com/office/drawing/2014/main" id="{3516769F-1E85-683E-D80D-C7B227E34AFE}"/>
              </a:ext>
            </a:extLst>
          </p:cNvPr>
          <p:cNvGrpSpPr/>
          <p:nvPr/>
        </p:nvGrpSpPr>
        <p:grpSpPr>
          <a:xfrm>
            <a:off x="1060450" y="5429952"/>
            <a:ext cx="19342952" cy="4523033"/>
            <a:chOff x="1076490" y="8874778"/>
            <a:chExt cx="19342952" cy="4523033"/>
          </a:xfrm>
        </p:grpSpPr>
        <p:sp>
          <p:nvSpPr>
            <p:cNvPr id="15" name="object 15"/>
            <p:cNvSpPr/>
            <p:nvPr/>
          </p:nvSpPr>
          <p:spPr>
            <a:xfrm>
              <a:off x="1076490" y="8931791"/>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6" name="object 16"/>
            <p:cNvSpPr txBox="1"/>
            <p:nvPr/>
          </p:nvSpPr>
          <p:spPr>
            <a:xfrm>
              <a:off x="1191422" y="8992998"/>
              <a:ext cx="285753" cy="263534"/>
            </a:xfrm>
            <a:prstGeom prst="rect">
              <a:avLst/>
            </a:prstGeom>
          </p:spPr>
          <p:txBody>
            <a:bodyPr vert="horz" wrap="square" lIns="0" tIns="17145" rIns="0" bIns="0" rtlCol="0">
              <a:spAutoFit/>
            </a:bodyPr>
            <a:lstStyle/>
            <a:p>
              <a:pPr marL="12700">
                <a:lnSpc>
                  <a:spcPct val="100000"/>
                </a:lnSpc>
                <a:spcBef>
                  <a:spcPts val="135"/>
                </a:spcBef>
              </a:pPr>
              <a:r>
                <a:rPr lang="cs-CZ" sz="1600" spc="-25" dirty="0">
                  <a:solidFill>
                    <a:srgbClr val="003150"/>
                  </a:solidFill>
                  <a:latin typeface="Work Sans Light"/>
                  <a:cs typeface="Work Sans Light"/>
                </a:rPr>
                <a:t>C</a:t>
              </a:r>
              <a:endParaRPr sz="1600" dirty="0">
                <a:latin typeface="Work Sans Light"/>
                <a:cs typeface="Work Sans Light"/>
              </a:endParaRPr>
            </a:p>
          </p:txBody>
        </p:sp>
        <p:sp>
          <p:nvSpPr>
            <p:cNvPr id="17" name="object 17"/>
            <p:cNvSpPr txBox="1"/>
            <p:nvPr/>
          </p:nvSpPr>
          <p:spPr>
            <a:xfrm>
              <a:off x="1788291" y="8874778"/>
              <a:ext cx="18631151" cy="4523033"/>
            </a:xfrm>
            <a:prstGeom prst="rect">
              <a:avLst/>
            </a:prstGeom>
          </p:spPr>
          <p:txBody>
            <a:bodyPr vert="horz" wrap="square" lIns="0" tIns="13970" rIns="0" bIns="0" rtlCol="0">
              <a:spAutoFit/>
            </a:bodyPr>
            <a:lstStyle/>
            <a:p>
              <a:pPr marL="12700">
                <a:lnSpc>
                  <a:spcPct val="100000"/>
                </a:lnSpc>
                <a:spcBef>
                  <a:spcPts val="110"/>
                </a:spcBef>
              </a:pPr>
              <a:r>
                <a:rPr lang="cs-CZ" sz="3200" b="0" spc="-10" dirty="0">
                  <a:solidFill>
                    <a:srgbClr val="003150"/>
                  </a:solidFill>
                  <a:latin typeface="Work Sans Light"/>
                  <a:cs typeface="Work Sans Light"/>
                </a:rPr>
                <a:t>V oddlužení plněním splátkového kalendáře se zpeněžením majetkové podstaty jsou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splněny předpoklady pro osvobození dlužníka od placení pohledávek zahrnutých do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oddlužení v rozsahu, v němž dosud nebyly uspokojeny, jestliže:</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dlužník splatil nezajištěným věřitelům jejich pohledávky v plné výši, nebo </a:t>
              </a:r>
            </a:p>
            <a:p>
              <a:pPr marL="469900" indent="-457200">
                <a:lnSpc>
                  <a:spcPct val="100000"/>
                </a:lnSpc>
                <a:spcBef>
                  <a:spcPts val="110"/>
                </a:spcBef>
                <a:buFont typeface="Arial" panose="020B0604020202020204" pitchFamily="34" charset="0"/>
                <a:buChar char="•"/>
              </a:pPr>
              <a:r>
                <a:rPr lang="cs-CZ" sz="3450" b="0" spc="-150" dirty="0">
                  <a:solidFill>
                    <a:srgbClr val="003150"/>
                  </a:solidFill>
                  <a:latin typeface="Work Sans Medium" pitchFamily="2" charset="-18"/>
                  <a:cs typeface="Work Sans Light"/>
                </a:rPr>
                <a:t>V A R I A N T A   I</a:t>
              </a:r>
            </a:p>
            <a:p>
              <a:pPr marL="12700">
                <a:lnSpc>
                  <a:spcPct val="100000"/>
                </a:lnSpc>
                <a:spcBef>
                  <a:spcPts val="110"/>
                </a:spcBef>
              </a:pPr>
              <a:r>
                <a:rPr lang="cs-CZ" sz="3200" b="0" spc="-10" dirty="0">
                  <a:solidFill>
                    <a:srgbClr val="003150"/>
                  </a:solidFill>
                  <a:latin typeface="Work Sans Light"/>
                  <a:cs typeface="Work Sans Light"/>
                </a:rPr>
                <a:t>po dobu 3 let od schválení oddlužení nebylo dlužníku oddlužení zrušeno a plnil-li dlužník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po tuto dobu všechny podstatné povinnosti vyplývající z oddlužení plněním splátkového kalendáře se zpeněžením majetkové podstaty; má se za to, že tyto povinnosti plnil,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jestliže dosáhl alespoň 30% míry uspokojení pohledávek nezajištěných věřitelů.</a:t>
              </a:r>
              <a:endParaRPr lang="cs-CZ" sz="3450" spc="-10" dirty="0">
                <a:solidFill>
                  <a:srgbClr val="003150"/>
                </a:solidFill>
                <a:latin typeface="Work Sans Light"/>
                <a:cs typeface="Work Sans Light"/>
              </a:endParaRPr>
            </a:p>
          </p:txBody>
        </p:sp>
      </p:grpSp>
      <p:sp>
        <p:nvSpPr>
          <p:cNvPr id="22" name="object 22"/>
          <p:cNvSpPr/>
          <p:nvPr/>
        </p:nvSpPr>
        <p:spPr>
          <a:xfrm>
            <a:off x="1073222" y="5273675"/>
            <a:ext cx="17595387"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dirty="0">
              <a:latin typeface="Work Sans ExtraLight"/>
              <a:cs typeface="Work Sans ExtraLight"/>
            </a:endParaRPr>
          </a:p>
        </p:txBody>
      </p:sp>
      <p:sp>
        <p:nvSpPr>
          <p:cNvPr id="37" name="object 17">
            <a:extLst>
              <a:ext uri="{FF2B5EF4-FFF2-40B4-BE49-F238E27FC236}">
                <a16:creationId xmlns:a16="http://schemas.microsoft.com/office/drawing/2014/main" id="{908DF6F6-9164-3923-41FA-697E534AD5E2}"/>
              </a:ext>
            </a:extLst>
          </p:cNvPr>
          <p:cNvSpPr txBox="1"/>
          <p:nvPr/>
        </p:nvSpPr>
        <p:spPr>
          <a:xfrm>
            <a:off x="1047088" y="4576254"/>
            <a:ext cx="9547225" cy="545021"/>
          </a:xfrm>
          <a:prstGeom prst="rect">
            <a:avLst/>
          </a:prstGeom>
        </p:spPr>
        <p:txBody>
          <a:bodyPr vert="horz" wrap="square" lIns="0" tIns="13970" rIns="0" bIns="0" rtlCol="0">
            <a:spAutoFit/>
          </a:bodyPr>
          <a:lstStyle/>
          <a:p>
            <a:pPr marL="12700">
              <a:lnSpc>
                <a:spcPct val="100000"/>
              </a:lnSpc>
              <a:spcBef>
                <a:spcPts val="110"/>
              </a:spcBef>
            </a:pPr>
            <a:r>
              <a:rPr lang="cs-CZ" sz="3450" spc="-35" dirty="0">
                <a:solidFill>
                  <a:srgbClr val="003150"/>
                </a:solidFill>
                <a:latin typeface="Work Sans Light"/>
                <a:cs typeface="Work Sans Light"/>
              </a:rPr>
              <a:t>ZMĚNY V ODDLUŽENÍ</a:t>
            </a:r>
            <a:endParaRPr sz="3450" dirty="0">
              <a:latin typeface="Work Sans Light"/>
              <a:cs typeface="Work Sans Light"/>
            </a:endParaRPr>
          </a:p>
        </p:txBody>
      </p:sp>
      <p:sp>
        <p:nvSpPr>
          <p:cNvPr id="10" name="object 4">
            <a:extLst>
              <a:ext uri="{FF2B5EF4-FFF2-40B4-BE49-F238E27FC236}">
                <a16:creationId xmlns:a16="http://schemas.microsoft.com/office/drawing/2014/main" id="{4EF3AE4B-93F8-2688-FAF1-C6FD4FA67BC8}"/>
              </a:ext>
            </a:extLst>
          </p:cNvPr>
          <p:cNvSpPr txBox="1">
            <a:spLocks/>
          </p:cNvSpPr>
          <p:nvPr/>
        </p:nvSpPr>
        <p:spPr>
          <a:xfrm>
            <a:off x="1013446" y="1843887"/>
            <a:ext cx="11553204"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b="0" dirty="0">
                <a:latin typeface="Work Sans"/>
                <a:cs typeface="Work Sans"/>
              </a:rPr>
              <a:t>PŘEDSTAVENÍ NÁVRHU </a:t>
            </a:r>
            <a:br>
              <a:rPr lang="cs-CZ" sz="6000" b="0" dirty="0">
                <a:latin typeface="Work Sans"/>
                <a:cs typeface="Work Sans"/>
              </a:rPr>
            </a:br>
            <a:r>
              <a:rPr lang="cs-CZ" sz="6000" b="0" dirty="0">
                <a:latin typeface="Work Sans"/>
                <a:cs typeface="Work Sans"/>
              </a:rPr>
              <a:t>INSOLVENČNÍ NOVELY</a:t>
            </a:r>
            <a:endParaRPr lang="cs-CZ" sz="6000" dirty="0"/>
          </a:p>
        </p:txBody>
      </p:sp>
    </p:spTree>
    <p:extLst>
      <p:ext uri="{BB962C8B-B14F-4D97-AF65-F5344CB8AC3E}">
        <p14:creationId xmlns:p14="http://schemas.microsoft.com/office/powerpoint/2010/main" val="96982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a:latin typeface="Work Sans Light"/>
              <a:cs typeface="Work Sans Light"/>
            </a:endParaRPr>
          </a:p>
        </p:txBody>
      </p:sp>
      <p:sp>
        <p:nvSpPr>
          <p:cNvPr id="17" name="object 17"/>
          <p:cNvSpPr txBox="1"/>
          <p:nvPr/>
        </p:nvSpPr>
        <p:spPr>
          <a:xfrm>
            <a:off x="1015215" y="5599041"/>
            <a:ext cx="17799835" cy="4107535"/>
          </a:xfrm>
          <a:prstGeom prst="rect">
            <a:avLst/>
          </a:prstGeom>
        </p:spPr>
        <p:txBody>
          <a:bodyPr vert="horz" wrap="square" lIns="0" tIns="13970" rIns="0" bIns="0" rtlCol="0">
            <a:spAutoFit/>
          </a:bodyPr>
          <a:lstStyle/>
          <a:p>
            <a:pPr marL="469900" indent="-457200">
              <a:lnSpc>
                <a:spcPct val="100000"/>
              </a:lnSpc>
              <a:spcBef>
                <a:spcPts val="110"/>
              </a:spcBef>
              <a:buFont typeface="Arial" panose="020B0604020202020204" pitchFamily="34" charset="0"/>
              <a:buChar char="•"/>
            </a:pPr>
            <a:r>
              <a:rPr lang="cs-CZ" sz="3450" b="0" spc="-150" dirty="0">
                <a:solidFill>
                  <a:srgbClr val="003150"/>
                </a:solidFill>
                <a:latin typeface="Work Sans Medium" pitchFamily="2" charset="-18"/>
                <a:cs typeface="Work Sans Light"/>
              </a:rPr>
              <a:t>V A R I A N T A   II</a:t>
            </a:r>
          </a:p>
          <a:p>
            <a:pPr marL="12700">
              <a:lnSpc>
                <a:spcPct val="100000"/>
              </a:lnSpc>
              <a:spcBef>
                <a:spcPts val="110"/>
              </a:spcBef>
            </a:pPr>
            <a:r>
              <a:rPr lang="cs-CZ" sz="3200" b="0" spc="-10" dirty="0">
                <a:solidFill>
                  <a:srgbClr val="003150"/>
                </a:solidFill>
                <a:latin typeface="Work Sans Light"/>
                <a:cs typeface="Work Sans Light"/>
              </a:rPr>
              <a:t>po dobu 3 let od schválení oddlužení nebylo dlužníku oddlužení zrušeno a plnil-li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dlužník po tuto dobu všechny podstatné povinnosti vyplývající z oddlužení plněním splátkového kalendáře se zpeněžením majetkové podstaty; má se za to, že tyto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povinnosti plnil, jestliže dosáhl předpokládané míry uspokojení pohledávek nezajištěných věřitelů určené insolvenčním soudem v rozhodnutí o schválení oddlužení.</a:t>
            </a:r>
          </a:p>
          <a:p>
            <a:pPr marL="12700">
              <a:lnSpc>
                <a:spcPct val="100000"/>
              </a:lnSpc>
              <a:spcBef>
                <a:spcPts val="110"/>
              </a:spcBef>
            </a:pPr>
            <a:endParaRPr lang="cs-CZ" sz="3450" b="0" spc="-10" dirty="0">
              <a:solidFill>
                <a:srgbClr val="003150"/>
              </a:solidFill>
              <a:latin typeface="Work Sans Light"/>
              <a:cs typeface="Work Sans Light"/>
            </a:endParaRPr>
          </a:p>
          <a:p>
            <a:pPr marL="527050" indent="-514350">
              <a:lnSpc>
                <a:spcPct val="100000"/>
              </a:lnSpc>
              <a:spcBef>
                <a:spcPts val="110"/>
              </a:spcBef>
              <a:buAutoNum type="alphaLcParenR" startAt="3"/>
            </a:pPr>
            <a:endParaRPr lang="cs-CZ" sz="3450" spc="-10" dirty="0">
              <a:solidFill>
                <a:srgbClr val="003150"/>
              </a:solidFill>
              <a:latin typeface="Work Sans Light"/>
              <a:cs typeface="Work Sans Light"/>
            </a:endParaRPr>
          </a:p>
        </p:txBody>
      </p:sp>
      <p:grpSp>
        <p:nvGrpSpPr>
          <p:cNvPr id="21" name="object 21"/>
          <p:cNvGrpSpPr/>
          <p:nvPr/>
        </p:nvGrpSpPr>
        <p:grpSpPr>
          <a:xfrm>
            <a:off x="974353" y="5285470"/>
            <a:ext cx="10680700" cy="10795"/>
            <a:chOff x="1047088" y="8607067"/>
            <a:chExt cx="10680700" cy="10795"/>
          </a:xfrm>
        </p:grpSpPr>
        <p:sp>
          <p:nvSpPr>
            <p:cNvPr id="22" name="object 22"/>
            <p:cNvSpPr/>
            <p:nvPr/>
          </p:nvSpPr>
          <p:spPr>
            <a:xfrm>
              <a:off x="1083706" y="8612303"/>
              <a:ext cx="10622915"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3" name="object 23"/>
            <p:cNvSpPr/>
            <p:nvPr/>
          </p:nvSpPr>
          <p:spPr>
            <a:xfrm>
              <a:off x="1047076" y="8607075"/>
              <a:ext cx="10680700" cy="10795"/>
            </a:xfrm>
            <a:custGeom>
              <a:avLst/>
              <a:gdLst/>
              <a:ahLst/>
              <a:cxnLst/>
              <a:rect l="l" t="t" r="r" b="b"/>
              <a:pathLst>
                <a:path w="10680700" h="10795">
                  <a:moveTo>
                    <a:pt x="10477" y="5232"/>
                  </a:moveTo>
                  <a:lnTo>
                    <a:pt x="8940" y="1536"/>
                  </a:lnTo>
                  <a:lnTo>
                    <a:pt x="5245" y="0"/>
                  </a:lnTo>
                  <a:lnTo>
                    <a:pt x="1536" y="1536"/>
                  </a:lnTo>
                  <a:lnTo>
                    <a:pt x="0" y="5232"/>
                  </a:lnTo>
                  <a:lnTo>
                    <a:pt x="1536" y="8940"/>
                  </a:lnTo>
                  <a:lnTo>
                    <a:pt x="5245" y="10464"/>
                  </a:lnTo>
                  <a:lnTo>
                    <a:pt x="8940" y="8940"/>
                  </a:lnTo>
                  <a:lnTo>
                    <a:pt x="10477" y="5232"/>
                  </a:lnTo>
                  <a:close/>
                </a:path>
                <a:path w="10680700" h="10795">
                  <a:moveTo>
                    <a:pt x="10680306" y="5232"/>
                  </a:moveTo>
                  <a:lnTo>
                    <a:pt x="10678770" y="1536"/>
                  </a:lnTo>
                  <a:lnTo>
                    <a:pt x="10675074" y="0"/>
                  </a:lnTo>
                  <a:lnTo>
                    <a:pt x="10671366" y="1536"/>
                  </a:lnTo>
                  <a:lnTo>
                    <a:pt x="10669842" y="5232"/>
                  </a:lnTo>
                  <a:lnTo>
                    <a:pt x="10671366" y="8940"/>
                  </a:lnTo>
                  <a:lnTo>
                    <a:pt x="10675074" y="10464"/>
                  </a:lnTo>
                  <a:lnTo>
                    <a:pt x="10678770" y="8940"/>
                  </a:lnTo>
                  <a:lnTo>
                    <a:pt x="10680306" y="5232"/>
                  </a:lnTo>
                  <a:close/>
                </a:path>
              </a:pathLst>
            </a:custGeom>
            <a:solidFill>
              <a:srgbClr val="003150"/>
            </a:solidFill>
          </p:spPr>
          <p:txBody>
            <a:bodyPr wrap="square" lIns="0" tIns="0" rIns="0" bIns="0" rtlCol="0"/>
            <a:lstStyle/>
            <a:p>
              <a:endParaRPr/>
            </a:p>
          </p:txBody>
        </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37" name="object 17">
            <a:extLst>
              <a:ext uri="{FF2B5EF4-FFF2-40B4-BE49-F238E27FC236}">
                <a16:creationId xmlns:a16="http://schemas.microsoft.com/office/drawing/2014/main" id="{908DF6F6-9164-3923-41FA-697E534AD5E2}"/>
              </a:ext>
            </a:extLst>
          </p:cNvPr>
          <p:cNvSpPr txBox="1"/>
          <p:nvPr/>
        </p:nvSpPr>
        <p:spPr>
          <a:xfrm>
            <a:off x="974353" y="4611373"/>
            <a:ext cx="9547225" cy="545021"/>
          </a:xfrm>
          <a:prstGeom prst="rect">
            <a:avLst/>
          </a:prstGeom>
        </p:spPr>
        <p:txBody>
          <a:bodyPr vert="horz" wrap="square" lIns="0" tIns="13970" rIns="0" bIns="0" rtlCol="0">
            <a:spAutoFit/>
          </a:bodyPr>
          <a:lstStyle/>
          <a:p>
            <a:pPr marL="12700">
              <a:lnSpc>
                <a:spcPct val="100000"/>
              </a:lnSpc>
              <a:spcBef>
                <a:spcPts val="110"/>
              </a:spcBef>
            </a:pPr>
            <a:r>
              <a:rPr lang="cs-CZ" sz="3450" spc="-35" dirty="0">
                <a:solidFill>
                  <a:srgbClr val="003150"/>
                </a:solidFill>
                <a:latin typeface="Work Sans Light"/>
                <a:cs typeface="Work Sans Light"/>
              </a:rPr>
              <a:t>ZMĚNY V ODDLUŽENÍ</a:t>
            </a:r>
            <a:endParaRPr sz="3450" dirty="0">
              <a:latin typeface="Work Sans Light"/>
              <a:cs typeface="Work Sans Light"/>
            </a:endParaRPr>
          </a:p>
        </p:txBody>
      </p:sp>
      <p:sp>
        <p:nvSpPr>
          <p:cNvPr id="8" name="object 4">
            <a:extLst>
              <a:ext uri="{FF2B5EF4-FFF2-40B4-BE49-F238E27FC236}">
                <a16:creationId xmlns:a16="http://schemas.microsoft.com/office/drawing/2014/main" id="{90BA63F1-82D1-9134-C7F2-04540994DF7E}"/>
              </a:ext>
            </a:extLst>
          </p:cNvPr>
          <p:cNvSpPr txBox="1">
            <a:spLocks/>
          </p:cNvSpPr>
          <p:nvPr/>
        </p:nvSpPr>
        <p:spPr>
          <a:xfrm>
            <a:off x="1013446" y="1843887"/>
            <a:ext cx="15316200"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b="0" spc="-10" dirty="0">
                <a:latin typeface="Work Sans"/>
                <a:cs typeface="Work Sans"/>
              </a:rPr>
              <a:t>PŘEDSTAVENÍ NÁVRHU </a:t>
            </a:r>
            <a:br>
              <a:rPr lang="cs-CZ" sz="6000" b="0" spc="-10" dirty="0">
                <a:latin typeface="Work Sans"/>
                <a:cs typeface="Work Sans"/>
              </a:rPr>
            </a:br>
            <a:r>
              <a:rPr lang="cs-CZ" sz="6000" b="0" spc="-10" dirty="0">
                <a:latin typeface="Work Sans"/>
                <a:cs typeface="Work Sans"/>
              </a:rPr>
              <a:t>INSOLVENČNÍ NOVELY</a:t>
            </a:r>
            <a:endParaRPr lang="cs-CZ" sz="6000" spc="-150" dirty="0"/>
          </a:p>
        </p:txBody>
      </p:sp>
    </p:spTree>
    <p:extLst>
      <p:ext uri="{BB962C8B-B14F-4D97-AF65-F5344CB8AC3E}">
        <p14:creationId xmlns:p14="http://schemas.microsoft.com/office/powerpoint/2010/main" val="6964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a:latin typeface="Work Sans Light"/>
              <a:cs typeface="Work Sans Light"/>
            </a:endParaRPr>
          </a:p>
        </p:txBody>
      </p:sp>
      <p:sp>
        <p:nvSpPr>
          <p:cNvPr id="17" name="object 17"/>
          <p:cNvSpPr txBox="1"/>
          <p:nvPr/>
        </p:nvSpPr>
        <p:spPr>
          <a:xfrm>
            <a:off x="1010971" y="5654675"/>
            <a:ext cx="17799835" cy="3538148"/>
          </a:xfrm>
          <a:prstGeom prst="rect">
            <a:avLst/>
          </a:prstGeom>
        </p:spPr>
        <p:txBody>
          <a:bodyPr vert="horz" wrap="square" lIns="0" tIns="13970" rIns="0" bIns="0" rtlCol="0">
            <a:spAutoFit/>
          </a:bodyPr>
          <a:lstStyle/>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197 stran, všeho druhu, </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odmítnutí sjednocení pravidel pro podnikatele a nepodnikatele, </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odmítnutí jednoho režimu 3 let</a:t>
            </a:r>
          </a:p>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o</a:t>
            </a:r>
            <a:r>
              <a:rPr lang="cs-CZ" sz="3200" b="0" spc="-10" dirty="0">
                <a:solidFill>
                  <a:srgbClr val="003150"/>
                </a:solidFill>
                <a:latin typeface="Work Sans Light"/>
                <a:cs typeface="Work Sans Light"/>
              </a:rPr>
              <a:t>dmítnutí novelizací mimo transpozici</a:t>
            </a:r>
          </a:p>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p</a:t>
            </a:r>
            <a:r>
              <a:rPr lang="cs-CZ" sz="3200" b="0" spc="-10" dirty="0">
                <a:solidFill>
                  <a:srgbClr val="003150"/>
                </a:solidFill>
                <a:latin typeface="Work Sans Light"/>
                <a:cs typeface="Work Sans Light"/>
              </a:rPr>
              <a:t>osouzení novely jako vadné transpozice</a:t>
            </a:r>
          </a:p>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p</a:t>
            </a:r>
            <a:r>
              <a:rPr lang="cs-CZ" sz="3200" b="0" spc="-10" dirty="0">
                <a:solidFill>
                  <a:srgbClr val="003150"/>
                </a:solidFill>
                <a:latin typeface="Work Sans Light"/>
                <a:cs typeface="Work Sans Light"/>
              </a:rPr>
              <a:t>oukázání na negativní fiskální dopady</a:t>
            </a:r>
          </a:p>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p</a:t>
            </a:r>
            <a:r>
              <a:rPr lang="cs-CZ" sz="3200" b="0" spc="-10" dirty="0">
                <a:solidFill>
                  <a:srgbClr val="003150"/>
                </a:solidFill>
                <a:latin typeface="Work Sans Light"/>
                <a:cs typeface="Work Sans Light"/>
              </a:rPr>
              <a:t>oukázání na rizika narušení sociálního smíru</a:t>
            </a:r>
            <a:endParaRPr lang="cs-CZ" sz="3200" spc="-10" dirty="0">
              <a:solidFill>
                <a:srgbClr val="003150"/>
              </a:solidFill>
              <a:latin typeface="Work Sans Light"/>
              <a:cs typeface="Work Sans Light"/>
            </a:endParaRPr>
          </a:p>
        </p:txBody>
      </p:sp>
      <p:sp>
        <p:nvSpPr>
          <p:cNvPr id="22" name="object 22"/>
          <p:cNvSpPr/>
          <p:nvPr/>
        </p:nvSpPr>
        <p:spPr>
          <a:xfrm>
            <a:off x="1017753" y="5426075"/>
            <a:ext cx="12590608"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37" name="object 17">
            <a:extLst>
              <a:ext uri="{FF2B5EF4-FFF2-40B4-BE49-F238E27FC236}">
                <a16:creationId xmlns:a16="http://schemas.microsoft.com/office/drawing/2014/main" id="{908DF6F6-9164-3923-41FA-697E534AD5E2}"/>
              </a:ext>
            </a:extLst>
          </p:cNvPr>
          <p:cNvSpPr txBox="1"/>
          <p:nvPr/>
        </p:nvSpPr>
        <p:spPr>
          <a:xfrm>
            <a:off x="974353" y="4611373"/>
            <a:ext cx="9547225" cy="545021"/>
          </a:xfrm>
          <a:prstGeom prst="rect">
            <a:avLst/>
          </a:prstGeom>
        </p:spPr>
        <p:txBody>
          <a:bodyPr vert="horz" wrap="square" lIns="0" tIns="13970" rIns="0" bIns="0" rtlCol="0">
            <a:spAutoFit/>
          </a:bodyPr>
          <a:lstStyle/>
          <a:p>
            <a:pPr marL="12700">
              <a:lnSpc>
                <a:spcPct val="100000"/>
              </a:lnSpc>
              <a:spcBef>
                <a:spcPts val="110"/>
              </a:spcBef>
            </a:pPr>
            <a:r>
              <a:rPr lang="cs-CZ" sz="3450" spc="-35" dirty="0">
                <a:solidFill>
                  <a:srgbClr val="003150"/>
                </a:solidFill>
                <a:latin typeface="Work Sans Light"/>
                <a:cs typeface="Work Sans Light"/>
              </a:rPr>
              <a:t>NÁZORY Z PŘIPOMÍNEK</a:t>
            </a:r>
            <a:endParaRPr sz="3450" dirty="0">
              <a:latin typeface="Work Sans Light"/>
              <a:cs typeface="Work Sans Light"/>
            </a:endParaRPr>
          </a:p>
        </p:txBody>
      </p:sp>
      <p:sp>
        <p:nvSpPr>
          <p:cNvPr id="8" name="object 4">
            <a:extLst>
              <a:ext uri="{FF2B5EF4-FFF2-40B4-BE49-F238E27FC236}">
                <a16:creationId xmlns:a16="http://schemas.microsoft.com/office/drawing/2014/main" id="{8052A653-7909-5718-62B0-BAFBEBA3EBF9}"/>
              </a:ext>
            </a:extLst>
          </p:cNvPr>
          <p:cNvSpPr txBox="1">
            <a:spLocks/>
          </p:cNvSpPr>
          <p:nvPr/>
        </p:nvSpPr>
        <p:spPr>
          <a:xfrm>
            <a:off x="1013446" y="1843887"/>
            <a:ext cx="15316200"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b="0" dirty="0">
                <a:latin typeface="Work Sans"/>
                <a:cs typeface="Work Sans"/>
              </a:rPr>
              <a:t>PŘEDSTAVENÍ NÁVRHU </a:t>
            </a:r>
            <a:br>
              <a:rPr lang="cs-CZ" sz="6000" b="0" dirty="0">
                <a:latin typeface="Work Sans"/>
                <a:cs typeface="Work Sans"/>
              </a:rPr>
            </a:br>
            <a:r>
              <a:rPr lang="cs-CZ" sz="6000" b="0" dirty="0">
                <a:latin typeface="Work Sans"/>
                <a:cs typeface="Work Sans"/>
              </a:rPr>
              <a:t>INSOLVENČNÍ NOVELY</a:t>
            </a:r>
            <a:endParaRPr lang="cs-CZ" sz="6000" dirty="0"/>
          </a:p>
        </p:txBody>
      </p:sp>
    </p:spTree>
    <p:extLst>
      <p:ext uri="{BB962C8B-B14F-4D97-AF65-F5344CB8AC3E}">
        <p14:creationId xmlns:p14="http://schemas.microsoft.com/office/powerpoint/2010/main" val="2028858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522996"/>
          </a:xfrm>
          <a:prstGeom prst="rect">
            <a:avLst/>
          </a:prstGeom>
        </p:spPr>
        <p:txBody>
          <a:bodyPr vert="horz" wrap="square" lIns="0" tIns="593867" rIns="0" bIns="0" rtlCol="0">
            <a:spAutoFit/>
          </a:bodyPr>
          <a:lstStyle/>
          <a:p>
            <a:pPr marL="33020">
              <a:lnSpc>
                <a:spcPct val="100000"/>
              </a:lnSpc>
              <a:spcBef>
                <a:spcPts val="125"/>
              </a:spcBef>
            </a:pPr>
            <a:r>
              <a:rPr lang="cs-CZ" sz="6000" b="0" dirty="0">
                <a:latin typeface="Work Sans"/>
                <a:cs typeface="Work Sans"/>
              </a:rPr>
              <a:t>POSTOJ K INSOLVENČNÍ NOVELE</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a:latin typeface="Work Sans Light"/>
              <a:cs typeface="Work Sans Light"/>
            </a:endParaRPr>
          </a:p>
        </p:txBody>
      </p:sp>
      <p:sp>
        <p:nvSpPr>
          <p:cNvPr id="17" name="object 17"/>
          <p:cNvSpPr txBox="1"/>
          <p:nvPr/>
        </p:nvSpPr>
        <p:spPr>
          <a:xfrm>
            <a:off x="974341" y="5799775"/>
            <a:ext cx="17799835" cy="3512500"/>
          </a:xfrm>
          <a:prstGeom prst="rect">
            <a:avLst/>
          </a:prstGeom>
        </p:spPr>
        <p:txBody>
          <a:bodyPr vert="horz" wrap="square" lIns="0" tIns="13970" rIns="0" bIns="0" rtlCol="0">
            <a:spAutoFit/>
          </a:bodyPr>
          <a:lstStyle/>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p</a:t>
            </a:r>
            <a:r>
              <a:rPr lang="cs-CZ" sz="3200" b="0" spc="-10" dirty="0">
                <a:solidFill>
                  <a:srgbClr val="003150"/>
                </a:solidFill>
                <a:latin typeface="Work Sans Light"/>
                <a:cs typeface="Work Sans Light"/>
              </a:rPr>
              <a:t>rovést analýzu dopadů poslední novely Insolvenčního zákona a Milostivého léta</a:t>
            </a:r>
          </a:p>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t</a:t>
            </a:r>
            <a:r>
              <a:rPr lang="cs-CZ" sz="3200" b="0" spc="-10" dirty="0">
                <a:solidFill>
                  <a:srgbClr val="003150"/>
                </a:solidFill>
                <a:latin typeface="Work Sans Light"/>
                <a:cs typeface="Work Sans Light"/>
              </a:rPr>
              <a:t>ransponovat pouze nezbytné změny pro podnikatele a nesjednocovat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s režimem spotřebitelů</a:t>
            </a:r>
          </a:p>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z</a:t>
            </a:r>
            <a:r>
              <a:rPr lang="cs-CZ" sz="3200" b="0" spc="-10" dirty="0">
                <a:solidFill>
                  <a:srgbClr val="003150"/>
                </a:solidFill>
                <a:latin typeface="Work Sans Light"/>
                <a:cs typeface="Work Sans Light"/>
              </a:rPr>
              <a:t>avést vyvratitelné domněnky splnění (procentuální)</a:t>
            </a:r>
          </a:p>
          <a:p>
            <a:pPr marL="469900" indent="-457200">
              <a:lnSpc>
                <a:spcPct val="100000"/>
              </a:lnSpc>
              <a:spcBef>
                <a:spcPts val="110"/>
              </a:spcBef>
              <a:buFont typeface="Arial" panose="020B0604020202020204" pitchFamily="34" charset="0"/>
              <a:buChar char="•"/>
            </a:pPr>
            <a:r>
              <a:rPr lang="cs-CZ" sz="3200" spc="-10" dirty="0">
                <a:solidFill>
                  <a:srgbClr val="003150"/>
                </a:solidFill>
                <a:latin typeface="Work Sans Light"/>
                <a:cs typeface="Work Sans Light"/>
              </a:rPr>
              <a:t>z</a:t>
            </a:r>
            <a:r>
              <a:rPr lang="cs-CZ" sz="3200" b="0" spc="-10" dirty="0">
                <a:solidFill>
                  <a:srgbClr val="003150"/>
                </a:solidFill>
                <a:latin typeface="Work Sans Light"/>
                <a:cs typeface="Work Sans Light"/>
              </a:rPr>
              <a:t>avést (posílit) pravidla pro kontrolu poctivosti dlužníka a dluhů </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nesměšovat sociální podporu sociální slabších skupin obyvatelstva s insolvenčním </a:t>
            </a:r>
            <a:br>
              <a:rPr lang="cs-CZ" sz="3200" b="0" spc="-10" dirty="0">
                <a:solidFill>
                  <a:srgbClr val="003150"/>
                </a:solidFill>
                <a:latin typeface="Work Sans Light"/>
                <a:cs typeface="Work Sans Light"/>
              </a:rPr>
            </a:br>
            <a:r>
              <a:rPr lang="cs-CZ" sz="3200" b="0" spc="-10" dirty="0">
                <a:solidFill>
                  <a:srgbClr val="003150"/>
                </a:solidFill>
                <a:latin typeface="Work Sans Light"/>
                <a:cs typeface="Work Sans Light"/>
              </a:rPr>
              <a:t>právem a nenivelovat tak obecnou povinnost plnit dluhy</a:t>
            </a:r>
            <a:endParaRPr lang="cs-CZ" sz="3200" spc="-10" dirty="0">
              <a:solidFill>
                <a:srgbClr val="003150"/>
              </a:solidFill>
              <a:latin typeface="Work Sans Light"/>
              <a:cs typeface="Work Sans Light"/>
            </a:endParaRPr>
          </a:p>
        </p:txBody>
      </p:sp>
      <p:sp>
        <p:nvSpPr>
          <p:cNvPr id="22" name="object 22"/>
          <p:cNvSpPr/>
          <p:nvPr/>
        </p:nvSpPr>
        <p:spPr>
          <a:xfrm>
            <a:off x="1032383" y="5419758"/>
            <a:ext cx="16834722" cy="0"/>
          </a:xfrm>
          <a:custGeom>
            <a:avLst/>
            <a:gdLst/>
            <a:ahLst/>
            <a:cxnLst/>
            <a:rect l="l" t="t" r="r" b="b"/>
            <a:pathLst>
              <a:path w="10622915">
                <a:moveTo>
                  <a:pt x="0" y="0"/>
                </a:moveTo>
                <a:lnTo>
                  <a:pt x="10622755" y="0"/>
                </a:lnTo>
              </a:path>
            </a:pathLst>
          </a:custGeom>
          <a:ln w="10470">
            <a:solidFill>
              <a:srgbClr val="003150"/>
            </a:solidFill>
            <a:prstDash val="dot"/>
          </a:ln>
        </p:spPr>
        <p:txBody>
          <a:bodyPr wrap="square" lIns="0" tIns="0" rIns="0" bIns="0" rtlCol="0"/>
          <a:lstStyle/>
          <a:p>
            <a:endParaRPr/>
          </a:p>
        </p:txBody>
      </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37" name="object 17">
            <a:extLst>
              <a:ext uri="{FF2B5EF4-FFF2-40B4-BE49-F238E27FC236}">
                <a16:creationId xmlns:a16="http://schemas.microsoft.com/office/drawing/2014/main" id="{908DF6F6-9164-3923-41FA-697E534AD5E2}"/>
              </a:ext>
            </a:extLst>
          </p:cNvPr>
          <p:cNvSpPr txBox="1"/>
          <p:nvPr/>
        </p:nvSpPr>
        <p:spPr>
          <a:xfrm>
            <a:off x="974353" y="4611373"/>
            <a:ext cx="9547225" cy="545021"/>
          </a:xfrm>
          <a:prstGeom prst="rect">
            <a:avLst/>
          </a:prstGeom>
        </p:spPr>
        <p:txBody>
          <a:bodyPr vert="horz" wrap="square" lIns="0" tIns="13970" rIns="0" bIns="0" rtlCol="0">
            <a:spAutoFit/>
          </a:bodyPr>
          <a:lstStyle/>
          <a:p>
            <a:pPr marL="12700">
              <a:lnSpc>
                <a:spcPct val="100000"/>
              </a:lnSpc>
              <a:spcBef>
                <a:spcPts val="110"/>
              </a:spcBef>
            </a:pPr>
            <a:r>
              <a:rPr lang="cs-CZ" sz="3450" spc="-35" dirty="0">
                <a:solidFill>
                  <a:srgbClr val="003150"/>
                </a:solidFill>
                <a:latin typeface="Work Sans Light"/>
                <a:cs typeface="Work Sans Light"/>
              </a:rPr>
              <a:t>OSOBNÍ NÁZOR</a:t>
            </a:r>
            <a:endParaRPr sz="3450" dirty="0">
              <a:latin typeface="Work Sans Light"/>
              <a:cs typeface="Work Sans Light"/>
            </a:endParaRPr>
          </a:p>
        </p:txBody>
      </p:sp>
    </p:spTree>
    <p:extLst>
      <p:ext uri="{BB962C8B-B14F-4D97-AF65-F5344CB8AC3E}">
        <p14:creationId xmlns:p14="http://schemas.microsoft.com/office/powerpoint/2010/main" val="2484748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3298023"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sp>
        <p:nvSpPr>
          <p:cNvPr id="4" name="object 4"/>
          <p:cNvSpPr/>
          <p:nvPr/>
        </p:nvSpPr>
        <p:spPr>
          <a:xfrm>
            <a:off x="13298023" y="3455392"/>
            <a:ext cx="6806565" cy="7853680"/>
          </a:xfrm>
          <a:custGeom>
            <a:avLst/>
            <a:gdLst/>
            <a:ahLst/>
            <a:cxnLst/>
            <a:rect l="l" t="t" r="r" b="b"/>
            <a:pathLst>
              <a:path w="6806565" h="7853680">
                <a:moveTo>
                  <a:pt x="6806075" y="0"/>
                </a:moveTo>
                <a:lnTo>
                  <a:pt x="0" y="0"/>
                </a:lnTo>
                <a:lnTo>
                  <a:pt x="0" y="7853164"/>
                </a:lnTo>
                <a:lnTo>
                  <a:pt x="6806075" y="7853164"/>
                </a:lnTo>
                <a:lnTo>
                  <a:pt x="6806075" y="0"/>
                </a:lnTo>
                <a:close/>
              </a:path>
            </a:pathLst>
          </a:custGeom>
          <a:solidFill>
            <a:srgbClr val="F2F2F2"/>
          </a:solidFill>
        </p:spPr>
        <p:txBody>
          <a:bodyPr wrap="square" lIns="0" tIns="0" rIns="0" bIns="0" rtlCol="0"/>
          <a:lstStyle/>
          <a:p>
            <a:endParaRPr/>
          </a:p>
        </p:txBody>
      </p:sp>
      <p:sp>
        <p:nvSpPr>
          <p:cNvPr id="5" name="object 5"/>
          <p:cNvSpPr/>
          <p:nvPr/>
        </p:nvSpPr>
        <p:spPr>
          <a:xfrm>
            <a:off x="0" y="0"/>
            <a:ext cx="13298169" cy="3455670"/>
          </a:xfrm>
          <a:custGeom>
            <a:avLst/>
            <a:gdLst/>
            <a:ahLst/>
            <a:cxnLst/>
            <a:rect l="l" t="t" r="r" b="b"/>
            <a:pathLst>
              <a:path w="13298169" h="3455670">
                <a:moveTo>
                  <a:pt x="13298024" y="0"/>
                </a:moveTo>
                <a:lnTo>
                  <a:pt x="0" y="0"/>
                </a:lnTo>
                <a:lnTo>
                  <a:pt x="0" y="3455392"/>
                </a:lnTo>
                <a:lnTo>
                  <a:pt x="13298024" y="3455392"/>
                </a:lnTo>
                <a:lnTo>
                  <a:pt x="13298024" y="0"/>
                </a:lnTo>
                <a:close/>
              </a:path>
            </a:pathLst>
          </a:custGeom>
          <a:solidFill>
            <a:srgbClr val="003150"/>
          </a:solidFill>
        </p:spPr>
        <p:txBody>
          <a:bodyPr wrap="square" lIns="0" tIns="0" rIns="0" bIns="0" rtlCol="0"/>
          <a:lstStyle/>
          <a:p>
            <a:endParaRPr/>
          </a:p>
        </p:txBody>
      </p:sp>
      <p:sp>
        <p:nvSpPr>
          <p:cNvPr id="6" name="object 6"/>
          <p:cNvSpPr txBox="1"/>
          <p:nvPr/>
        </p:nvSpPr>
        <p:spPr>
          <a:xfrm>
            <a:off x="1034388" y="3922254"/>
            <a:ext cx="11550650" cy="1533525"/>
          </a:xfrm>
          <a:prstGeom prst="rect">
            <a:avLst/>
          </a:prstGeom>
        </p:spPr>
        <p:txBody>
          <a:bodyPr vert="horz" wrap="square" lIns="0" tIns="12065" rIns="0" bIns="0" rtlCol="0">
            <a:spAutoFit/>
          </a:bodyPr>
          <a:lstStyle/>
          <a:p>
            <a:pPr marL="12700" marR="7620">
              <a:lnSpc>
                <a:spcPct val="100000"/>
              </a:lnSpc>
              <a:spcBef>
                <a:spcPts val="95"/>
              </a:spcBef>
            </a:pPr>
            <a:r>
              <a:rPr sz="4950" b="0" spc="-160" dirty="0">
                <a:solidFill>
                  <a:srgbClr val="003150"/>
                </a:solidFill>
                <a:latin typeface="Work Sans Light"/>
                <a:cs typeface="Work Sans Light"/>
              </a:rPr>
              <a:t>JSTE</a:t>
            </a:r>
            <a:r>
              <a:rPr sz="4950" b="0" spc="-229" dirty="0">
                <a:solidFill>
                  <a:srgbClr val="003150"/>
                </a:solidFill>
                <a:latin typeface="Work Sans Light"/>
                <a:cs typeface="Work Sans Light"/>
              </a:rPr>
              <a:t> </a:t>
            </a:r>
            <a:r>
              <a:rPr sz="4950" b="0" spc="-150" dirty="0">
                <a:solidFill>
                  <a:srgbClr val="003150"/>
                </a:solidFill>
                <a:latin typeface="Work Sans Light"/>
                <a:cs typeface="Work Sans Light"/>
              </a:rPr>
              <a:t>OBECNĚ</a:t>
            </a:r>
            <a:r>
              <a:rPr sz="4950" b="0" spc="-229" dirty="0">
                <a:solidFill>
                  <a:srgbClr val="003150"/>
                </a:solidFill>
                <a:latin typeface="Work Sans Light"/>
                <a:cs typeface="Work Sans Light"/>
              </a:rPr>
              <a:t> </a:t>
            </a:r>
            <a:r>
              <a:rPr sz="4950" b="0" spc="-95" dirty="0">
                <a:solidFill>
                  <a:srgbClr val="003150"/>
                </a:solidFill>
                <a:latin typeface="Work Sans Light"/>
                <a:cs typeface="Work Sans Light"/>
              </a:rPr>
              <a:t>PRO</a:t>
            </a:r>
            <a:r>
              <a:rPr sz="4950" b="0" spc="-225" dirty="0">
                <a:solidFill>
                  <a:srgbClr val="003150"/>
                </a:solidFill>
                <a:latin typeface="Work Sans Light"/>
                <a:cs typeface="Work Sans Light"/>
              </a:rPr>
              <a:t> </a:t>
            </a:r>
            <a:r>
              <a:rPr sz="4950" b="0" spc="-135" dirty="0">
                <a:solidFill>
                  <a:srgbClr val="003150"/>
                </a:solidFill>
                <a:latin typeface="Work Sans Light"/>
                <a:cs typeface="Work Sans Light"/>
              </a:rPr>
              <a:t>ZMÍRNĚNÍ</a:t>
            </a:r>
            <a:r>
              <a:rPr sz="4950" b="0" spc="-229" dirty="0">
                <a:solidFill>
                  <a:srgbClr val="003150"/>
                </a:solidFill>
                <a:latin typeface="Work Sans Light"/>
                <a:cs typeface="Work Sans Light"/>
              </a:rPr>
              <a:t> </a:t>
            </a:r>
            <a:r>
              <a:rPr sz="4950" b="0" spc="-60" dirty="0">
                <a:solidFill>
                  <a:srgbClr val="003150"/>
                </a:solidFill>
                <a:latin typeface="Work Sans Light"/>
                <a:cs typeface="Work Sans Light"/>
              </a:rPr>
              <a:t>PODMÍNEK </a:t>
            </a:r>
            <a:r>
              <a:rPr sz="4950" b="0" spc="-165" dirty="0">
                <a:solidFill>
                  <a:srgbClr val="003150"/>
                </a:solidFill>
                <a:latin typeface="Work Sans Light"/>
                <a:cs typeface="Work Sans Light"/>
              </a:rPr>
              <a:t>DLUŽNÍKŮM</a:t>
            </a:r>
            <a:r>
              <a:rPr sz="4950" b="0" spc="-355" dirty="0">
                <a:solidFill>
                  <a:srgbClr val="003150"/>
                </a:solidFill>
                <a:latin typeface="Work Sans Light"/>
                <a:cs typeface="Work Sans Light"/>
              </a:rPr>
              <a:t> </a:t>
            </a:r>
            <a:r>
              <a:rPr sz="4950" b="0" spc="-35" dirty="0">
                <a:solidFill>
                  <a:srgbClr val="003150"/>
                </a:solidFill>
                <a:latin typeface="Work Sans Light"/>
                <a:cs typeface="Work Sans Light"/>
              </a:rPr>
              <a:t>V</a:t>
            </a:r>
            <a:r>
              <a:rPr sz="4950" b="0" spc="-355" dirty="0">
                <a:solidFill>
                  <a:srgbClr val="003150"/>
                </a:solidFill>
                <a:latin typeface="Work Sans Light"/>
                <a:cs typeface="Work Sans Light"/>
              </a:rPr>
              <a:t> </a:t>
            </a:r>
            <a:r>
              <a:rPr sz="4950" b="0" spc="-45" dirty="0">
                <a:solidFill>
                  <a:srgbClr val="003150"/>
                </a:solidFill>
                <a:latin typeface="Work Sans Light"/>
                <a:cs typeface="Work Sans Light"/>
              </a:rPr>
              <a:t>ODDLUŽENÍ?</a:t>
            </a:r>
            <a:endParaRPr sz="4950" dirty="0">
              <a:latin typeface="Work Sans Light"/>
              <a:cs typeface="Work Sans Light"/>
            </a:endParaRPr>
          </a:p>
        </p:txBody>
      </p:sp>
      <p:sp>
        <p:nvSpPr>
          <p:cNvPr id="7" name="object 7"/>
          <p:cNvSpPr txBox="1"/>
          <p:nvPr/>
        </p:nvSpPr>
        <p:spPr>
          <a:xfrm>
            <a:off x="1013446" y="1743040"/>
            <a:ext cx="11538585" cy="1418590"/>
          </a:xfrm>
          <a:prstGeom prst="rect">
            <a:avLst/>
          </a:prstGeom>
        </p:spPr>
        <p:txBody>
          <a:bodyPr vert="horz" wrap="square" lIns="0" tIns="116205" rIns="0" bIns="0" rtlCol="0">
            <a:spAutoFit/>
          </a:bodyPr>
          <a:lstStyle/>
          <a:p>
            <a:pPr marL="12700">
              <a:lnSpc>
                <a:spcPct val="100000"/>
              </a:lnSpc>
              <a:spcBef>
                <a:spcPts val="915"/>
              </a:spcBef>
              <a:tabLst>
                <a:tab pos="3185795" algn="l"/>
                <a:tab pos="3948429" algn="l"/>
              </a:tabLst>
            </a:pPr>
            <a:r>
              <a:rPr sz="5500" spc="-150" dirty="0">
                <a:solidFill>
                  <a:srgbClr val="FFFFFF"/>
                </a:solidFill>
                <a:latin typeface="Work Sans" pitchFamily="2" charset="-18"/>
                <a:cs typeface="Work Sans"/>
              </a:rPr>
              <a:t>ANKETA	</a:t>
            </a:r>
            <a:r>
              <a:rPr sz="5500" b="0" spc="-150" dirty="0">
                <a:solidFill>
                  <a:srgbClr val="FFFFFF"/>
                </a:solidFill>
                <a:latin typeface="Work Sans" pitchFamily="2" charset="-18"/>
                <a:cs typeface="Work Sans ExtraLight"/>
              </a:rPr>
              <a:t>-	</a:t>
            </a:r>
            <a:r>
              <a:rPr sz="5500" spc="-150" dirty="0">
                <a:solidFill>
                  <a:srgbClr val="FFFFFF"/>
                </a:solidFill>
                <a:latin typeface="Work Sans" pitchFamily="2" charset="-18"/>
                <a:cs typeface="Work Sans"/>
              </a:rPr>
              <a:t>INSOLVENČNÍ SOUDCI</a:t>
            </a:r>
            <a:endParaRPr sz="5500" spc="-150" dirty="0">
              <a:latin typeface="Work Sans" pitchFamily="2" charset="-18"/>
              <a:cs typeface="Work Sans"/>
            </a:endParaRPr>
          </a:p>
          <a:p>
            <a:pPr marL="12700">
              <a:lnSpc>
                <a:spcPct val="100000"/>
              </a:lnSpc>
              <a:spcBef>
                <a:spcPts val="425"/>
              </a:spcBef>
            </a:pPr>
            <a:r>
              <a:rPr sz="2600" spc="-150" dirty="0">
                <a:solidFill>
                  <a:srgbClr val="FFFFFF"/>
                </a:solidFill>
                <a:latin typeface="Work Sans"/>
                <a:cs typeface="Work Sans"/>
              </a:rPr>
              <a:t>8. – 9. 9. 2022 - JUSTIČNÍ AKADEMIE V KROMĚŘÍŽ</a:t>
            </a:r>
            <a:endParaRPr sz="2600" spc="-150" dirty="0">
              <a:latin typeface="Work Sans"/>
              <a:cs typeface="Work Sans"/>
            </a:endParaRPr>
          </a:p>
        </p:txBody>
      </p:sp>
      <p:sp>
        <p:nvSpPr>
          <p:cNvPr id="8" name="object 8"/>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aphicFrame>
        <p:nvGraphicFramePr>
          <p:cNvPr id="9" name="object 9"/>
          <p:cNvGraphicFramePr>
            <a:graphicFrameLocks noGrp="1"/>
          </p:cNvGraphicFramePr>
          <p:nvPr/>
        </p:nvGraphicFramePr>
        <p:xfrm>
          <a:off x="1047088" y="6260019"/>
          <a:ext cx="7388224" cy="4002405"/>
        </p:xfrm>
        <a:graphic>
          <a:graphicData uri="http://schemas.openxmlformats.org/drawingml/2006/table">
            <a:tbl>
              <a:tblPr firstRow="1" bandRow="1">
                <a:tableStyleId>{2D5ABB26-0587-4C30-8999-92F81FD0307C}</a:tableStyleId>
              </a:tblPr>
              <a:tblGrid>
                <a:gridCol w="3683635">
                  <a:extLst>
                    <a:ext uri="{9D8B030D-6E8A-4147-A177-3AD203B41FA5}">
                      <a16:colId xmlns:a16="http://schemas.microsoft.com/office/drawing/2014/main" val="20000"/>
                    </a:ext>
                  </a:extLst>
                </a:gridCol>
                <a:gridCol w="1744980">
                  <a:extLst>
                    <a:ext uri="{9D8B030D-6E8A-4147-A177-3AD203B41FA5}">
                      <a16:colId xmlns:a16="http://schemas.microsoft.com/office/drawing/2014/main" val="20001"/>
                    </a:ext>
                  </a:extLst>
                </a:gridCol>
                <a:gridCol w="1959609">
                  <a:extLst>
                    <a:ext uri="{9D8B030D-6E8A-4147-A177-3AD203B41FA5}">
                      <a16:colId xmlns:a16="http://schemas.microsoft.com/office/drawing/2014/main" val="20002"/>
                    </a:ext>
                  </a:extLst>
                </a:gridCol>
              </a:tblGrid>
              <a:tr h="796925">
                <a:tc>
                  <a:txBody>
                    <a:bodyPr/>
                    <a:lstStyle/>
                    <a:p>
                      <a:pPr marL="266700">
                        <a:lnSpc>
                          <a:spcPct val="100000"/>
                        </a:lnSpc>
                        <a:spcBef>
                          <a:spcPts val="1970"/>
                        </a:spcBef>
                      </a:pPr>
                      <a:r>
                        <a:rPr sz="2200" b="0" dirty="0">
                          <a:solidFill>
                            <a:srgbClr val="FFFFFF"/>
                          </a:solidFill>
                          <a:latin typeface="Work Sans Medium"/>
                          <a:cs typeface="Work Sans Medium"/>
                        </a:rPr>
                        <a:t>MOŽNOSTI</a:t>
                      </a:r>
                      <a:r>
                        <a:rPr sz="2200" b="0" spc="55" dirty="0">
                          <a:solidFill>
                            <a:srgbClr val="FFFFFF"/>
                          </a:solidFill>
                          <a:latin typeface="Work Sans Medium"/>
                          <a:cs typeface="Work Sans Medium"/>
                        </a:rPr>
                        <a:t> </a:t>
                      </a:r>
                      <a:r>
                        <a:rPr sz="2200" b="0" spc="-10" dirty="0">
                          <a:solidFill>
                            <a:srgbClr val="FFFFFF"/>
                          </a:solidFill>
                          <a:latin typeface="Work Sans Medium"/>
                          <a:cs typeface="Work Sans Medium"/>
                        </a:rPr>
                        <a:t>ODPOVĚDI</a:t>
                      </a:r>
                      <a:endParaRPr sz="2200" dirty="0">
                        <a:latin typeface="Work Sans Medium"/>
                        <a:cs typeface="Work Sans Medium"/>
                      </a:endParaRPr>
                    </a:p>
                  </a:txBody>
                  <a:tcPr marL="0" marR="0" marT="250190" marB="0">
                    <a:solidFill>
                      <a:srgbClr val="003150"/>
                    </a:solidFill>
                  </a:tcPr>
                </a:tc>
                <a:tc>
                  <a:txBody>
                    <a:bodyPr/>
                    <a:lstStyle/>
                    <a:p>
                      <a:pPr marR="33020" algn="ctr">
                        <a:lnSpc>
                          <a:spcPct val="100000"/>
                        </a:lnSpc>
                        <a:spcBef>
                          <a:spcPts val="1970"/>
                        </a:spcBef>
                      </a:pPr>
                      <a:r>
                        <a:rPr sz="2200" b="0" spc="-20" dirty="0">
                          <a:solidFill>
                            <a:srgbClr val="FFFFFF"/>
                          </a:solidFill>
                          <a:latin typeface="Work Sans Medium"/>
                          <a:cs typeface="Work Sans Medium"/>
                        </a:rPr>
                        <a:t>POČET</a:t>
                      </a:r>
                      <a:endParaRPr sz="2200">
                        <a:latin typeface="Work Sans Medium"/>
                        <a:cs typeface="Work Sans Medium"/>
                      </a:endParaRPr>
                    </a:p>
                  </a:txBody>
                  <a:tcPr marL="0" marR="0" marT="250190" marB="0">
                    <a:solidFill>
                      <a:srgbClr val="003150"/>
                    </a:solidFill>
                  </a:tcPr>
                </a:tc>
                <a:tc>
                  <a:txBody>
                    <a:bodyPr/>
                    <a:lstStyle/>
                    <a:p>
                      <a:pPr marR="13970" algn="ctr">
                        <a:lnSpc>
                          <a:spcPct val="100000"/>
                        </a:lnSpc>
                        <a:spcBef>
                          <a:spcPts val="1970"/>
                        </a:spcBef>
                      </a:pPr>
                      <a:r>
                        <a:rPr sz="2200" b="0" spc="-20" dirty="0">
                          <a:solidFill>
                            <a:srgbClr val="FFFFFF"/>
                          </a:solidFill>
                          <a:latin typeface="Work Sans Medium"/>
                          <a:cs typeface="Work Sans Medium"/>
                        </a:rPr>
                        <a:t>PODÍL</a:t>
                      </a:r>
                      <a:endParaRPr sz="2200" dirty="0">
                        <a:latin typeface="Work Sans Medium"/>
                        <a:cs typeface="Work Sans Medium"/>
                      </a:endParaRPr>
                    </a:p>
                  </a:txBody>
                  <a:tcPr marL="0" marR="0" marT="250190" marB="0">
                    <a:solidFill>
                      <a:srgbClr val="003150"/>
                    </a:solidFill>
                  </a:tcPr>
                </a:tc>
                <a:extLst>
                  <a:ext uri="{0D108BD9-81ED-4DB2-BD59-A6C34878D82A}">
                    <a16:rowId xmlns:a16="http://schemas.microsoft.com/office/drawing/2014/main" val="10000"/>
                  </a:ext>
                </a:extLst>
              </a:tr>
              <a:tr h="801370">
                <a:tc>
                  <a:txBody>
                    <a:bodyPr/>
                    <a:lstStyle/>
                    <a:p>
                      <a:pPr marL="266700">
                        <a:lnSpc>
                          <a:spcPct val="100000"/>
                        </a:lnSpc>
                        <a:spcBef>
                          <a:spcPts val="1989"/>
                        </a:spcBef>
                      </a:pPr>
                      <a:r>
                        <a:rPr sz="2200" spc="-25" dirty="0">
                          <a:solidFill>
                            <a:srgbClr val="4C4C4C"/>
                          </a:solidFill>
                          <a:latin typeface="Work Sans"/>
                          <a:cs typeface="Work Sans"/>
                        </a:rPr>
                        <a:t>ANO</a:t>
                      </a:r>
                      <a:endParaRPr sz="2200">
                        <a:latin typeface="Work Sans"/>
                        <a:cs typeface="Work Sans"/>
                      </a:endParaRPr>
                    </a:p>
                  </a:txBody>
                  <a:tcPr marL="0" marR="0" marT="252729" marB="0">
                    <a:lnB w="3175">
                      <a:solidFill>
                        <a:srgbClr val="003150"/>
                      </a:solidFill>
                      <a:prstDash val="solid"/>
                    </a:lnB>
                  </a:tcPr>
                </a:tc>
                <a:tc>
                  <a:txBody>
                    <a:bodyPr/>
                    <a:lstStyle/>
                    <a:p>
                      <a:pPr marR="38735" algn="ctr">
                        <a:lnSpc>
                          <a:spcPct val="100000"/>
                        </a:lnSpc>
                        <a:spcBef>
                          <a:spcPts val="1989"/>
                        </a:spcBef>
                      </a:pPr>
                      <a:r>
                        <a:rPr sz="2200" dirty="0">
                          <a:solidFill>
                            <a:srgbClr val="4C4C4C"/>
                          </a:solidFill>
                          <a:latin typeface="Work Sans"/>
                          <a:cs typeface="Work Sans"/>
                        </a:rPr>
                        <a:t>1</a:t>
                      </a:r>
                      <a:endParaRPr sz="2200">
                        <a:latin typeface="Work Sans"/>
                        <a:cs typeface="Work Sans"/>
                      </a:endParaRPr>
                    </a:p>
                  </a:txBody>
                  <a:tcPr marL="0" marR="0" marT="252729" marB="0">
                    <a:lnB w="3175">
                      <a:solidFill>
                        <a:srgbClr val="003150"/>
                      </a:solidFill>
                      <a:prstDash val="solid"/>
                    </a:lnB>
                  </a:tcPr>
                </a:tc>
                <a:tc>
                  <a:txBody>
                    <a:bodyPr/>
                    <a:lstStyle/>
                    <a:p>
                      <a:pPr marR="19685" algn="ctr">
                        <a:lnSpc>
                          <a:spcPct val="100000"/>
                        </a:lnSpc>
                        <a:spcBef>
                          <a:spcPts val="1989"/>
                        </a:spcBef>
                      </a:pPr>
                      <a:r>
                        <a:rPr sz="2200" dirty="0">
                          <a:solidFill>
                            <a:srgbClr val="4C4C4C"/>
                          </a:solidFill>
                          <a:latin typeface="Work Sans"/>
                          <a:cs typeface="Work Sans"/>
                        </a:rPr>
                        <a:t>2,86</a:t>
                      </a:r>
                      <a:r>
                        <a:rPr sz="2200" spc="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B w="3175">
                      <a:solidFill>
                        <a:srgbClr val="003150"/>
                      </a:solidFill>
                      <a:prstDash val="solid"/>
                    </a:lnB>
                  </a:tcPr>
                </a:tc>
                <a:extLst>
                  <a:ext uri="{0D108BD9-81ED-4DB2-BD59-A6C34878D82A}">
                    <a16:rowId xmlns:a16="http://schemas.microsoft.com/office/drawing/2014/main" val="10001"/>
                  </a:ext>
                </a:extLst>
              </a:tr>
              <a:tr h="801370">
                <a:tc>
                  <a:txBody>
                    <a:bodyPr/>
                    <a:lstStyle/>
                    <a:p>
                      <a:pPr marL="266700">
                        <a:lnSpc>
                          <a:spcPct val="100000"/>
                        </a:lnSpc>
                        <a:spcBef>
                          <a:spcPts val="1989"/>
                        </a:spcBef>
                      </a:pPr>
                      <a:r>
                        <a:rPr sz="2200" dirty="0">
                          <a:solidFill>
                            <a:srgbClr val="4C4C4C"/>
                          </a:solidFill>
                          <a:latin typeface="Work Sans"/>
                          <a:cs typeface="Work Sans"/>
                        </a:rPr>
                        <a:t>SPÍŠE </a:t>
                      </a:r>
                      <a:r>
                        <a:rPr sz="2200" spc="-25" dirty="0">
                          <a:solidFill>
                            <a:srgbClr val="4C4C4C"/>
                          </a:solidFill>
                          <a:latin typeface="Work Sans"/>
                          <a:cs typeface="Work Sans"/>
                        </a:rPr>
                        <a:t>ANO</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38735" algn="ctr">
                        <a:lnSpc>
                          <a:spcPct val="100000"/>
                        </a:lnSpc>
                        <a:spcBef>
                          <a:spcPts val="1989"/>
                        </a:spcBef>
                      </a:pPr>
                      <a:r>
                        <a:rPr sz="2200" dirty="0">
                          <a:solidFill>
                            <a:srgbClr val="4C4C4C"/>
                          </a:solidFill>
                          <a:latin typeface="Work Sans"/>
                          <a:cs typeface="Work Sans"/>
                        </a:rPr>
                        <a:t>1</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19685" algn="ctr">
                        <a:lnSpc>
                          <a:spcPct val="100000"/>
                        </a:lnSpc>
                        <a:spcBef>
                          <a:spcPts val="1989"/>
                        </a:spcBef>
                      </a:pPr>
                      <a:r>
                        <a:rPr sz="2200" dirty="0">
                          <a:solidFill>
                            <a:srgbClr val="4C4C4C"/>
                          </a:solidFill>
                          <a:latin typeface="Work Sans"/>
                          <a:cs typeface="Work Sans"/>
                        </a:rPr>
                        <a:t>2,86</a:t>
                      </a:r>
                      <a:r>
                        <a:rPr sz="2200" spc="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801370">
                <a:tc>
                  <a:txBody>
                    <a:bodyPr/>
                    <a:lstStyle/>
                    <a:p>
                      <a:pPr marL="266700">
                        <a:lnSpc>
                          <a:spcPct val="100000"/>
                        </a:lnSpc>
                        <a:spcBef>
                          <a:spcPts val="1989"/>
                        </a:spcBef>
                      </a:pPr>
                      <a:r>
                        <a:rPr sz="2200" spc="-25" dirty="0">
                          <a:solidFill>
                            <a:srgbClr val="4C4C4C"/>
                          </a:solidFill>
                          <a:latin typeface="Work Sans"/>
                          <a:cs typeface="Work Sans"/>
                        </a:rPr>
                        <a:t>NE</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38735" algn="ctr">
                        <a:lnSpc>
                          <a:spcPct val="100000"/>
                        </a:lnSpc>
                        <a:spcBef>
                          <a:spcPts val="1989"/>
                        </a:spcBef>
                      </a:pPr>
                      <a:r>
                        <a:rPr sz="2200" spc="-25" dirty="0">
                          <a:solidFill>
                            <a:srgbClr val="4C4C4C"/>
                          </a:solidFill>
                          <a:latin typeface="Work Sans"/>
                          <a:cs typeface="Work Sans"/>
                        </a:rPr>
                        <a:t>25</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19685" algn="ctr">
                        <a:lnSpc>
                          <a:spcPct val="100000"/>
                        </a:lnSpc>
                        <a:spcBef>
                          <a:spcPts val="1989"/>
                        </a:spcBef>
                      </a:pPr>
                      <a:r>
                        <a:rPr sz="2200" dirty="0">
                          <a:solidFill>
                            <a:srgbClr val="4C4C4C"/>
                          </a:solidFill>
                          <a:latin typeface="Work Sans"/>
                          <a:cs typeface="Work Sans"/>
                        </a:rPr>
                        <a:t>71,43</a:t>
                      </a:r>
                      <a:r>
                        <a:rPr sz="2200" spc="-2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r h="801370">
                <a:tc>
                  <a:txBody>
                    <a:bodyPr/>
                    <a:lstStyle/>
                    <a:p>
                      <a:pPr marL="266700">
                        <a:lnSpc>
                          <a:spcPct val="100000"/>
                        </a:lnSpc>
                        <a:spcBef>
                          <a:spcPts val="1989"/>
                        </a:spcBef>
                      </a:pPr>
                      <a:r>
                        <a:rPr sz="2200" dirty="0">
                          <a:solidFill>
                            <a:srgbClr val="4C4C4C"/>
                          </a:solidFill>
                          <a:latin typeface="Work Sans"/>
                          <a:cs typeface="Work Sans"/>
                        </a:rPr>
                        <a:t>SPÍŠE</a:t>
                      </a:r>
                      <a:r>
                        <a:rPr sz="2200" spc="90" dirty="0">
                          <a:solidFill>
                            <a:srgbClr val="4C4C4C"/>
                          </a:solidFill>
                          <a:latin typeface="Work Sans"/>
                          <a:cs typeface="Work Sans"/>
                        </a:rPr>
                        <a:t> </a:t>
                      </a:r>
                      <a:r>
                        <a:rPr sz="2200" spc="-25" dirty="0">
                          <a:solidFill>
                            <a:srgbClr val="4C4C4C"/>
                          </a:solidFill>
                          <a:latin typeface="Work Sans"/>
                          <a:cs typeface="Work Sans"/>
                        </a:rPr>
                        <a:t>NE</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38735" algn="ctr">
                        <a:lnSpc>
                          <a:spcPct val="100000"/>
                        </a:lnSpc>
                        <a:spcBef>
                          <a:spcPts val="1989"/>
                        </a:spcBef>
                      </a:pPr>
                      <a:r>
                        <a:rPr sz="2200" dirty="0">
                          <a:solidFill>
                            <a:srgbClr val="4C4C4C"/>
                          </a:solidFill>
                          <a:latin typeface="Work Sans"/>
                          <a:cs typeface="Work Sans"/>
                        </a:rPr>
                        <a:t>8</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19685" algn="ctr">
                        <a:lnSpc>
                          <a:spcPct val="100000"/>
                        </a:lnSpc>
                        <a:spcBef>
                          <a:spcPts val="1989"/>
                        </a:spcBef>
                      </a:pPr>
                      <a:r>
                        <a:rPr sz="2200" dirty="0">
                          <a:solidFill>
                            <a:srgbClr val="4C4C4C"/>
                          </a:solidFill>
                          <a:latin typeface="Work Sans"/>
                          <a:cs typeface="Work Sans"/>
                        </a:rPr>
                        <a:t>22,85</a:t>
                      </a:r>
                      <a:r>
                        <a:rPr sz="2200" spc="60" dirty="0">
                          <a:solidFill>
                            <a:srgbClr val="4C4C4C"/>
                          </a:solidFill>
                          <a:latin typeface="Work Sans"/>
                          <a:cs typeface="Work Sans"/>
                        </a:rPr>
                        <a:t> </a:t>
                      </a:r>
                      <a:r>
                        <a:rPr sz="2200" spc="-50" dirty="0">
                          <a:solidFill>
                            <a:srgbClr val="4C4C4C"/>
                          </a:solidFill>
                          <a:latin typeface="Work Sans"/>
                          <a:cs typeface="Work Sans"/>
                        </a:rPr>
                        <a:t>%</a:t>
                      </a:r>
                      <a:endParaRPr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4"/>
                  </a:ext>
                </a:extLst>
              </a:tr>
            </a:tbl>
          </a:graphicData>
        </a:graphic>
      </p:graphicFrame>
      <p:sp>
        <p:nvSpPr>
          <p:cNvPr id="11" name="object 11"/>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grpSp>
        <p:nvGrpSpPr>
          <p:cNvPr id="30" name="Skupina 29">
            <a:extLst>
              <a:ext uri="{FF2B5EF4-FFF2-40B4-BE49-F238E27FC236}">
                <a16:creationId xmlns:a16="http://schemas.microsoft.com/office/drawing/2014/main" id="{1899DFFA-3D9F-E541-BB34-FC969191D00F}"/>
              </a:ext>
            </a:extLst>
          </p:cNvPr>
          <p:cNvGrpSpPr/>
          <p:nvPr/>
        </p:nvGrpSpPr>
        <p:grpSpPr>
          <a:xfrm>
            <a:off x="9115773" y="6348187"/>
            <a:ext cx="3825757" cy="3826068"/>
            <a:chOff x="9095584" y="6347083"/>
            <a:chExt cx="3825757" cy="3826068"/>
          </a:xfrm>
        </p:grpSpPr>
        <p:pic>
          <p:nvPicPr>
            <p:cNvPr id="12" name="object 12"/>
            <p:cNvPicPr/>
            <p:nvPr/>
          </p:nvPicPr>
          <p:blipFill>
            <a:blip r:embed="rId2" cstate="email">
              <a:extLst>
                <a:ext uri="{28A0092B-C50C-407E-A947-70E740481C1C}">
                  <a14:useLocalDpi xmlns:a14="http://schemas.microsoft.com/office/drawing/2010/main"/>
                </a:ext>
              </a:extLst>
            </a:blip>
            <a:stretch>
              <a:fillRect/>
            </a:stretch>
          </p:blipFill>
          <p:spPr>
            <a:xfrm>
              <a:off x="9095584" y="6347083"/>
              <a:ext cx="3825757" cy="3826068"/>
            </a:xfrm>
            <a:prstGeom prst="rect">
              <a:avLst/>
            </a:prstGeom>
          </p:spPr>
        </p:pic>
        <p:sp>
          <p:nvSpPr>
            <p:cNvPr id="13" name="object 13"/>
            <p:cNvSpPr txBox="1"/>
            <p:nvPr/>
          </p:nvSpPr>
          <p:spPr>
            <a:xfrm>
              <a:off x="10817142" y="7492613"/>
              <a:ext cx="1092200" cy="1533525"/>
            </a:xfrm>
            <a:prstGeom prst="rect">
              <a:avLst/>
            </a:prstGeom>
          </p:spPr>
          <p:txBody>
            <a:bodyPr vert="horz" wrap="square" lIns="0" tIns="12065" rIns="0" bIns="0" rtlCol="0">
              <a:spAutoFit/>
            </a:bodyPr>
            <a:lstStyle/>
            <a:p>
              <a:pPr marL="12700" marR="5080">
                <a:lnSpc>
                  <a:spcPct val="126800"/>
                </a:lnSpc>
                <a:spcBef>
                  <a:spcPts val="95"/>
                </a:spcBef>
              </a:pPr>
              <a:r>
                <a:rPr sz="1950" b="0" spc="-25" dirty="0">
                  <a:solidFill>
                    <a:srgbClr val="7F7F7F"/>
                  </a:solidFill>
                  <a:latin typeface="Karla Medium"/>
                  <a:cs typeface="Karla Medium"/>
                </a:rPr>
                <a:t>Ano</a:t>
              </a:r>
              <a:r>
                <a:rPr sz="1950" b="0" spc="500" dirty="0">
                  <a:solidFill>
                    <a:srgbClr val="7F7F7F"/>
                  </a:solidFill>
                  <a:latin typeface="Karla Medium"/>
                  <a:cs typeface="Karla Medium"/>
                </a:rPr>
                <a:t> </a:t>
              </a:r>
              <a:r>
                <a:rPr sz="1950" b="0" spc="-60" dirty="0">
                  <a:solidFill>
                    <a:srgbClr val="7F7F7F"/>
                  </a:solidFill>
                  <a:latin typeface="Karla Medium"/>
                  <a:cs typeface="Karla Medium"/>
                </a:rPr>
                <a:t>Spíše</a:t>
              </a:r>
              <a:r>
                <a:rPr sz="1950" b="0" spc="-85" dirty="0">
                  <a:solidFill>
                    <a:srgbClr val="7F7F7F"/>
                  </a:solidFill>
                  <a:latin typeface="Karla Medium"/>
                  <a:cs typeface="Karla Medium"/>
                </a:rPr>
                <a:t> </a:t>
              </a:r>
              <a:r>
                <a:rPr sz="1950" b="0" spc="-50" dirty="0">
                  <a:solidFill>
                    <a:srgbClr val="7F7F7F"/>
                  </a:solidFill>
                  <a:latin typeface="Karla Medium"/>
                  <a:cs typeface="Karla Medium"/>
                </a:rPr>
                <a:t>ano </a:t>
              </a:r>
              <a:r>
                <a:rPr sz="1950" b="0" spc="-25" dirty="0">
                  <a:solidFill>
                    <a:srgbClr val="7F7F7F"/>
                  </a:solidFill>
                  <a:latin typeface="Karla Medium"/>
                  <a:cs typeface="Karla Medium"/>
                </a:rPr>
                <a:t>Ne</a:t>
              </a:r>
              <a:endParaRPr sz="1950" dirty="0">
                <a:latin typeface="Karla Medium"/>
                <a:cs typeface="Karla Medium"/>
              </a:endParaRPr>
            </a:p>
            <a:p>
              <a:pPr marL="12700">
                <a:lnSpc>
                  <a:spcPct val="100000"/>
                </a:lnSpc>
                <a:spcBef>
                  <a:spcPts val="625"/>
                </a:spcBef>
              </a:pPr>
              <a:r>
                <a:rPr sz="1950" b="0" spc="-60" dirty="0">
                  <a:solidFill>
                    <a:srgbClr val="7F7F7F"/>
                  </a:solidFill>
                  <a:latin typeface="Karla Medium"/>
                  <a:cs typeface="Karla Medium"/>
                </a:rPr>
                <a:t>Spíše</a:t>
              </a:r>
              <a:r>
                <a:rPr sz="1950" b="0" spc="-85" dirty="0">
                  <a:solidFill>
                    <a:srgbClr val="7F7F7F"/>
                  </a:solidFill>
                  <a:latin typeface="Karla Medium"/>
                  <a:cs typeface="Karla Medium"/>
                </a:rPr>
                <a:t> </a:t>
              </a:r>
              <a:r>
                <a:rPr sz="1950" b="0" spc="-25" dirty="0">
                  <a:solidFill>
                    <a:srgbClr val="7F7F7F"/>
                  </a:solidFill>
                  <a:latin typeface="Karla Medium"/>
                  <a:cs typeface="Karla Medium"/>
                </a:rPr>
                <a:t>ne</a:t>
              </a:r>
              <a:endParaRPr sz="1950" dirty="0">
                <a:latin typeface="Karla Medium"/>
                <a:cs typeface="Karla Medium"/>
              </a:endParaRPr>
            </a:p>
          </p:txBody>
        </p:sp>
      </p:grpSp>
      <p:sp>
        <p:nvSpPr>
          <p:cNvPr id="15" name="object 15"/>
          <p:cNvSpPr/>
          <p:nvPr/>
        </p:nvSpPr>
        <p:spPr>
          <a:xfrm>
            <a:off x="1047088" y="5808560"/>
            <a:ext cx="12251055" cy="0"/>
          </a:xfrm>
          <a:custGeom>
            <a:avLst/>
            <a:gdLst/>
            <a:ahLst/>
            <a:cxnLst/>
            <a:rect l="l" t="t" r="r" b="b"/>
            <a:pathLst>
              <a:path w="12251055">
                <a:moveTo>
                  <a:pt x="0" y="0"/>
                </a:moveTo>
                <a:lnTo>
                  <a:pt x="12250935" y="0"/>
                </a:lnTo>
              </a:path>
            </a:pathLst>
          </a:custGeom>
          <a:ln w="20941">
            <a:solidFill>
              <a:srgbClr val="E5E5E5"/>
            </a:solidFill>
          </a:ln>
        </p:spPr>
        <p:txBody>
          <a:bodyPr wrap="square" lIns="0" tIns="0" rIns="0" bIns="0" rtlCol="0"/>
          <a:lstStyle/>
          <a:p>
            <a:endParaRPr/>
          </a:p>
        </p:txBody>
      </p:sp>
      <p:grpSp>
        <p:nvGrpSpPr>
          <p:cNvPr id="33" name="Skupina 32">
            <a:extLst>
              <a:ext uri="{FF2B5EF4-FFF2-40B4-BE49-F238E27FC236}">
                <a16:creationId xmlns:a16="http://schemas.microsoft.com/office/drawing/2014/main" id="{EFD813DE-E084-0CF6-963E-D4DAA15AF5DC}"/>
              </a:ext>
            </a:extLst>
          </p:cNvPr>
          <p:cNvGrpSpPr/>
          <p:nvPr/>
        </p:nvGrpSpPr>
        <p:grpSpPr>
          <a:xfrm>
            <a:off x="14232938" y="3882004"/>
            <a:ext cx="4986656" cy="6390185"/>
            <a:chOff x="14232938" y="3882004"/>
            <a:chExt cx="4986656" cy="6390185"/>
          </a:xfrm>
        </p:grpSpPr>
        <p:sp>
          <p:nvSpPr>
            <p:cNvPr id="16" name="object 16"/>
            <p:cNvSpPr/>
            <p:nvPr/>
          </p:nvSpPr>
          <p:spPr>
            <a:xfrm>
              <a:off x="14245638" y="8202354"/>
              <a:ext cx="4973955" cy="0"/>
            </a:xfrm>
            <a:custGeom>
              <a:avLst/>
              <a:gdLst/>
              <a:ahLst/>
              <a:cxnLst/>
              <a:rect l="l" t="t" r="r" b="b"/>
              <a:pathLst>
                <a:path w="4973955">
                  <a:moveTo>
                    <a:pt x="0" y="0"/>
                  </a:moveTo>
                  <a:lnTo>
                    <a:pt x="4973670" y="0"/>
                  </a:lnTo>
                </a:path>
              </a:pathLst>
            </a:custGeom>
            <a:ln w="7853">
              <a:solidFill>
                <a:srgbClr val="000000"/>
              </a:solidFill>
            </a:ln>
          </p:spPr>
          <p:txBody>
            <a:bodyPr wrap="square" lIns="0" tIns="0" rIns="0" bIns="0" rtlCol="0"/>
            <a:lstStyle/>
            <a:p>
              <a:endParaRPr/>
            </a:p>
          </p:txBody>
        </p:sp>
        <p:sp>
          <p:nvSpPr>
            <p:cNvPr id="17" name="object 17"/>
            <p:cNvSpPr txBox="1"/>
            <p:nvPr/>
          </p:nvSpPr>
          <p:spPr>
            <a:xfrm>
              <a:off x="14232938" y="6420417"/>
              <a:ext cx="4429760" cy="1570990"/>
            </a:xfrm>
            <a:prstGeom prst="rect">
              <a:avLst/>
            </a:prstGeom>
          </p:spPr>
          <p:txBody>
            <a:bodyPr vert="horz" wrap="square" lIns="0" tIns="12065" rIns="0" bIns="0" rtlCol="0">
              <a:spAutoFit/>
            </a:bodyPr>
            <a:lstStyle/>
            <a:p>
              <a:pPr marL="12700" marR="5080">
                <a:lnSpc>
                  <a:spcPct val="101000"/>
                </a:lnSpc>
                <a:spcBef>
                  <a:spcPts val="95"/>
                </a:spcBef>
              </a:pPr>
              <a:r>
                <a:rPr sz="2450" b="1" dirty="0">
                  <a:solidFill>
                    <a:srgbClr val="003150"/>
                  </a:solidFill>
                  <a:latin typeface="Work Sans"/>
                  <a:cs typeface="Work Sans"/>
                </a:rPr>
                <a:t>PROTI</a:t>
              </a:r>
              <a:r>
                <a:rPr sz="2450" b="1" spc="-25" dirty="0">
                  <a:solidFill>
                    <a:srgbClr val="003150"/>
                  </a:solidFill>
                  <a:latin typeface="Work Sans"/>
                  <a:cs typeface="Work Sans"/>
                </a:rPr>
                <a:t> </a:t>
              </a:r>
              <a:r>
                <a:rPr sz="2450" b="1" dirty="0">
                  <a:solidFill>
                    <a:srgbClr val="003150"/>
                  </a:solidFill>
                  <a:latin typeface="Work Sans"/>
                  <a:cs typeface="Work Sans"/>
                </a:rPr>
                <a:t>ZMÍRNĚNÍ</a:t>
              </a:r>
              <a:r>
                <a:rPr sz="2450" b="1" spc="-15" dirty="0">
                  <a:solidFill>
                    <a:srgbClr val="003150"/>
                  </a:solidFill>
                  <a:latin typeface="Work Sans"/>
                  <a:cs typeface="Work Sans"/>
                </a:rPr>
                <a:t> </a:t>
              </a:r>
              <a:r>
                <a:rPr sz="2450" b="1" spc="-10" dirty="0">
                  <a:solidFill>
                    <a:srgbClr val="003150"/>
                  </a:solidFill>
                  <a:latin typeface="Work Sans"/>
                  <a:cs typeface="Work Sans"/>
                </a:rPr>
                <a:t>PODMÍNEK </a:t>
              </a:r>
              <a:r>
                <a:rPr sz="2450" b="1" dirty="0">
                  <a:solidFill>
                    <a:srgbClr val="003150"/>
                  </a:solidFill>
                  <a:latin typeface="Work Sans"/>
                  <a:cs typeface="Work Sans"/>
                </a:rPr>
                <a:t>DLUŽNÍKŮM</a:t>
              </a:r>
              <a:r>
                <a:rPr sz="2450" b="1" spc="-55" dirty="0">
                  <a:solidFill>
                    <a:srgbClr val="003150"/>
                  </a:solidFill>
                  <a:latin typeface="Work Sans"/>
                  <a:cs typeface="Work Sans"/>
                </a:rPr>
                <a:t> </a:t>
              </a:r>
              <a:r>
                <a:rPr sz="2450" b="1" dirty="0">
                  <a:solidFill>
                    <a:srgbClr val="003150"/>
                  </a:solidFill>
                  <a:latin typeface="Work Sans"/>
                  <a:cs typeface="Work Sans"/>
                </a:rPr>
                <a:t>V</a:t>
              </a:r>
              <a:r>
                <a:rPr sz="2450" b="1" spc="-50" dirty="0">
                  <a:solidFill>
                    <a:srgbClr val="003150"/>
                  </a:solidFill>
                  <a:latin typeface="Work Sans"/>
                  <a:cs typeface="Work Sans"/>
                </a:rPr>
                <a:t> </a:t>
              </a:r>
              <a:r>
                <a:rPr sz="2450" b="1" spc="-10" dirty="0">
                  <a:solidFill>
                    <a:srgbClr val="003150"/>
                  </a:solidFill>
                  <a:latin typeface="Work Sans"/>
                  <a:cs typeface="Work Sans"/>
                </a:rPr>
                <a:t>ODDLUŽENÍ </a:t>
              </a:r>
              <a:r>
                <a:rPr sz="2450" b="1" dirty="0">
                  <a:solidFill>
                    <a:srgbClr val="003150"/>
                  </a:solidFill>
                  <a:latin typeface="Work Sans"/>
                  <a:cs typeface="Work Sans"/>
                </a:rPr>
                <a:t>OBECNĚ</a:t>
              </a:r>
              <a:r>
                <a:rPr sz="2450" b="1" spc="-5" dirty="0">
                  <a:solidFill>
                    <a:srgbClr val="003150"/>
                  </a:solidFill>
                  <a:latin typeface="Work Sans"/>
                  <a:cs typeface="Work Sans"/>
                </a:rPr>
                <a:t> </a:t>
              </a:r>
              <a:r>
                <a:rPr sz="2450" b="1" dirty="0">
                  <a:solidFill>
                    <a:srgbClr val="003150"/>
                  </a:solidFill>
                  <a:latin typeface="Work Sans"/>
                  <a:cs typeface="Work Sans"/>
                </a:rPr>
                <a:t>JE</a:t>
              </a:r>
              <a:r>
                <a:rPr sz="2450" b="1" spc="35" dirty="0">
                  <a:solidFill>
                    <a:srgbClr val="003150"/>
                  </a:solidFill>
                  <a:latin typeface="Work Sans"/>
                  <a:cs typeface="Work Sans"/>
                </a:rPr>
                <a:t> </a:t>
              </a:r>
              <a:r>
                <a:rPr sz="2450" b="1" dirty="0">
                  <a:solidFill>
                    <a:srgbClr val="003150"/>
                  </a:solidFill>
                  <a:latin typeface="Work Sans"/>
                  <a:cs typeface="Work Sans"/>
                </a:rPr>
                <a:t>94</a:t>
              </a:r>
              <a:r>
                <a:rPr sz="2450" b="1" spc="35" dirty="0">
                  <a:solidFill>
                    <a:srgbClr val="003150"/>
                  </a:solidFill>
                  <a:latin typeface="Work Sans"/>
                  <a:cs typeface="Work Sans"/>
                </a:rPr>
                <a:t> </a:t>
              </a:r>
              <a:r>
                <a:rPr sz="2450" b="1" spc="-50" dirty="0">
                  <a:solidFill>
                    <a:srgbClr val="003150"/>
                  </a:solidFill>
                  <a:latin typeface="Work Sans"/>
                  <a:cs typeface="Work Sans"/>
                </a:rPr>
                <a:t>%</a:t>
              </a:r>
              <a:endParaRPr sz="2450" dirty="0">
                <a:latin typeface="Work Sans"/>
                <a:cs typeface="Work Sans"/>
              </a:endParaRPr>
            </a:p>
            <a:p>
              <a:pPr marL="12700">
                <a:lnSpc>
                  <a:spcPct val="100000"/>
                </a:lnSpc>
                <a:spcBef>
                  <a:spcPts val="320"/>
                </a:spcBef>
              </a:pPr>
              <a:r>
                <a:rPr sz="2450" b="1" spc="-10" dirty="0">
                  <a:solidFill>
                    <a:srgbClr val="003150"/>
                  </a:solidFill>
                  <a:latin typeface="Work Sans"/>
                  <a:cs typeface="Work Sans"/>
                </a:rPr>
                <a:t>INSOLVENČNÍCH</a:t>
              </a:r>
              <a:r>
                <a:rPr sz="2450" b="1" spc="-95" dirty="0">
                  <a:solidFill>
                    <a:srgbClr val="003150"/>
                  </a:solidFill>
                  <a:latin typeface="Work Sans"/>
                  <a:cs typeface="Work Sans"/>
                </a:rPr>
                <a:t> </a:t>
              </a:r>
              <a:r>
                <a:rPr sz="2450" b="1" spc="-10" dirty="0">
                  <a:solidFill>
                    <a:srgbClr val="003150"/>
                  </a:solidFill>
                  <a:latin typeface="Work Sans"/>
                  <a:cs typeface="Work Sans"/>
                </a:rPr>
                <a:t>SOUDCŮ</a:t>
              </a:r>
              <a:endParaRPr sz="2450" dirty="0">
                <a:latin typeface="Work Sans"/>
                <a:cs typeface="Work Sans"/>
              </a:endParaRPr>
            </a:p>
          </p:txBody>
        </p:sp>
        <p:sp>
          <p:nvSpPr>
            <p:cNvPr id="18" name="object 18"/>
            <p:cNvSpPr txBox="1"/>
            <p:nvPr/>
          </p:nvSpPr>
          <p:spPr>
            <a:xfrm>
              <a:off x="14232938" y="8179961"/>
              <a:ext cx="4404995" cy="1424305"/>
            </a:xfrm>
            <a:prstGeom prst="rect">
              <a:avLst/>
            </a:prstGeom>
          </p:spPr>
          <p:txBody>
            <a:bodyPr vert="horz" wrap="square" lIns="0" tIns="168910" rIns="0" bIns="0" rtlCol="0">
              <a:spAutoFit/>
            </a:bodyPr>
            <a:lstStyle/>
            <a:p>
              <a:pPr marL="12700">
                <a:lnSpc>
                  <a:spcPct val="100000"/>
                </a:lnSpc>
                <a:spcBef>
                  <a:spcPts val="1330"/>
                </a:spcBef>
              </a:pPr>
              <a:r>
                <a:rPr sz="1950" b="0" dirty="0">
                  <a:solidFill>
                    <a:srgbClr val="3F3F3F"/>
                  </a:solidFill>
                  <a:latin typeface="Work Sans Light"/>
                  <a:cs typeface="Work Sans Light"/>
                </a:rPr>
                <a:t>odpovědi</a:t>
              </a:r>
              <a:r>
                <a:rPr sz="1950" b="0" spc="15" dirty="0">
                  <a:solidFill>
                    <a:srgbClr val="3F3F3F"/>
                  </a:solidFill>
                  <a:latin typeface="Work Sans Light"/>
                  <a:cs typeface="Work Sans Light"/>
                </a:rPr>
                <a:t> </a:t>
              </a:r>
              <a:r>
                <a:rPr sz="1950" b="0" dirty="0">
                  <a:solidFill>
                    <a:srgbClr val="3F3F3F"/>
                  </a:solidFill>
                  <a:latin typeface="Work Sans Light"/>
                  <a:cs typeface="Work Sans Light"/>
                </a:rPr>
                <a:t>„spíše</a:t>
              </a:r>
              <a:r>
                <a:rPr sz="1950" b="0" spc="15" dirty="0">
                  <a:solidFill>
                    <a:srgbClr val="3F3F3F"/>
                  </a:solidFill>
                  <a:latin typeface="Work Sans Light"/>
                  <a:cs typeface="Work Sans Light"/>
                </a:rPr>
                <a:t> </a:t>
              </a:r>
              <a:r>
                <a:rPr sz="1950" b="0" dirty="0">
                  <a:solidFill>
                    <a:srgbClr val="3F3F3F"/>
                  </a:solidFill>
                  <a:latin typeface="Work Sans Light"/>
                  <a:cs typeface="Work Sans Light"/>
                </a:rPr>
                <a:t>ne“</a:t>
              </a:r>
              <a:r>
                <a:rPr sz="1950" b="0" spc="15" dirty="0">
                  <a:solidFill>
                    <a:srgbClr val="3F3F3F"/>
                  </a:solidFill>
                  <a:latin typeface="Work Sans Light"/>
                  <a:cs typeface="Work Sans Light"/>
                </a:rPr>
                <a:t> </a:t>
              </a:r>
              <a:r>
                <a:rPr sz="1950" b="0" dirty="0">
                  <a:solidFill>
                    <a:srgbClr val="3F3F3F"/>
                  </a:solidFill>
                  <a:latin typeface="Work Sans Light"/>
                  <a:cs typeface="Work Sans Light"/>
                </a:rPr>
                <a:t>a</a:t>
              </a:r>
              <a:r>
                <a:rPr sz="1950" b="0" spc="-35" dirty="0">
                  <a:solidFill>
                    <a:srgbClr val="3F3F3F"/>
                  </a:solidFill>
                  <a:latin typeface="Work Sans Light"/>
                  <a:cs typeface="Work Sans Light"/>
                </a:rPr>
                <a:t> </a:t>
              </a:r>
              <a:r>
                <a:rPr sz="1950" b="0" spc="-20" dirty="0">
                  <a:solidFill>
                    <a:srgbClr val="3F3F3F"/>
                  </a:solidFill>
                  <a:latin typeface="Work Sans Light"/>
                  <a:cs typeface="Work Sans Light"/>
                </a:rPr>
                <a:t>„ne“</a:t>
              </a:r>
              <a:endParaRPr sz="1950">
                <a:latin typeface="Work Sans Light"/>
                <a:cs typeface="Work Sans Light"/>
              </a:endParaRPr>
            </a:p>
            <a:p>
              <a:pPr marL="12700">
                <a:lnSpc>
                  <a:spcPct val="100000"/>
                </a:lnSpc>
                <a:spcBef>
                  <a:spcPts val="1530"/>
                </a:spcBef>
              </a:pPr>
              <a:r>
                <a:rPr sz="2450" b="0" dirty="0">
                  <a:solidFill>
                    <a:srgbClr val="3F3F3F"/>
                  </a:solidFill>
                  <a:latin typeface="Work Sans Medium"/>
                  <a:cs typeface="Work Sans Medium"/>
                </a:rPr>
                <a:t>Pro</a:t>
              </a:r>
              <a:r>
                <a:rPr sz="2450" b="0" spc="-20" dirty="0">
                  <a:solidFill>
                    <a:srgbClr val="3F3F3F"/>
                  </a:solidFill>
                  <a:latin typeface="Work Sans Medium"/>
                  <a:cs typeface="Work Sans Medium"/>
                </a:rPr>
                <a:t> </a:t>
              </a:r>
              <a:r>
                <a:rPr sz="2450" b="0" dirty="0">
                  <a:solidFill>
                    <a:srgbClr val="3F3F3F"/>
                  </a:solidFill>
                  <a:latin typeface="Work Sans Medium"/>
                  <a:cs typeface="Work Sans Medium"/>
                </a:rPr>
                <a:t>zmírnění</a:t>
              </a:r>
              <a:r>
                <a:rPr sz="2450" b="0" spc="-20" dirty="0">
                  <a:solidFill>
                    <a:srgbClr val="3F3F3F"/>
                  </a:solidFill>
                  <a:latin typeface="Work Sans Medium"/>
                  <a:cs typeface="Work Sans Medium"/>
                </a:rPr>
                <a:t> </a:t>
              </a:r>
              <a:r>
                <a:rPr sz="2450" b="0" spc="-10" dirty="0">
                  <a:solidFill>
                    <a:srgbClr val="3F3F3F"/>
                  </a:solidFill>
                  <a:latin typeface="Work Sans Medium"/>
                  <a:cs typeface="Work Sans Medium"/>
                </a:rPr>
                <a:t>podmínek</a:t>
              </a:r>
              <a:endParaRPr sz="2450">
                <a:latin typeface="Work Sans Medium"/>
                <a:cs typeface="Work Sans Medium"/>
              </a:endParaRPr>
            </a:p>
            <a:p>
              <a:pPr marL="12700">
                <a:lnSpc>
                  <a:spcPct val="100000"/>
                </a:lnSpc>
                <a:spcBef>
                  <a:spcPts val="25"/>
                </a:spcBef>
              </a:pPr>
              <a:r>
                <a:rPr sz="2450" b="0" dirty="0">
                  <a:solidFill>
                    <a:srgbClr val="3F3F3F"/>
                  </a:solidFill>
                  <a:latin typeface="Work Sans Medium"/>
                  <a:cs typeface="Work Sans Medium"/>
                </a:rPr>
                <a:t>v</a:t>
              </a:r>
              <a:r>
                <a:rPr sz="2450" b="0" spc="-75" dirty="0">
                  <a:solidFill>
                    <a:srgbClr val="3F3F3F"/>
                  </a:solidFill>
                  <a:latin typeface="Work Sans Medium"/>
                  <a:cs typeface="Work Sans Medium"/>
                </a:rPr>
                <a:t> </a:t>
              </a:r>
              <a:r>
                <a:rPr sz="2450" b="0" dirty="0">
                  <a:solidFill>
                    <a:srgbClr val="3F3F3F"/>
                  </a:solidFill>
                  <a:latin typeface="Work Sans Medium"/>
                  <a:cs typeface="Work Sans Medium"/>
                </a:rPr>
                <a:t>oddlužení</a:t>
              </a:r>
              <a:r>
                <a:rPr sz="2450" b="0" spc="-20" dirty="0">
                  <a:solidFill>
                    <a:srgbClr val="3F3F3F"/>
                  </a:solidFill>
                  <a:latin typeface="Work Sans Medium"/>
                  <a:cs typeface="Work Sans Medium"/>
                </a:rPr>
                <a:t> </a:t>
              </a:r>
              <a:r>
                <a:rPr sz="2450" b="0" dirty="0">
                  <a:solidFill>
                    <a:srgbClr val="3F3F3F"/>
                  </a:solidFill>
                  <a:latin typeface="Work Sans Medium"/>
                  <a:cs typeface="Work Sans Medium"/>
                </a:rPr>
                <a:t>je</a:t>
              </a:r>
              <a:r>
                <a:rPr sz="2450" b="0" spc="-15" dirty="0">
                  <a:solidFill>
                    <a:srgbClr val="3F3F3F"/>
                  </a:solidFill>
                  <a:latin typeface="Work Sans Medium"/>
                  <a:cs typeface="Work Sans Medium"/>
                </a:rPr>
                <a:t> </a:t>
              </a:r>
              <a:r>
                <a:rPr sz="2450" b="0" dirty="0">
                  <a:solidFill>
                    <a:srgbClr val="3F3F3F"/>
                  </a:solidFill>
                  <a:latin typeface="Work Sans Medium"/>
                  <a:cs typeface="Work Sans Medium"/>
                </a:rPr>
                <a:t>pouhých</a:t>
              </a:r>
              <a:r>
                <a:rPr sz="2450" b="0" spc="-15" dirty="0">
                  <a:solidFill>
                    <a:srgbClr val="3F3F3F"/>
                  </a:solidFill>
                  <a:latin typeface="Work Sans Medium"/>
                  <a:cs typeface="Work Sans Medium"/>
                </a:rPr>
                <a:t> </a:t>
              </a:r>
              <a:r>
                <a:rPr sz="2450" b="0" dirty="0">
                  <a:solidFill>
                    <a:srgbClr val="3F3F3F"/>
                  </a:solidFill>
                  <a:latin typeface="Work Sans Medium"/>
                  <a:cs typeface="Work Sans Medium"/>
                </a:rPr>
                <a:t>6</a:t>
              </a:r>
              <a:r>
                <a:rPr sz="2450" b="0" spc="-15" dirty="0">
                  <a:solidFill>
                    <a:srgbClr val="3F3F3F"/>
                  </a:solidFill>
                  <a:latin typeface="Work Sans Medium"/>
                  <a:cs typeface="Work Sans Medium"/>
                </a:rPr>
                <a:t> </a:t>
              </a:r>
              <a:r>
                <a:rPr sz="2450" b="0" dirty="0">
                  <a:solidFill>
                    <a:srgbClr val="3F3F3F"/>
                  </a:solidFill>
                  <a:latin typeface="Work Sans Medium"/>
                  <a:cs typeface="Work Sans Medium"/>
                </a:rPr>
                <a:t>%</a:t>
              </a:r>
              <a:r>
                <a:rPr sz="2450" b="0" spc="-50" dirty="0">
                  <a:solidFill>
                    <a:srgbClr val="3F3F3F"/>
                  </a:solidFill>
                  <a:latin typeface="Work Sans Medium"/>
                  <a:cs typeface="Work Sans Medium"/>
                </a:rPr>
                <a:t> </a:t>
              </a:r>
              <a:r>
                <a:rPr sz="2450" b="0" spc="-50" dirty="0">
                  <a:solidFill>
                    <a:srgbClr val="3F3F3F"/>
                  </a:solidFill>
                  <a:latin typeface="Work Sans Light"/>
                  <a:cs typeface="Work Sans Light"/>
                </a:rPr>
                <a:t>.</a:t>
              </a:r>
              <a:endParaRPr sz="2450">
                <a:latin typeface="Work Sans Light"/>
                <a:cs typeface="Work Sans Light"/>
              </a:endParaRPr>
            </a:p>
          </p:txBody>
        </p:sp>
        <p:sp>
          <p:nvSpPr>
            <p:cNvPr id="20" name="object 20"/>
            <p:cNvSpPr/>
            <p:nvPr/>
          </p:nvSpPr>
          <p:spPr>
            <a:xfrm>
              <a:off x="14245639" y="9828287"/>
              <a:ext cx="4973955" cy="0"/>
            </a:xfrm>
            <a:custGeom>
              <a:avLst/>
              <a:gdLst/>
              <a:ahLst/>
              <a:cxnLst/>
              <a:rect l="l" t="t" r="r" b="b"/>
              <a:pathLst>
                <a:path w="4973955">
                  <a:moveTo>
                    <a:pt x="0" y="0"/>
                  </a:moveTo>
                  <a:lnTo>
                    <a:pt x="4973670" y="0"/>
                  </a:lnTo>
                </a:path>
              </a:pathLst>
            </a:custGeom>
            <a:ln w="7853">
              <a:solidFill>
                <a:srgbClr val="000000"/>
              </a:solidFill>
            </a:ln>
          </p:spPr>
          <p:txBody>
            <a:bodyPr wrap="square" lIns="0" tIns="0" rIns="0" bIns="0" rtlCol="0"/>
            <a:lstStyle/>
            <a:p>
              <a:endParaRPr/>
            </a:p>
          </p:txBody>
        </p:sp>
        <p:sp>
          <p:nvSpPr>
            <p:cNvPr id="21" name="object 21"/>
            <p:cNvSpPr/>
            <p:nvPr/>
          </p:nvSpPr>
          <p:spPr>
            <a:xfrm>
              <a:off x="15601181" y="3882004"/>
              <a:ext cx="2200275" cy="2200275"/>
            </a:xfrm>
            <a:custGeom>
              <a:avLst/>
              <a:gdLst/>
              <a:ahLst/>
              <a:cxnLst/>
              <a:rect l="l" t="t" r="r" b="b"/>
              <a:pathLst>
                <a:path w="2200275" h="2200275">
                  <a:moveTo>
                    <a:pt x="1110154" y="73"/>
                  </a:moveTo>
                  <a:lnTo>
                    <a:pt x="1102458" y="0"/>
                  </a:lnTo>
                  <a:lnTo>
                    <a:pt x="1099160" y="3319"/>
                  </a:lnTo>
                  <a:lnTo>
                    <a:pt x="1099160" y="11015"/>
                  </a:lnTo>
                  <a:lnTo>
                    <a:pt x="1099160" y="329791"/>
                  </a:lnTo>
                  <a:lnTo>
                    <a:pt x="1148588" y="331322"/>
                  </a:lnTo>
                  <a:lnTo>
                    <a:pt x="1197276" y="335870"/>
                  </a:lnTo>
                  <a:lnTo>
                    <a:pt x="1245122" y="343365"/>
                  </a:lnTo>
                  <a:lnTo>
                    <a:pt x="1292020" y="353737"/>
                  </a:lnTo>
                  <a:lnTo>
                    <a:pt x="1337867" y="366916"/>
                  </a:lnTo>
                  <a:lnTo>
                    <a:pt x="1382558" y="382832"/>
                  </a:lnTo>
                  <a:lnTo>
                    <a:pt x="1425989" y="401415"/>
                  </a:lnTo>
                  <a:lnTo>
                    <a:pt x="1468056" y="422595"/>
                  </a:lnTo>
                  <a:lnTo>
                    <a:pt x="1508655" y="446304"/>
                  </a:lnTo>
                  <a:lnTo>
                    <a:pt x="1547682" y="472469"/>
                  </a:lnTo>
                  <a:lnTo>
                    <a:pt x="1585032" y="501023"/>
                  </a:lnTo>
                  <a:lnTo>
                    <a:pt x="1620602" y="531895"/>
                  </a:lnTo>
                  <a:lnTo>
                    <a:pt x="1654287" y="565015"/>
                  </a:lnTo>
                  <a:lnTo>
                    <a:pt x="1685982" y="600313"/>
                  </a:lnTo>
                  <a:lnTo>
                    <a:pt x="1715585" y="637719"/>
                  </a:lnTo>
                  <a:lnTo>
                    <a:pt x="1742990" y="677165"/>
                  </a:lnTo>
                  <a:lnTo>
                    <a:pt x="1768094" y="718578"/>
                  </a:lnTo>
                  <a:lnTo>
                    <a:pt x="1790793" y="761891"/>
                  </a:lnTo>
                  <a:lnTo>
                    <a:pt x="1810981" y="807033"/>
                  </a:lnTo>
                  <a:lnTo>
                    <a:pt x="1828336" y="853339"/>
                  </a:lnTo>
                  <a:lnTo>
                    <a:pt x="1842620" y="900107"/>
                  </a:lnTo>
                  <a:lnTo>
                    <a:pt x="1853857" y="947215"/>
                  </a:lnTo>
                  <a:lnTo>
                    <a:pt x="1862074" y="994539"/>
                  </a:lnTo>
                  <a:lnTo>
                    <a:pt x="1867295" y="1041956"/>
                  </a:lnTo>
                  <a:lnTo>
                    <a:pt x="1869544" y="1089343"/>
                  </a:lnTo>
                  <a:lnTo>
                    <a:pt x="1868848" y="1136579"/>
                  </a:lnTo>
                  <a:lnTo>
                    <a:pt x="1865231" y="1183538"/>
                  </a:lnTo>
                  <a:lnTo>
                    <a:pt x="1858717" y="1230100"/>
                  </a:lnTo>
                  <a:lnTo>
                    <a:pt x="1849334" y="1276140"/>
                  </a:lnTo>
                  <a:lnTo>
                    <a:pt x="1837104" y="1321537"/>
                  </a:lnTo>
                  <a:lnTo>
                    <a:pt x="1822054" y="1366166"/>
                  </a:lnTo>
                  <a:lnTo>
                    <a:pt x="1804207" y="1409906"/>
                  </a:lnTo>
                  <a:lnTo>
                    <a:pt x="1783591" y="1452633"/>
                  </a:lnTo>
                  <a:lnTo>
                    <a:pt x="1760228" y="1494225"/>
                  </a:lnTo>
                  <a:lnTo>
                    <a:pt x="1734146" y="1534558"/>
                  </a:lnTo>
                  <a:lnTo>
                    <a:pt x="1705367" y="1573509"/>
                  </a:lnTo>
                  <a:lnTo>
                    <a:pt x="1673918" y="1610956"/>
                  </a:lnTo>
                  <a:lnTo>
                    <a:pt x="1639824" y="1646777"/>
                  </a:lnTo>
                  <a:lnTo>
                    <a:pt x="1603579" y="1680416"/>
                  </a:lnTo>
                  <a:lnTo>
                    <a:pt x="1565740" y="1711390"/>
                  </a:lnTo>
                  <a:lnTo>
                    <a:pt x="1526431" y="1739674"/>
                  </a:lnTo>
                  <a:lnTo>
                    <a:pt x="1485774" y="1765247"/>
                  </a:lnTo>
                  <a:lnTo>
                    <a:pt x="1443893" y="1788084"/>
                  </a:lnTo>
                  <a:lnTo>
                    <a:pt x="1400911" y="1808161"/>
                  </a:lnTo>
                  <a:lnTo>
                    <a:pt x="1356951" y="1825456"/>
                  </a:lnTo>
                  <a:lnTo>
                    <a:pt x="1312137" y="1839943"/>
                  </a:lnTo>
                  <a:lnTo>
                    <a:pt x="1266591" y="1851601"/>
                  </a:lnTo>
                  <a:lnTo>
                    <a:pt x="1220437" y="1860406"/>
                  </a:lnTo>
                  <a:lnTo>
                    <a:pt x="1173798" y="1866333"/>
                  </a:lnTo>
                  <a:lnTo>
                    <a:pt x="1126797" y="1869360"/>
                  </a:lnTo>
                  <a:lnTo>
                    <a:pt x="1079557" y="1869463"/>
                  </a:lnTo>
                  <a:lnTo>
                    <a:pt x="1032202" y="1866618"/>
                  </a:lnTo>
                  <a:lnTo>
                    <a:pt x="984855" y="1860803"/>
                  </a:lnTo>
                  <a:lnTo>
                    <a:pt x="937638" y="1851992"/>
                  </a:lnTo>
                  <a:lnTo>
                    <a:pt x="890676" y="1840164"/>
                  </a:lnTo>
                  <a:lnTo>
                    <a:pt x="844091" y="1825293"/>
                  </a:lnTo>
                  <a:lnTo>
                    <a:pt x="798007" y="1807358"/>
                  </a:lnTo>
                  <a:lnTo>
                    <a:pt x="753123" y="1786604"/>
                  </a:lnTo>
                  <a:lnTo>
                    <a:pt x="710099" y="1763363"/>
                  </a:lnTo>
                  <a:lnTo>
                    <a:pt x="669004" y="1737741"/>
                  </a:lnTo>
                  <a:lnTo>
                    <a:pt x="629907" y="1709842"/>
                  </a:lnTo>
                  <a:lnTo>
                    <a:pt x="592875" y="1679771"/>
                  </a:lnTo>
                  <a:lnTo>
                    <a:pt x="557979" y="1647634"/>
                  </a:lnTo>
                  <a:lnTo>
                    <a:pt x="525285" y="1613536"/>
                  </a:lnTo>
                  <a:lnTo>
                    <a:pt x="494863" y="1577581"/>
                  </a:lnTo>
                  <a:lnTo>
                    <a:pt x="466781" y="1539875"/>
                  </a:lnTo>
                  <a:lnTo>
                    <a:pt x="441108" y="1500523"/>
                  </a:lnTo>
                  <a:lnTo>
                    <a:pt x="417912" y="1459629"/>
                  </a:lnTo>
                  <a:lnTo>
                    <a:pt x="397261" y="1417299"/>
                  </a:lnTo>
                  <a:lnTo>
                    <a:pt x="379225" y="1373638"/>
                  </a:lnTo>
                  <a:lnTo>
                    <a:pt x="363872" y="1328751"/>
                  </a:lnTo>
                  <a:lnTo>
                    <a:pt x="351271" y="1282743"/>
                  </a:lnTo>
                  <a:lnTo>
                    <a:pt x="341489" y="1235719"/>
                  </a:lnTo>
                  <a:lnTo>
                    <a:pt x="334596" y="1187783"/>
                  </a:lnTo>
                  <a:lnTo>
                    <a:pt x="330659" y="1139042"/>
                  </a:lnTo>
                  <a:lnTo>
                    <a:pt x="329749" y="1089600"/>
                  </a:lnTo>
                  <a:lnTo>
                    <a:pt x="331901" y="1040195"/>
                  </a:lnTo>
                  <a:lnTo>
                    <a:pt x="337060" y="991566"/>
                  </a:lnTo>
                  <a:lnTo>
                    <a:pt x="345155" y="943818"/>
                  </a:lnTo>
                  <a:lnTo>
                    <a:pt x="356115" y="897054"/>
                  </a:lnTo>
                  <a:lnTo>
                    <a:pt x="369869" y="851376"/>
                  </a:lnTo>
                  <a:lnTo>
                    <a:pt x="386345" y="806888"/>
                  </a:lnTo>
                  <a:lnTo>
                    <a:pt x="405473" y="763694"/>
                  </a:lnTo>
                  <a:lnTo>
                    <a:pt x="427180" y="721896"/>
                  </a:lnTo>
                  <a:lnTo>
                    <a:pt x="451397" y="681598"/>
                  </a:lnTo>
                  <a:lnTo>
                    <a:pt x="478051" y="642903"/>
                  </a:lnTo>
                  <a:lnTo>
                    <a:pt x="507072" y="605914"/>
                  </a:lnTo>
                  <a:lnTo>
                    <a:pt x="538389" y="570736"/>
                  </a:lnTo>
                  <a:lnTo>
                    <a:pt x="571930" y="537470"/>
                  </a:lnTo>
                  <a:lnTo>
                    <a:pt x="607624" y="506220"/>
                  </a:lnTo>
                  <a:lnTo>
                    <a:pt x="645400" y="477090"/>
                  </a:lnTo>
                  <a:lnTo>
                    <a:pt x="685187" y="450183"/>
                  </a:lnTo>
                  <a:lnTo>
                    <a:pt x="726914" y="425602"/>
                  </a:lnTo>
                  <a:lnTo>
                    <a:pt x="770509" y="403450"/>
                  </a:lnTo>
                  <a:lnTo>
                    <a:pt x="815901" y="383831"/>
                  </a:lnTo>
                  <a:lnTo>
                    <a:pt x="695717" y="80280"/>
                  </a:lnTo>
                  <a:lnTo>
                    <a:pt x="639007" y="100913"/>
                  </a:lnTo>
                  <a:lnTo>
                    <a:pt x="594960" y="122250"/>
                  </a:lnTo>
                  <a:lnTo>
                    <a:pt x="552198" y="145281"/>
                  </a:lnTo>
                  <a:lnTo>
                    <a:pt x="510755" y="169960"/>
                  </a:lnTo>
                  <a:lnTo>
                    <a:pt x="470664" y="196241"/>
                  </a:lnTo>
                  <a:lnTo>
                    <a:pt x="431960" y="224076"/>
                  </a:lnTo>
                  <a:lnTo>
                    <a:pt x="394676" y="253420"/>
                  </a:lnTo>
                  <a:lnTo>
                    <a:pt x="358848" y="284225"/>
                  </a:lnTo>
                  <a:lnTo>
                    <a:pt x="324509" y="316446"/>
                  </a:lnTo>
                  <a:lnTo>
                    <a:pt x="291694" y="350036"/>
                  </a:lnTo>
                  <a:lnTo>
                    <a:pt x="260436" y="384948"/>
                  </a:lnTo>
                  <a:lnTo>
                    <a:pt x="230769" y="421136"/>
                  </a:lnTo>
                  <a:lnTo>
                    <a:pt x="202729" y="458554"/>
                  </a:lnTo>
                  <a:lnTo>
                    <a:pt x="176348" y="497154"/>
                  </a:lnTo>
                  <a:lnTo>
                    <a:pt x="151662" y="536891"/>
                  </a:lnTo>
                  <a:lnTo>
                    <a:pt x="128704" y="577718"/>
                  </a:lnTo>
                  <a:lnTo>
                    <a:pt x="107508" y="619588"/>
                  </a:lnTo>
                  <a:lnTo>
                    <a:pt x="88109" y="662455"/>
                  </a:lnTo>
                  <a:lnTo>
                    <a:pt x="70541" y="706273"/>
                  </a:lnTo>
                  <a:lnTo>
                    <a:pt x="54837" y="750995"/>
                  </a:lnTo>
                  <a:lnTo>
                    <a:pt x="41033" y="796574"/>
                  </a:lnTo>
                  <a:lnTo>
                    <a:pt x="29162" y="842964"/>
                  </a:lnTo>
                  <a:lnTo>
                    <a:pt x="19258" y="890119"/>
                  </a:lnTo>
                  <a:lnTo>
                    <a:pt x="11356" y="937992"/>
                  </a:lnTo>
                  <a:lnTo>
                    <a:pt x="5489" y="986536"/>
                  </a:lnTo>
                  <a:lnTo>
                    <a:pt x="1692" y="1035705"/>
                  </a:lnTo>
                  <a:lnTo>
                    <a:pt x="0" y="1085453"/>
                  </a:lnTo>
                  <a:lnTo>
                    <a:pt x="460" y="1135256"/>
                  </a:lnTo>
                  <a:lnTo>
                    <a:pt x="3075" y="1184584"/>
                  </a:lnTo>
                  <a:lnTo>
                    <a:pt x="7811" y="1233386"/>
                  </a:lnTo>
                  <a:lnTo>
                    <a:pt x="14633" y="1281610"/>
                  </a:lnTo>
                  <a:lnTo>
                    <a:pt x="23508" y="1329203"/>
                  </a:lnTo>
                  <a:lnTo>
                    <a:pt x="34400" y="1376113"/>
                  </a:lnTo>
                  <a:lnTo>
                    <a:pt x="47277" y="1422287"/>
                  </a:lnTo>
                  <a:lnTo>
                    <a:pt x="62104" y="1467674"/>
                  </a:lnTo>
                  <a:lnTo>
                    <a:pt x="78847" y="1512221"/>
                  </a:lnTo>
                  <a:lnTo>
                    <a:pt x="97471" y="1555876"/>
                  </a:lnTo>
                  <a:lnTo>
                    <a:pt x="117944" y="1598586"/>
                  </a:lnTo>
                  <a:lnTo>
                    <a:pt x="140229" y="1640299"/>
                  </a:lnTo>
                  <a:lnTo>
                    <a:pt x="164294" y="1680964"/>
                  </a:lnTo>
                  <a:lnTo>
                    <a:pt x="190105" y="1720527"/>
                  </a:lnTo>
                  <a:lnTo>
                    <a:pt x="217627" y="1758936"/>
                  </a:lnTo>
                  <a:lnTo>
                    <a:pt x="246825" y="1796139"/>
                  </a:lnTo>
                  <a:lnTo>
                    <a:pt x="277667" y="1832084"/>
                  </a:lnTo>
                  <a:lnTo>
                    <a:pt x="310118" y="1866719"/>
                  </a:lnTo>
                  <a:lnTo>
                    <a:pt x="344143" y="1899990"/>
                  </a:lnTo>
                  <a:lnTo>
                    <a:pt x="379709" y="1931847"/>
                  </a:lnTo>
                  <a:lnTo>
                    <a:pt x="416781" y="1962236"/>
                  </a:lnTo>
                  <a:lnTo>
                    <a:pt x="455326" y="1991105"/>
                  </a:lnTo>
                  <a:lnTo>
                    <a:pt x="495309" y="2018402"/>
                  </a:lnTo>
                  <a:lnTo>
                    <a:pt x="536697" y="2044075"/>
                  </a:lnTo>
                  <a:lnTo>
                    <a:pt x="579454" y="2068072"/>
                  </a:lnTo>
                  <a:lnTo>
                    <a:pt x="623547" y="2090339"/>
                  </a:lnTo>
                  <a:lnTo>
                    <a:pt x="668942" y="2110825"/>
                  </a:lnTo>
                  <a:lnTo>
                    <a:pt x="715188" y="2129313"/>
                  </a:lnTo>
                  <a:lnTo>
                    <a:pt x="761813" y="2145627"/>
                  </a:lnTo>
                  <a:lnTo>
                    <a:pt x="808756" y="2159780"/>
                  </a:lnTo>
                  <a:lnTo>
                    <a:pt x="855958" y="2171784"/>
                  </a:lnTo>
                  <a:lnTo>
                    <a:pt x="903355" y="2181649"/>
                  </a:lnTo>
                  <a:lnTo>
                    <a:pt x="950886" y="2189387"/>
                  </a:lnTo>
                  <a:lnTo>
                    <a:pt x="998492" y="2195011"/>
                  </a:lnTo>
                  <a:lnTo>
                    <a:pt x="1046109" y="2198532"/>
                  </a:lnTo>
                  <a:lnTo>
                    <a:pt x="1093676" y="2199962"/>
                  </a:lnTo>
                  <a:lnTo>
                    <a:pt x="1141134" y="2199312"/>
                  </a:lnTo>
                  <a:lnTo>
                    <a:pt x="1188419" y="2196594"/>
                  </a:lnTo>
                  <a:lnTo>
                    <a:pt x="1235471" y="2191819"/>
                  </a:lnTo>
                  <a:lnTo>
                    <a:pt x="1282228" y="2185001"/>
                  </a:lnTo>
                  <a:lnTo>
                    <a:pt x="1328629" y="2176149"/>
                  </a:lnTo>
                  <a:lnTo>
                    <a:pt x="1374613" y="2165277"/>
                  </a:lnTo>
                  <a:lnTo>
                    <a:pt x="1420118" y="2152395"/>
                  </a:lnTo>
                  <a:lnTo>
                    <a:pt x="1465083" y="2137515"/>
                  </a:lnTo>
                  <a:lnTo>
                    <a:pt x="1509447" y="2120649"/>
                  </a:lnTo>
                  <a:lnTo>
                    <a:pt x="1553149" y="2101809"/>
                  </a:lnTo>
                  <a:lnTo>
                    <a:pt x="1596126" y="2081007"/>
                  </a:lnTo>
                  <a:lnTo>
                    <a:pt x="1638318" y="2058253"/>
                  </a:lnTo>
                  <a:lnTo>
                    <a:pt x="1679664" y="2033561"/>
                  </a:lnTo>
                  <a:lnTo>
                    <a:pt x="1720101" y="2006940"/>
                  </a:lnTo>
                  <a:lnTo>
                    <a:pt x="1759569" y="1978404"/>
                  </a:lnTo>
                  <a:lnTo>
                    <a:pt x="1798007" y="1947964"/>
                  </a:lnTo>
                  <a:lnTo>
                    <a:pt x="1835352" y="1915632"/>
                  </a:lnTo>
                  <a:lnTo>
                    <a:pt x="1871545" y="1881419"/>
                  </a:lnTo>
                  <a:lnTo>
                    <a:pt x="1906210" y="1845659"/>
                  </a:lnTo>
                  <a:lnTo>
                    <a:pt x="1939009" y="1808723"/>
                  </a:lnTo>
                  <a:lnTo>
                    <a:pt x="1969930" y="1770671"/>
                  </a:lnTo>
                  <a:lnTo>
                    <a:pt x="1998959" y="1731564"/>
                  </a:lnTo>
                  <a:lnTo>
                    <a:pt x="2026085" y="1691465"/>
                  </a:lnTo>
                  <a:lnTo>
                    <a:pt x="2051296" y="1650433"/>
                  </a:lnTo>
                  <a:lnTo>
                    <a:pt x="2074577" y="1608530"/>
                  </a:lnTo>
                  <a:lnTo>
                    <a:pt x="2095918" y="1565818"/>
                  </a:lnTo>
                  <a:lnTo>
                    <a:pt x="2115306" y="1522357"/>
                  </a:lnTo>
                  <a:lnTo>
                    <a:pt x="2132728" y="1478209"/>
                  </a:lnTo>
                  <a:lnTo>
                    <a:pt x="2148171" y="1433434"/>
                  </a:lnTo>
                  <a:lnTo>
                    <a:pt x="2161624" y="1388094"/>
                  </a:lnTo>
                  <a:lnTo>
                    <a:pt x="2173074" y="1342251"/>
                  </a:lnTo>
                  <a:lnTo>
                    <a:pt x="2182507" y="1295965"/>
                  </a:lnTo>
                  <a:lnTo>
                    <a:pt x="2189913" y="1249298"/>
                  </a:lnTo>
                  <a:lnTo>
                    <a:pt x="2195278" y="1202310"/>
                  </a:lnTo>
                  <a:lnTo>
                    <a:pt x="2198589" y="1155063"/>
                  </a:lnTo>
                  <a:lnTo>
                    <a:pt x="2199836" y="1107618"/>
                  </a:lnTo>
                  <a:lnTo>
                    <a:pt x="2199004" y="1060036"/>
                  </a:lnTo>
                  <a:lnTo>
                    <a:pt x="2196081" y="1012379"/>
                  </a:lnTo>
                  <a:lnTo>
                    <a:pt x="2191056" y="964707"/>
                  </a:lnTo>
                  <a:lnTo>
                    <a:pt x="2183914" y="917082"/>
                  </a:lnTo>
                  <a:lnTo>
                    <a:pt x="2174645" y="869565"/>
                  </a:lnTo>
                  <a:lnTo>
                    <a:pt x="2163236" y="822218"/>
                  </a:lnTo>
                  <a:lnTo>
                    <a:pt x="2149673" y="775100"/>
                  </a:lnTo>
                  <a:lnTo>
                    <a:pt x="2133946" y="728274"/>
                  </a:lnTo>
                  <a:lnTo>
                    <a:pt x="2116040" y="681801"/>
                  </a:lnTo>
                  <a:lnTo>
                    <a:pt x="2096154" y="636169"/>
                  </a:lnTo>
                  <a:lnTo>
                    <a:pt x="2074525" y="591850"/>
                  </a:lnTo>
                  <a:lnTo>
                    <a:pt x="2051201" y="548873"/>
                  </a:lnTo>
                  <a:lnTo>
                    <a:pt x="2026232" y="507271"/>
                  </a:lnTo>
                  <a:lnTo>
                    <a:pt x="1999666" y="467073"/>
                  </a:lnTo>
                  <a:lnTo>
                    <a:pt x="1971552" y="428310"/>
                  </a:lnTo>
                  <a:lnTo>
                    <a:pt x="1941939" y="391013"/>
                  </a:lnTo>
                  <a:lnTo>
                    <a:pt x="1910876" y="355212"/>
                  </a:lnTo>
                  <a:lnTo>
                    <a:pt x="1878412" y="320939"/>
                  </a:lnTo>
                  <a:lnTo>
                    <a:pt x="1844595" y="288223"/>
                  </a:lnTo>
                  <a:lnTo>
                    <a:pt x="1809474" y="257095"/>
                  </a:lnTo>
                  <a:lnTo>
                    <a:pt x="1773099" y="227586"/>
                  </a:lnTo>
                  <a:lnTo>
                    <a:pt x="1735519" y="199727"/>
                  </a:lnTo>
                  <a:lnTo>
                    <a:pt x="1696781" y="173548"/>
                  </a:lnTo>
                  <a:lnTo>
                    <a:pt x="1656935" y="149080"/>
                  </a:lnTo>
                  <a:lnTo>
                    <a:pt x="1616031" y="126354"/>
                  </a:lnTo>
                  <a:lnTo>
                    <a:pt x="1574116" y="105400"/>
                  </a:lnTo>
                  <a:lnTo>
                    <a:pt x="1531239" y="86249"/>
                  </a:lnTo>
                  <a:lnTo>
                    <a:pt x="1487450" y="68931"/>
                  </a:lnTo>
                  <a:lnTo>
                    <a:pt x="1442798" y="53477"/>
                  </a:lnTo>
                  <a:lnTo>
                    <a:pt x="1397331" y="39918"/>
                  </a:lnTo>
                  <a:lnTo>
                    <a:pt x="1351097" y="28285"/>
                  </a:lnTo>
                  <a:lnTo>
                    <a:pt x="1304147" y="18608"/>
                  </a:lnTo>
                  <a:lnTo>
                    <a:pt x="1256529" y="10917"/>
                  </a:lnTo>
                  <a:lnTo>
                    <a:pt x="1208291" y="5244"/>
                  </a:lnTo>
                  <a:lnTo>
                    <a:pt x="1159484" y="1619"/>
                  </a:lnTo>
                  <a:lnTo>
                    <a:pt x="1110154" y="73"/>
                  </a:lnTo>
                  <a:close/>
                </a:path>
              </a:pathLst>
            </a:custGeom>
            <a:solidFill>
              <a:srgbClr val="011725"/>
            </a:solidFill>
          </p:spPr>
          <p:txBody>
            <a:bodyPr wrap="square" lIns="0" tIns="0" rIns="0" bIns="0" rtlCol="0"/>
            <a:lstStyle/>
            <a:p>
              <a:endParaRPr/>
            </a:p>
          </p:txBody>
        </p:sp>
        <p:sp>
          <p:nvSpPr>
            <p:cNvPr id="22" name="object 22"/>
            <p:cNvSpPr/>
            <p:nvPr/>
          </p:nvSpPr>
          <p:spPr>
            <a:xfrm>
              <a:off x="16301622" y="3882012"/>
              <a:ext cx="391795" cy="372110"/>
            </a:xfrm>
            <a:custGeom>
              <a:avLst/>
              <a:gdLst/>
              <a:ahLst/>
              <a:cxnLst/>
              <a:rect l="l" t="t" r="r" b="b"/>
              <a:pathLst>
                <a:path w="391794" h="372110">
                  <a:moveTo>
                    <a:pt x="388145" y="0"/>
                  </a:moveTo>
                  <a:lnTo>
                    <a:pt x="333663" y="1514"/>
                  </a:lnTo>
                  <a:lnTo>
                    <a:pt x="287030" y="5010"/>
                  </a:lnTo>
                  <a:lnTo>
                    <a:pt x="239938" y="10736"/>
                  </a:lnTo>
                  <a:lnTo>
                    <a:pt x="191543" y="18868"/>
                  </a:lnTo>
                  <a:lnTo>
                    <a:pt x="143543" y="29091"/>
                  </a:lnTo>
                  <a:lnTo>
                    <a:pt x="97643" y="41073"/>
                  </a:lnTo>
                  <a:lnTo>
                    <a:pt x="52996" y="54957"/>
                  </a:lnTo>
                  <a:lnTo>
                    <a:pt x="8753" y="70887"/>
                  </a:lnTo>
                  <a:lnTo>
                    <a:pt x="0" y="77725"/>
                  </a:lnTo>
                  <a:lnTo>
                    <a:pt x="2743" y="84657"/>
                  </a:lnTo>
                  <a:lnTo>
                    <a:pt x="116572" y="371653"/>
                  </a:lnTo>
                  <a:lnTo>
                    <a:pt x="149562" y="359506"/>
                  </a:lnTo>
                  <a:lnTo>
                    <a:pt x="183103" y="348920"/>
                  </a:lnTo>
                  <a:lnTo>
                    <a:pt x="251479" y="332523"/>
                  </a:lnTo>
                  <a:lnTo>
                    <a:pt x="321098" y="322640"/>
                  </a:lnTo>
                  <a:lnTo>
                    <a:pt x="391338" y="319330"/>
                  </a:lnTo>
                  <a:lnTo>
                    <a:pt x="391338" y="3214"/>
                  </a:lnTo>
                  <a:lnTo>
                    <a:pt x="388145" y="0"/>
                  </a:lnTo>
                  <a:close/>
                </a:path>
              </a:pathLst>
            </a:custGeom>
            <a:solidFill>
              <a:srgbClr val="D8D8D8"/>
            </a:solidFill>
          </p:spPr>
          <p:txBody>
            <a:bodyPr wrap="square" lIns="0" tIns="0" rIns="0" bIns="0" rtlCol="0"/>
            <a:lstStyle/>
            <a:p>
              <a:endParaRPr/>
            </a:p>
          </p:txBody>
        </p:sp>
        <p:sp>
          <p:nvSpPr>
            <p:cNvPr id="23" name="object 23"/>
            <p:cNvSpPr/>
            <p:nvPr/>
          </p:nvSpPr>
          <p:spPr>
            <a:xfrm>
              <a:off x="16301622" y="3882012"/>
              <a:ext cx="391795" cy="372110"/>
            </a:xfrm>
            <a:custGeom>
              <a:avLst/>
              <a:gdLst/>
              <a:ahLst/>
              <a:cxnLst/>
              <a:rect l="l" t="t" r="r" b="b"/>
              <a:pathLst>
                <a:path w="391794" h="372110">
                  <a:moveTo>
                    <a:pt x="2743" y="84657"/>
                  </a:moveTo>
                  <a:lnTo>
                    <a:pt x="0" y="77725"/>
                  </a:lnTo>
                  <a:lnTo>
                    <a:pt x="1780" y="73568"/>
                  </a:lnTo>
                  <a:lnTo>
                    <a:pt x="8753" y="70887"/>
                  </a:lnTo>
                  <a:lnTo>
                    <a:pt x="52996" y="54957"/>
                  </a:lnTo>
                  <a:lnTo>
                    <a:pt x="97643" y="41073"/>
                  </a:lnTo>
                  <a:lnTo>
                    <a:pt x="143543" y="29091"/>
                  </a:lnTo>
                  <a:lnTo>
                    <a:pt x="191543" y="18868"/>
                  </a:lnTo>
                  <a:lnTo>
                    <a:pt x="239938" y="10736"/>
                  </a:lnTo>
                  <a:lnTo>
                    <a:pt x="287030" y="5010"/>
                  </a:lnTo>
                  <a:lnTo>
                    <a:pt x="333663" y="1514"/>
                  </a:lnTo>
                  <a:lnTo>
                    <a:pt x="380679" y="73"/>
                  </a:lnTo>
                  <a:lnTo>
                    <a:pt x="388145" y="0"/>
                  </a:lnTo>
                  <a:lnTo>
                    <a:pt x="391338" y="3214"/>
                  </a:lnTo>
                  <a:lnTo>
                    <a:pt x="391338" y="10659"/>
                  </a:lnTo>
                  <a:lnTo>
                    <a:pt x="391338" y="319330"/>
                  </a:lnTo>
                  <a:lnTo>
                    <a:pt x="321098" y="322640"/>
                  </a:lnTo>
                  <a:lnTo>
                    <a:pt x="251479" y="332523"/>
                  </a:lnTo>
                  <a:lnTo>
                    <a:pt x="183103" y="348920"/>
                  </a:lnTo>
                  <a:lnTo>
                    <a:pt x="116572" y="371653"/>
                  </a:lnTo>
                  <a:lnTo>
                    <a:pt x="2743" y="84657"/>
                  </a:lnTo>
                  <a:close/>
                </a:path>
              </a:pathLst>
            </a:custGeom>
            <a:ln w="15706">
              <a:solidFill>
                <a:srgbClr val="FFFFFF"/>
              </a:solidFill>
            </a:ln>
          </p:spPr>
          <p:txBody>
            <a:bodyPr wrap="square" lIns="0" tIns="0" rIns="0" bIns="0" rtlCol="0"/>
            <a:lstStyle/>
            <a:p>
              <a:endParaRPr/>
            </a:p>
          </p:txBody>
        </p:sp>
        <p:sp>
          <p:nvSpPr>
            <p:cNvPr id="24" name="object 24"/>
            <p:cNvSpPr txBox="1"/>
            <p:nvPr/>
          </p:nvSpPr>
          <p:spPr>
            <a:xfrm>
              <a:off x="14232938" y="9945164"/>
              <a:ext cx="3357879" cy="327025"/>
            </a:xfrm>
            <a:prstGeom prst="rect">
              <a:avLst/>
            </a:prstGeom>
          </p:spPr>
          <p:txBody>
            <a:bodyPr vert="horz" wrap="square" lIns="0" tIns="15875" rIns="0" bIns="0" rtlCol="0">
              <a:spAutoFit/>
            </a:bodyPr>
            <a:lstStyle/>
            <a:p>
              <a:pPr marL="12700">
                <a:lnSpc>
                  <a:spcPct val="100000"/>
                </a:lnSpc>
                <a:spcBef>
                  <a:spcPts val="125"/>
                </a:spcBef>
              </a:pPr>
              <a:r>
                <a:rPr sz="1950" b="0" dirty="0">
                  <a:solidFill>
                    <a:srgbClr val="3F3F3F"/>
                  </a:solidFill>
                  <a:latin typeface="Work Sans Light"/>
                  <a:cs typeface="Work Sans Light"/>
                </a:rPr>
                <a:t>odpovědi</a:t>
              </a:r>
              <a:r>
                <a:rPr sz="1950" b="0" spc="5" dirty="0">
                  <a:solidFill>
                    <a:srgbClr val="3F3F3F"/>
                  </a:solidFill>
                  <a:latin typeface="Work Sans Light"/>
                  <a:cs typeface="Work Sans Light"/>
                </a:rPr>
                <a:t> </a:t>
              </a:r>
              <a:r>
                <a:rPr sz="1950" b="0" dirty="0">
                  <a:solidFill>
                    <a:srgbClr val="3F3F3F"/>
                  </a:solidFill>
                  <a:latin typeface="Work Sans Light"/>
                  <a:cs typeface="Work Sans Light"/>
                </a:rPr>
                <a:t>„ano“</a:t>
              </a:r>
              <a:r>
                <a:rPr sz="1950" b="0" spc="10" dirty="0">
                  <a:solidFill>
                    <a:srgbClr val="3F3F3F"/>
                  </a:solidFill>
                  <a:latin typeface="Work Sans Light"/>
                  <a:cs typeface="Work Sans Light"/>
                </a:rPr>
                <a:t> </a:t>
              </a:r>
              <a:r>
                <a:rPr sz="1950" b="0" dirty="0">
                  <a:solidFill>
                    <a:srgbClr val="3F3F3F"/>
                  </a:solidFill>
                  <a:latin typeface="Work Sans Light"/>
                  <a:cs typeface="Work Sans Light"/>
                </a:rPr>
                <a:t>a</a:t>
              </a:r>
              <a:r>
                <a:rPr sz="1950" b="0" spc="-45" dirty="0">
                  <a:solidFill>
                    <a:srgbClr val="3F3F3F"/>
                  </a:solidFill>
                  <a:latin typeface="Work Sans Light"/>
                  <a:cs typeface="Work Sans Light"/>
                </a:rPr>
                <a:t> </a:t>
              </a:r>
              <a:r>
                <a:rPr sz="1950" b="0" dirty="0">
                  <a:solidFill>
                    <a:srgbClr val="3F3F3F"/>
                  </a:solidFill>
                  <a:latin typeface="Work Sans Light"/>
                  <a:cs typeface="Work Sans Light"/>
                </a:rPr>
                <a:t>„spíše</a:t>
              </a:r>
              <a:r>
                <a:rPr sz="1950" b="0" spc="10" dirty="0">
                  <a:solidFill>
                    <a:srgbClr val="3F3F3F"/>
                  </a:solidFill>
                  <a:latin typeface="Work Sans Light"/>
                  <a:cs typeface="Work Sans Light"/>
                </a:rPr>
                <a:t> </a:t>
              </a:r>
              <a:r>
                <a:rPr sz="1950" b="0" spc="-20" dirty="0">
                  <a:solidFill>
                    <a:srgbClr val="3F3F3F"/>
                  </a:solidFill>
                  <a:latin typeface="Work Sans Light"/>
                  <a:cs typeface="Work Sans Light"/>
                </a:rPr>
                <a:t>ano“</a:t>
              </a:r>
              <a:endParaRPr sz="1950">
                <a:latin typeface="Work Sans Light"/>
                <a:cs typeface="Work Sans Light"/>
              </a:endParaRPr>
            </a:p>
          </p:txBody>
        </p:sp>
        <p:sp>
          <p:nvSpPr>
            <p:cNvPr id="25" name="object 25"/>
            <p:cNvSpPr txBox="1"/>
            <p:nvPr/>
          </p:nvSpPr>
          <p:spPr>
            <a:xfrm>
              <a:off x="16077155" y="4574721"/>
              <a:ext cx="1273175" cy="732790"/>
            </a:xfrm>
            <a:prstGeom prst="rect">
              <a:avLst/>
            </a:prstGeom>
          </p:spPr>
          <p:txBody>
            <a:bodyPr vert="horz" wrap="square" lIns="0" tIns="17145" rIns="0" bIns="0" rtlCol="0">
              <a:spAutoFit/>
            </a:bodyPr>
            <a:lstStyle/>
            <a:p>
              <a:pPr marL="12700">
                <a:lnSpc>
                  <a:spcPct val="100000"/>
                </a:lnSpc>
                <a:spcBef>
                  <a:spcPts val="135"/>
                </a:spcBef>
              </a:pPr>
              <a:r>
                <a:rPr sz="4600" b="1" spc="-90" dirty="0">
                  <a:solidFill>
                    <a:srgbClr val="011725"/>
                  </a:solidFill>
                  <a:latin typeface="Work Sans"/>
                  <a:cs typeface="Work Sans"/>
                </a:rPr>
                <a:t>94%</a:t>
              </a:r>
              <a:endParaRPr sz="4600">
                <a:latin typeface="Work Sans"/>
                <a:cs typeface="Work Sans"/>
              </a:endParaRPr>
            </a:p>
          </p:txBody>
        </p:sp>
      </p:grpSp>
      <p:sp>
        <p:nvSpPr>
          <p:cNvPr id="26" name="object 26"/>
          <p:cNvSpPr txBox="1"/>
          <p:nvPr/>
        </p:nvSpPr>
        <p:spPr>
          <a:xfrm>
            <a:off x="13913577" y="938260"/>
            <a:ext cx="5530850" cy="2165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spc="-145" dirty="0">
                <a:solidFill>
                  <a:srgbClr val="FFFFFF"/>
                </a:solidFill>
                <a:latin typeface="Work Sans Light"/>
                <a:cs typeface="Work Sans Light"/>
              </a:rPr>
              <a:t>INSOLVENČNÍ</a:t>
            </a:r>
            <a:r>
              <a:rPr sz="2450" b="0" spc="-190" dirty="0">
                <a:solidFill>
                  <a:srgbClr val="FFFFFF"/>
                </a:solidFill>
                <a:latin typeface="Work Sans Light"/>
                <a:cs typeface="Work Sans Light"/>
              </a:rPr>
              <a:t> </a:t>
            </a:r>
            <a:r>
              <a:rPr sz="2450" b="0" spc="-110" dirty="0">
                <a:solidFill>
                  <a:srgbClr val="FFFFFF"/>
                </a:solidFill>
                <a:latin typeface="Work Sans Light"/>
                <a:cs typeface="Work Sans Light"/>
              </a:rPr>
              <a:t>SOUDCI</a:t>
            </a:r>
            <a:r>
              <a:rPr sz="2450" b="0" spc="-185" dirty="0">
                <a:solidFill>
                  <a:srgbClr val="FFFFFF"/>
                </a:solidFill>
                <a:latin typeface="Work Sans Light"/>
                <a:cs typeface="Work Sans Light"/>
              </a:rPr>
              <a:t> </a:t>
            </a:r>
            <a:r>
              <a:rPr sz="2450" b="0" dirty="0">
                <a:solidFill>
                  <a:srgbClr val="FFFFFF"/>
                </a:solidFill>
                <a:latin typeface="Work Sans Light"/>
                <a:cs typeface="Work Sans Light"/>
              </a:rPr>
              <a:t>Z</a:t>
            </a:r>
            <a:r>
              <a:rPr sz="2450" b="0" spc="-185" dirty="0">
                <a:solidFill>
                  <a:srgbClr val="FFFFFF"/>
                </a:solidFill>
                <a:latin typeface="Work Sans Light"/>
                <a:cs typeface="Work Sans Light"/>
              </a:rPr>
              <a:t> </a:t>
            </a:r>
            <a:r>
              <a:rPr sz="2450" b="0" spc="-100" dirty="0">
                <a:solidFill>
                  <a:srgbClr val="FFFFFF"/>
                </a:solidFill>
                <a:latin typeface="Work Sans Light"/>
                <a:cs typeface="Work Sans Light"/>
              </a:rPr>
              <a:t>CELÉ</a:t>
            </a:r>
            <a:r>
              <a:rPr sz="2450" b="0" spc="-185" dirty="0">
                <a:solidFill>
                  <a:srgbClr val="FFFFFF"/>
                </a:solidFill>
                <a:latin typeface="Work Sans Light"/>
                <a:cs typeface="Work Sans Light"/>
              </a:rPr>
              <a:t> </a:t>
            </a:r>
            <a:r>
              <a:rPr sz="2450" b="0" spc="-25" dirty="0">
                <a:solidFill>
                  <a:srgbClr val="FFFFFF"/>
                </a:solidFill>
                <a:latin typeface="Work Sans Light"/>
                <a:cs typeface="Work Sans Light"/>
              </a:rPr>
              <a:t>ČR</a:t>
            </a:r>
            <a:endParaRPr sz="2450">
              <a:latin typeface="Work Sans Light"/>
              <a:cs typeface="Work Sans Light"/>
            </a:endParaRPr>
          </a:p>
          <a:p>
            <a:pPr marL="12700" marR="5080">
              <a:lnSpc>
                <a:spcPct val="114500"/>
              </a:lnSpc>
              <a:spcBef>
                <a:spcPts val="1110"/>
              </a:spcBef>
            </a:pPr>
            <a:r>
              <a:rPr sz="1800" spc="-90" dirty="0">
                <a:solidFill>
                  <a:srgbClr val="FFFFFF"/>
                </a:solidFill>
                <a:latin typeface="Work Sans"/>
                <a:cs typeface="Work Sans"/>
              </a:rPr>
              <a:t>Celkem</a:t>
            </a:r>
            <a:r>
              <a:rPr sz="1800" spc="-145" dirty="0">
                <a:solidFill>
                  <a:srgbClr val="FFFFFF"/>
                </a:solidFill>
                <a:latin typeface="Work Sans"/>
                <a:cs typeface="Work Sans"/>
              </a:rPr>
              <a:t> </a:t>
            </a:r>
            <a:r>
              <a:rPr sz="1800" spc="-100" dirty="0">
                <a:solidFill>
                  <a:srgbClr val="FFFFFF"/>
                </a:solidFill>
                <a:latin typeface="Work Sans"/>
                <a:cs typeface="Work Sans"/>
              </a:rPr>
              <a:t>bylo</a:t>
            </a:r>
            <a:r>
              <a:rPr sz="1800" spc="-140" dirty="0">
                <a:solidFill>
                  <a:srgbClr val="FFFFFF"/>
                </a:solidFill>
                <a:latin typeface="Work Sans"/>
                <a:cs typeface="Work Sans"/>
              </a:rPr>
              <a:t> </a:t>
            </a:r>
            <a:r>
              <a:rPr sz="1800" spc="-90" dirty="0">
                <a:solidFill>
                  <a:srgbClr val="FFFFFF"/>
                </a:solidFill>
                <a:latin typeface="Work Sans"/>
                <a:cs typeface="Work Sans"/>
              </a:rPr>
              <a:t>získáno</a:t>
            </a:r>
            <a:r>
              <a:rPr sz="1800" spc="-145" dirty="0">
                <a:solidFill>
                  <a:srgbClr val="FFFFFF"/>
                </a:solidFill>
                <a:latin typeface="Work Sans"/>
                <a:cs typeface="Work Sans"/>
              </a:rPr>
              <a:t> </a:t>
            </a:r>
            <a:r>
              <a:rPr sz="1800" dirty="0">
                <a:solidFill>
                  <a:srgbClr val="FFFFFF"/>
                </a:solidFill>
                <a:latin typeface="Work Sans"/>
                <a:cs typeface="Work Sans"/>
              </a:rPr>
              <a:t>a</a:t>
            </a:r>
            <a:r>
              <a:rPr sz="1800" spc="-185" dirty="0">
                <a:solidFill>
                  <a:srgbClr val="FFFFFF"/>
                </a:solidFill>
                <a:latin typeface="Work Sans"/>
                <a:cs typeface="Work Sans"/>
              </a:rPr>
              <a:t> </a:t>
            </a:r>
            <a:r>
              <a:rPr sz="1800" spc="-105" dirty="0">
                <a:solidFill>
                  <a:srgbClr val="FFFFFF"/>
                </a:solidFill>
                <a:latin typeface="Work Sans"/>
                <a:cs typeface="Work Sans"/>
              </a:rPr>
              <a:t>analyzováno</a:t>
            </a:r>
            <a:r>
              <a:rPr sz="1800" spc="-140" dirty="0">
                <a:solidFill>
                  <a:srgbClr val="FFFFFF"/>
                </a:solidFill>
                <a:latin typeface="Work Sans"/>
                <a:cs typeface="Work Sans"/>
              </a:rPr>
              <a:t> </a:t>
            </a:r>
            <a:r>
              <a:rPr sz="1800" spc="-55" dirty="0">
                <a:solidFill>
                  <a:srgbClr val="FFFFFF"/>
                </a:solidFill>
                <a:latin typeface="Work Sans"/>
                <a:cs typeface="Work Sans"/>
              </a:rPr>
              <a:t>35</a:t>
            </a:r>
            <a:r>
              <a:rPr sz="1800" spc="-195" dirty="0">
                <a:solidFill>
                  <a:srgbClr val="FFFFFF"/>
                </a:solidFill>
                <a:latin typeface="Work Sans"/>
                <a:cs typeface="Work Sans"/>
              </a:rPr>
              <a:t> </a:t>
            </a:r>
            <a:r>
              <a:rPr sz="1800" spc="-10" dirty="0">
                <a:solidFill>
                  <a:srgbClr val="FFFFFF"/>
                </a:solidFill>
                <a:latin typeface="Work Sans"/>
                <a:cs typeface="Work Sans"/>
              </a:rPr>
              <a:t>vyplněných </a:t>
            </a:r>
            <a:r>
              <a:rPr sz="1800" spc="-100" dirty="0">
                <a:solidFill>
                  <a:srgbClr val="FFFFFF"/>
                </a:solidFill>
                <a:latin typeface="Work Sans"/>
                <a:cs typeface="Work Sans"/>
              </a:rPr>
              <a:t>anketních</a:t>
            </a:r>
            <a:r>
              <a:rPr sz="1800" spc="-120" dirty="0">
                <a:solidFill>
                  <a:srgbClr val="FFFFFF"/>
                </a:solidFill>
                <a:latin typeface="Work Sans"/>
                <a:cs typeface="Work Sans"/>
              </a:rPr>
              <a:t> </a:t>
            </a:r>
            <a:r>
              <a:rPr sz="1800" spc="-90" dirty="0">
                <a:solidFill>
                  <a:srgbClr val="FFFFFF"/>
                </a:solidFill>
                <a:latin typeface="Work Sans"/>
                <a:cs typeface="Work Sans"/>
              </a:rPr>
              <a:t>lístků.</a:t>
            </a:r>
            <a:r>
              <a:rPr sz="1800" spc="-120" dirty="0">
                <a:solidFill>
                  <a:srgbClr val="FFFFFF"/>
                </a:solidFill>
                <a:latin typeface="Work Sans"/>
                <a:cs typeface="Work Sans"/>
              </a:rPr>
              <a:t> </a:t>
            </a:r>
            <a:r>
              <a:rPr sz="1800" spc="-100" dirty="0">
                <a:solidFill>
                  <a:srgbClr val="FFFFFF"/>
                </a:solidFill>
                <a:latin typeface="Work Sans"/>
                <a:cs typeface="Work Sans"/>
              </a:rPr>
              <a:t>Počet</a:t>
            </a:r>
            <a:r>
              <a:rPr sz="1800" spc="-120" dirty="0">
                <a:solidFill>
                  <a:srgbClr val="FFFFFF"/>
                </a:solidFill>
                <a:latin typeface="Work Sans"/>
                <a:cs typeface="Work Sans"/>
              </a:rPr>
              <a:t> </a:t>
            </a:r>
            <a:r>
              <a:rPr sz="1800" spc="-95" dirty="0">
                <a:solidFill>
                  <a:srgbClr val="FFFFFF"/>
                </a:solidFill>
                <a:latin typeface="Work Sans"/>
                <a:cs typeface="Work Sans"/>
              </a:rPr>
              <a:t>respondentů</a:t>
            </a:r>
            <a:r>
              <a:rPr sz="1800" spc="-120" dirty="0">
                <a:solidFill>
                  <a:srgbClr val="FFFFFF"/>
                </a:solidFill>
                <a:latin typeface="Work Sans"/>
                <a:cs typeface="Work Sans"/>
              </a:rPr>
              <a:t> </a:t>
            </a:r>
            <a:r>
              <a:rPr sz="1800" spc="-100" dirty="0">
                <a:solidFill>
                  <a:srgbClr val="FFFFFF"/>
                </a:solidFill>
                <a:latin typeface="Work Sans"/>
                <a:cs typeface="Work Sans"/>
              </a:rPr>
              <a:t>představuje</a:t>
            </a:r>
            <a:r>
              <a:rPr sz="1800" spc="-120" dirty="0">
                <a:solidFill>
                  <a:srgbClr val="FFFFFF"/>
                </a:solidFill>
                <a:latin typeface="Work Sans"/>
                <a:cs typeface="Work Sans"/>
              </a:rPr>
              <a:t> </a:t>
            </a:r>
            <a:r>
              <a:rPr sz="1800" spc="-55" dirty="0">
                <a:solidFill>
                  <a:srgbClr val="FFFFFF"/>
                </a:solidFill>
                <a:latin typeface="Work Sans"/>
                <a:cs typeface="Work Sans"/>
              </a:rPr>
              <a:t>25</a:t>
            </a:r>
            <a:r>
              <a:rPr sz="1800" spc="-120" dirty="0">
                <a:solidFill>
                  <a:srgbClr val="FFFFFF"/>
                </a:solidFill>
                <a:latin typeface="Work Sans"/>
                <a:cs typeface="Work Sans"/>
              </a:rPr>
              <a:t> </a:t>
            </a:r>
            <a:r>
              <a:rPr sz="1800" spc="-50" dirty="0">
                <a:solidFill>
                  <a:srgbClr val="FFFFFF"/>
                </a:solidFill>
                <a:latin typeface="Work Sans"/>
                <a:cs typeface="Work Sans"/>
              </a:rPr>
              <a:t>% </a:t>
            </a:r>
            <a:r>
              <a:rPr sz="1800" spc="-80" dirty="0">
                <a:solidFill>
                  <a:srgbClr val="FFFFFF"/>
                </a:solidFill>
                <a:latin typeface="Work Sans"/>
                <a:cs typeface="Work Sans"/>
              </a:rPr>
              <a:t>všech</a:t>
            </a:r>
            <a:r>
              <a:rPr sz="1800" spc="-140" dirty="0">
                <a:solidFill>
                  <a:srgbClr val="FFFFFF"/>
                </a:solidFill>
                <a:latin typeface="Work Sans"/>
                <a:cs typeface="Work Sans"/>
              </a:rPr>
              <a:t> </a:t>
            </a:r>
            <a:r>
              <a:rPr sz="1800" spc="-100" dirty="0">
                <a:solidFill>
                  <a:srgbClr val="FFFFFF"/>
                </a:solidFill>
                <a:latin typeface="Work Sans"/>
                <a:cs typeface="Work Sans"/>
              </a:rPr>
              <a:t>insolvenčních</a:t>
            </a:r>
            <a:r>
              <a:rPr sz="1800" spc="-140" dirty="0">
                <a:solidFill>
                  <a:srgbClr val="FFFFFF"/>
                </a:solidFill>
                <a:latin typeface="Work Sans"/>
                <a:cs typeface="Work Sans"/>
              </a:rPr>
              <a:t> </a:t>
            </a:r>
            <a:r>
              <a:rPr sz="1800" spc="-85" dirty="0">
                <a:solidFill>
                  <a:srgbClr val="FFFFFF"/>
                </a:solidFill>
                <a:latin typeface="Work Sans"/>
                <a:cs typeface="Work Sans"/>
              </a:rPr>
              <a:t>soudců</a:t>
            </a:r>
            <a:r>
              <a:rPr sz="1800" spc="-190" dirty="0">
                <a:solidFill>
                  <a:srgbClr val="FFFFFF"/>
                </a:solidFill>
                <a:latin typeface="Work Sans"/>
                <a:cs typeface="Work Sans"/>
              </a:rPr>
              <a:t> </a:t>
            </a:r>
            <a:r>
              <a:rPr sz="1800" dirty="0">
                <a:solidFill>
                  <a:srgbClr val="FFFFFF"/>
                </a:solidFill>
                <a:latin typeface="Work Sans"/>
                <a:cs typeface="Work Sans"/>
              </a:rPr>
              <a:t>v</a:t>
            </a:r>
            <a:r>
              <a:rPr sz="1800" spc="-190" dirty="0">
                <a:solidFill>
                  <a:srgbClr val="FFFFFF"/>
                </a:solidFill>
                <a:latin typeface="Work Sans"/>
                <a:cs typeface="Work Sans"/>
              </a:rPr>
              <a:t> </a:t>
            </a:r>
            <a:r>
              <a:rPr sz="1800" spc="-70" dirty="0">
                <a:solidFill>
                  <a:srgbClr val="FFFFFF"/>
                </a:solidFill>
                <a:latin typeface="Work Sans"/>
                <a:cs typeface="Work Sans"/>
              </a:rPr>
              <a:t>ČR,</a:t>
            </a:r>
            <a:r>
              <a:rPr sz="1800" spc="-140" dirty="0">
                <a:solidFill>
                  <a:srgbClr val="FFFFFF"/>
                </a:solidFill>
                <a:latin typeface="Work Sans"/>
                <a:cs typeface="Work Sans"/>
              </a:rPr>
              <a:t> </a:t>
            </a:r>
            <a:r>
              <a:rPr sz="1800" spc="-85" dirty="0">
                <a:solidFill>
                  <a:srgbClr val="FFFFFF"/>
                </a:solidFill>
                <a:latin typeface="Work Sans"/>
                <a:cs typeface="Work Sans"/>
              </a:rPr>
              <a:t>údaje</a:t>
            </a:r>
            <a:r>
              <a:rPr sz="1800" spc="-140" dirty="0">
                <a:solidFill>
                  <a:srgbClr val="FFFFFF"/>
                </a:solidFill>
                <a:latin typeface="Work Sans"/>
                <a:cs typeface="Work Sans"/>
              </a:rPr>
              <a:t> </a:t>
            </a:r>
            <a:r>
              <a:rPr sz="1800" spc="-90" dirty="0">
                <a:solidFill>
                  <a:srgbClr val="FFFFFF"/>
                </a:solidFill>
                <a:latin typeface="Work Sans"/>
                <a:cs typeface="Work Sans"/>
              </a:rPr>
              <a:t>získané</a:t>
            </a:r>
            <a:r>
              <a:rPr sz="1800" spc="-175" dirty="0">
                <a:solidFill>
                  <a:srgbClr val="FFFFFF"/>
                </a:solidFill>
                <a:latin typeface="Work Sans"/>
                <a:cs typeface="Work Sans"/>
              </a:rPr>
              <a:t> </a:t>
            </a:r>
            <a:r>
              <a:rPr sz="1800" spc="-10" dirty="0">
                <a:solidFill>
                  <a:srgbClr val="FFFFFF"/>
                </a:solidFill>
                <a:latin typeface="Work Sans"/>
                <a:cs typeface="Work Sans"/>
              </a:rPr>
              <a:t>touto </a:t>
            </a:r>
            <a:r>
              <a:rPr sz="1800" spc="-95" dirty="0">
                <a:solidFill>
                  <a:srgbClr val="FFFFFF"/>
                </a:solidFill>
                <a:latin typeface="Work Sans"/>
                <a:cs typeface="Work Sans"/>
              </a:rPr>
              <a:t>anketou</a:t>
            </a:r>
            <a:r>
              <a:rPr sz="1800" spc="-150" dirty="0">
                <a:solidFill>
                  <a:srgbClr val="FFFFFF"/>
                </a:solidFill>
                <a:latin typeface="Work Sans"/>
                <a:cs typeface="Work Sans"/>
              </a:rPr>
              <a:t> </a:t>
            </a:r>
            <a:r>
              <a:rPr sz="1800" spc="-75" dirty="0">
                <a:solidFill>
                  <a:srgbClr val="FFFFFF"/>
                </a:solidFill>
                <a:latin typeface="Work Sans"/>
                <a:cs typeface="Work Sans"/>
              </a:rPr>
              <a:t>lze</a:t>
            </a:r>
            <a:r>
              <a:rPr sz="1800" spc="-150" dirty="0">
                <a:solidFill>
                  <a:srgbClr val="FFFFFF"/>
                </a:solidFill>
                <a:latin typeface="Work Sans"/>
                <a:cs typeface="Work Sans"/>
              </a:rPr>
              <a:t> </a:t>
            </a:r>
            <a:r>
              <a:rPr sz="1800" spc="-100" dirty="0">
                <a:solidFill>
                  <a:srgbClr val="FFFFFF"/>
                </a:solidFill>
                <a:latin typeface="Work Sans"/>
                <a:cs typeface="Work Sans"/>
              </a:rPr>
              <a:t>považovat</a:t>
            </a:r>
            <a:r>
              <a:rPr sz="1800" spc="-145" dirty="0">
                <a:solidFill>
                  <a:srgbClr val="FFFFFF"/>
                </a:solidFill>
                <a:latin typeface="Work Sans"/>
                <a:cs typeface="Work Sans"/>
              </a:rPr>
              <a:t> </a:t>
            </a:r>
            <a:r>
              <a:rPr sz="1800" spc="-55" dirty="0">
                <a:solidFill>
                  <a:srgbClr val="FFFFFF"/>
                </a:solidFill>
                <a:latin typeface="Work Sans"/>
                <a:cs typeface="Work Sans"/>
              </a:rPr>
              <a:t>za</a:t>
            </a:r>
            <a:r>
              <a:rPr sz="1800" spc="-190" dirty="0">
                <a:solidFill>
                  <a:srgbClr val="FFFFFF"/>
                </a:solidFill>
                <a:latin typeface="Work Sans"/>
                <a:cs typeface="Work Sans"/>
              </a:rPr>
              <a:t> </a:t>
            </a:r>
            <a:r>
              <a:rPr sz="1800" spc="-40" dirty="0">
                <a:solidFill>
                  <a:srgbClr val="FFFFFF"/>
                </a:solidFill>
                <a:latin typeface="Work Sans"/>
                <a:cs typeface="Work Sans"/>
              </a:rPr>
              <a:t>reprezentativní.</a:t>
            </a:r>
            <a:endParaRPr sz="1800">
              <a:latin typeface="Work Sans"/>
              <a:cs typeface="Work Sans"/>
            </a:endParaRPr>
          </a:p>
        </p:txBody>
      </p:sp>
      <p:sp>
        <p:nvSpPr>
          <p:cNvPr id="27" name="object 27"/>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8" name="object 28"/>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9" name="object 29"/>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3" name="object 3"/>
          <p:cNvSpPr txBox="1"/>
          <p:nvPr/>
        </p:nvSpPr>
        <p:spPr>
          <a:xfrm>
            <a:off x="1034388" y="3909166"/>
            <a:ext cx="11608462" cy="1910714"/>
          </a:xfrm>
          <a:prstGeom prst="rect">
            <a:avLst/>
          </a:prstGeom>
        </p:spPr>
        <p:txBody>
          <a:bodyPr vert="horz" wrap="square" lIns="0" tIns="11430" rIns="0" bIns="0" rtlCol="0">
            <a:spAutoFit/>
          </a:bodyPr>
          <a:lstStyle/>
          <a:p>
            <a:pPr marL="12700" marR="10160">
              <a:lnSpc>
                <a:spcPct val="108500"/>
              </a:lnSpc>
              <a:spcBef>
                <a:spcPts val="90"/>
              </a:spcBef>
            </a:pPr>
            <a:r>
              <a:rPr sz="2850" b="0" spc="-150" dirty="0">
                <a:solidFill>
                  <a:srgbClr val="003150"/>
                </a:solidFill>
                <a:latin typeface="Work Sans Light"/>
                <a:cs typeface="Work Sans Light"/>
              </a:rPr>
              <a:t>PODLE SMĚRNICE BY MĚLY BÝT POSTUPY TAKOVÉ, ABY NEZPŮSOBILY NÍZKOU MÍRU VÝTĚŽNOSTI A NEMĚLY BY BÝT NEPŘIMĚŘENĚ NÁKLADNÉ. SOUHLASILI BYSTE S PŘIJETÍM NOVELY IZ, KDYŽ PODLE ODHADŮ KLESNE VÝTĚŽNOST ODDLUŽENÍ Z 56 % NA POUHÝCH 5-6 %?</a:t>
            </a:r>
            <a:endParaRPr sz="2850" spc="-150" dirty="0">
              <a:latin typeface="Work Sans Light"/>
              <a:cs typeface="Work Sans Light"/>
            </a:endParaRPr>
          </a:p>
        </p:txBody>
      </p:sp>
      <p:sp>
        <p:nvSpPr>
          <p:cNvPr id="4" name="object 4"/>
          <p:cNvSpPr txBox="1"/>
          <p:nvPr/>
        </p:nvSpPr>
        <p:spPr>
          <a:xfrm>
            <a:off x="1013446" y="1743040"/>
            <a:ext cx="11538585" cy="1418590"/>
          </a:xfrm>
          <a:prstGeom prst="rect">
            <a:avLst/>
          </a:prstGeom>
        </p:spPr>
        <p:txBody>
          <a:bodyPr vert="horz" wrap="square" lIns="0" tIns="116205" rIns="0" bIns="0" rtlCol="0">
            <a:spAutoFit/>
          </a:bodyPr>
          <a:lstStyle/>
          <a:p>
            <a:pPr marL="12700">
              <a:lnSpc>
                <a:spcPct val="100000"/>
              </a:lnSpc>
              <a:spcBef>
                <a:spcPts val="915"/>
              </a:spcBef>
              <a:tabLst>
                <a:tab pos="3185795" algn="l"/>
                <a:tab pos="3948429" algn="l"/>
              </a:tabLst>
            </a:pPr>
            <a:r>
              <a:rPr sz="5500" spc="-150" dirty="0">
                <a:solidFill>
                  <a:srgbClr val="FFFFFF"/>
                </a:solidFill>
                <a:latin typeface="Work Sans" pitchFamily="2" charset="-18"/>
                <a:cs typeface="Work Sans"/>
              </a:rPr>
              <a:t>ANKETA	</a:t>
            </a:r>
            <a:r>
              <a:rPr sz="5500" b="0" spc="-150" dirty="0">
                <a:solidFill>
                  <a:srgbClr val="FFFFFF"/>
                </a:solidFill>
                <a:latin typeface="Work Sans" pitchFamily="2" charset="-18"/>
                <a:cs typeface="Work Sans ExtraLight"/>
              </a:rPr>
              <a:t>-	</a:t>
            </a:r>
            <a:r>
              <a:rPr sz="5500" spc="-150" dirty="0">
                <a:solidFill>
                  <a:srgbClr val="FFFFFF"/>
                </a:solidFill>
                <a:latin typeface="Work Sans" pitchFamily="2" charset="-18"/>
                <a:cs typeface="Work Sans"/>
              </a:rPr>
              <a:t>INSOLVENČNÍ SOUDCI</a:t>
            </a:r>
            <a:endParaRPr sz="5500" spc="-150" dirty="0">
              <a:latin typeface="Work Sans" pitchFamily="2" charset="-18"/>
              <a:cs typeface="Work Sans"/>
            </a:endParaRPr>
          </a:p>
          <a:p>
            <a:pPr marL="12700">
              <a:lnSpc>
                <a:spcPct val="100000"/>
              </a:lnSpc>
              <a:spcBef>
                <a:spcPts val="425"/>
              </a:spcBef>
            </a:pPr>
            <a:r>
              <a:rPr sz="2600" spc="-150" dirty="0">
                <a:solidFill>
                  <a:srgbClr val="FFFFFF"/>
                </a:solidFill>
                <a:latin typeface="Work Sans"/>
                <a:cs typeface="Work Sans"/>
              </a:rPr>
              <a:t>8. – 9. 9. 2022 - JUSTIČNÍ AKADEMIE V KROMĚŘÍŽI</a:t>
            </a:r>
            <a:endParaRPr sz="2600" spc="-150" dirty="0">
              <a:latin typeface="Work Sans"/>
              <a:cs typeface="Work Sans"/>
            </a:endParaRP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aphicFrame>
        <p:nvGraphicFramePr>
          <p:cNvPr id="6" name="object 6"/>
          <p:cNvGraphicFramePr>
            <a:graphicFrameLocks noGrp="1"/>
          </p:cNvGraphicFramePr>
          <p:nvPr/>
        </p:nvGraphicFramePr>
        <p:xfrm>
          <a:off x="1047088" y="6256301"/>
          <a:ext cx="7389495" cy="4002405"/>
        </p:xfrm>
        <a:graphic>
          <a:graphicData uri="http://schemas.openxmlformats.org/drawingml/2006/table">
            <a:tbl>
              <a:tblPr firstRow="1" bandRow="1">
                <a:tableStyleId>{2D5ABB26-0587-4C30-8999-92F81FD0307C}</a:tableStyleId>
              </a:tblPr>
              <a:tblGrid>
                <a:gridCol w="3683635">
                  <a:extLst>
                    <a:ext uri="{9D8B030D-6E8A-4147-A177-3AD203B41FA5}">
                      <a16:colId xmlns:a16="http://schemas.microsoft.com/office/drawing/2014/main" val="20000"/>
                    </a:ext>
                  </a:extLst>
                </a:gridCol>
                <a:gridCol w="1774825">
                  <a:extLst>
                    <a:ext uri="{9D8B030D-6E8A-4147-A177-3AD203B41FA5}">
                      <a16:colId xmlns:a16="http://schemas.microsoft.com/office/drawing/2014/main" val="20001"/>
                    </a:ext>
                  </a:extLst>
                </a:gridCol>
                <a:gridCol w="1931035">
                  <a:extLst>
                    <a:ext uri="{9D8B030D-6E8A-4147-A177-3AD203B41FA5}">
                      <a16:colId xmlns:a16="http://schemas.microsoft.com/office/drawing/2014/main" val="20002"/>
                    </a:ext>
                  </a:extLst>
                </a:gridCol>
              </a:tblGrid>
              <a:tr h="796925">
                <a:tc>
                  <a:txBody>
                    <a:bodyPr/>
                    <a:lstStyle/>
                    <a:p>
                      <a:pPr marL="266700">
                        <a:lnSpc>
                          <a:spcPct val="100000"/>
                        </a:lnSpc>
                        <a:spcBef>
                          <a:spcPts val="1970"/>
                        </a:spcBef>
                      </a:pPr>
                      <a:r>
                        <a:rPr sz="2200" b="0" dirty="0">
                          <a:solidFill>
                            <a:srgbClr val="FFFFFF"/>
                          </a:solidFill>
                          <a:latin typeface="Work Sans Medium"/>
                          <a:cs typeface="Work Sans Medium"/>
                        </a:rPr>
                        <a:t>MOŽNOSTI</a:t>
                      </a:r>
                      <a:r>
                        <a:rPr sz="2200" b="0" spc="55" dirty="0">
                          <a:solidFill>
                            <a:srgbClr val="FFFFFF"/>
                          </a:solidFill>
                          <a:latin typeface="Work Sans Medium"/>
                          <a:cs typeface="Work Sans Medium"/>
                        </a:rPr>
                        <a:t> </a:t>
                      </a:r>
                      <a:r>
                        <a:rPr sz="2200" b="0" spc="-10" dirty="0">
                          <a:solidFill>
                            <a:srgbClr val="FFFFFF"/>
                          </a:solidFill>
                          <a:latin typeface="Work Sans Medium"/>
                          <a:cs typeface="Work Sans Medium"/>
                        </a:rPr>
                        <a:t>ODPOVĚDI</a:t>
                      </a:r>
                      <a:endParaRPr sz="2200">
                        <a:latin typeface="Work Sans Medium"/>
                        <a:cs typeface="Work Sans Medium"/>
                      </a:endParaRPr>
                    </a:p>
                  </a:txBody>
                  <a:tcPr marL="0" marR="0" marT="250190" marB="0">
                    <a:solidFill>
                      <a:srgbClr val="003150"/>
                    </a:solidFill>
                  </a:tcPr>
                </a:tc>
                <a:tc>
                  <a:txBody>
                    <a:bodyPr/>
                    <a:lstStyle/>
                    <a:p>
                      <a:pPr marR="62865" algn="ctr">
                        <a:lnSpc>
                          <a:spcPct val="100000"/>
                        </a:lnSpc>
                        <a:spcBef>
                          <a:spcPts val="1970"/>
                        </a:spcBef>
                      </a:pPr>
                      <a:r>
                        <a:rPr sz="2200" b="0" spc="-20" dirty="0">
                          <a:solidFill>
                            <a:srgbClr val="FFFFFF"/>
                          </a:solidFill>
                          <a:latin typeface="Work Sans Medium"/>
                          <a:cs typeface="Work Sans Medium"/>
                        </a:rPr>
                        <a:t>POČET</a:t>
                      </a:r>
                      <a:endParaRPr sz="2200" dirty="0">
                        <a:latin typeface="Work Sans Medium"/>
                        <a:cs typeface="Work Sans Medium"/>
                      </a:endParaRPr>
                    </a:p>
                  </a:txBody>
                  <a:tcPr marL="0" marR="0" marT="250190" marB="0">
                    <a:solidFill>
                      <a:srgbClr val="003150"/>
                    </a:solidFill>
                  </a:tcPr>
                </a:tc>
                <a:tc>
                  <a:txBody>
                    <a:bodyPr/>
                    <a:lstStyle/>
                    <a:p>
                      <a:pPr marR="560070" algn="r">
                        <a:lnSpc>
                          <a:spcPct val="100000"/>
                        </a:lnSpc>
                        <a:spcBef>
                          <a:spcPts val="1970"/>
                        </a:spcBef>
                      </a:pPr>
                      <a:r>
                        <a:rPr sz="2200" b="0" spc="-20" dirty="0">
                          <a:solidFill>
                            <a:srgbClr val="FFFFFF"/>
                          </a:solidFill>
                          <a:latin typeface="Work Sans Medium"/>
                          <a:cs typeface="Work Sans Medium"/>
                        </a:rPr>
                        <a:t>PODÍL</a:t>
                      </a:r>
                      <a:endParaRPr sz="2200" dirty="0">
                        <a:latin typeface="Work Sans Medium"/>
                        <a:cs typeface="Work Sans Medium"/>
                      </a:endParaRPr>
                    </a:p>
                  </a:txBody>
                  <a:tcPr marL="0" marR="0" marT="250190" marB="0">
                    <a:solidFill>
                      <a:srgbClr val="003150"/>
                    </a:solidFill>
                  </a:tcPr>
                </a:tc>
                <a:extLst>
                  <a:ext uri="{0D108BD9-81ED-4DB2-BD59-A6C34878D82A}">
                    <a16:rowId xmlns:a16="http://schemas.microsoft.com/office/drawing/2014/main" val="10000"/>
                  </a:ext>
                </a:extLst>
              </a:tr>
              <a:tr h="801370">
                <a:tc>
                  <a:txBody>
                    <a:bodyPr/>
                    <a:lstStyle/>
                    <a:p>
                      <a:pPr marL="88900">
                        <a:lnSpc>
                          <a:spcPct val="100000"/>
                        </a:lnSpc>
                        <a:spcBef>
                          <a:spcPts val="1989"/>
                        </a:spcBef>
                      </a:pPr>
                      <a:r>
                        <a:rPr sz="2200" b="0" spc="-25" dirty="0">
                          <a:solidFill>
                            <a:srgbClr val="4C4C4C"/>
                          </a:solidFill>
                          <a:latin typeface="Work Sans Light"/>
                          <a:cs typeface="Work Sans Light"/>
                        </a:rPr>
                        <a:t>ANO</a:t>
                      </a:r>
                      <a:endParaRPr sz="2200">
                        <a:latin typeface="Work Sans Light"/>
                        <a:cs typeface="Work Sans Light"/>
                      </a:endParaRPr>
                    </a:p>
                  </a:txBody>
                  <a:tcPr marL="0" marR="0" marT="252729" marB="0">
                    <a:lnB w="3175">
                      <a:solidFill>
                        <a:srgbClr val="003150"/>
                      </a:solidFill>
                      <a:prstDash val="solid"/>
                    </a:lnB>
                  </a:tcPr>
                </a:tc>
                <a:tc>
                  <a:txBody>
                    <a:bodyPr/>
                    <a:lstStyle/>
                    <a:p>
                      <a:pPr marR="67945" algn="ctr">
                        <a:lnSpc>
                          <a:spcPct val="100000"/>
                        </a:lnSpc>
                        <a:spcBef>
                          <a:spcPts val="1989"/>
                        </a:spcBef>
                      </a:pPr>
                      <a:r>
                        <a:rPr sz="2200" b="0" dirty="0">
                          <a:solidFill>
                            <a:srgbClr val="4C4C4C"/>
                          </a:solidFill>
                          <a:latin typeface="Work Sans Light"/>
                          <a:cs typeface="Work Sans Light"/>
                        </a:rPr>
                        <a:t>1</a:t>
                      </a:r>
                      <a:endParaRPr sz="2200">
                        <a:latin typeface="Work Sans Light"/>
                        <a:cs typeface="Work Sans Light"/>
                      </a:endParaRPr>
                    </a:p>
                  </a:txBody>
                  <a:tcPr marL="0" marR="0" marT="252729" marB="0">
                    <a:lnB w="3175">
                      <a:solidFill>
                        <a:srgbClr val="003150"/>
                      </a:solidFill>
                      <a:prstDash val="solid"/>
                    </a:lnB>
                  </a:tcPr>
                </a:tc>
                <a:tc>
                  <a:txBody>
                    <a:bodyPr/>
                    <a:lstStyle/>
                    <a:p>
                      <a:pPr marR="551815" algn="r">
                        <a:lnSpc>
                          <a:spcPct val="100000"/>
                        </a:lnSpc>
                        <a:spcBef>
                          <a:spcPts val="1989"/>
                        </a:spcBef>
                      </a:pPr>
                      <a:r>
                        <a:rPr sz="2200" b="0" dirty="0">
                          <a:solidFill>
                            <a:srgbClr val="4C4C4C"/>
                          </a:solidFill>
                          <a:latin typeface="Work Sans Light"/>
                          <a:cs typeface="Work Sans Light"/>
                        </a:rPr>
                        <a:t>2,86</a:t>
                      </a:r>
                      <a:r>
                        <a:rPr sz="2200" b="0" spc="45" dirty="0">
                          <a:solidFill>
                            <a:srgbClr val="4C4C4C"/>
                          </a:solidFill>
                          <a:latin typeface="Work Sans Light"/>
                          <a:cs typeface="Work Sans Light"/>
                        </a:rPr>
                        <a:t> </a:t>
                      </a:r>
                      <a:r>
                        <a:rPr sz="2200" b="0" spc="-50" dirty="0">
                          <a:solidFill>
                            <a:srgbClr val="4C4C4C"/>
                          </a:solidFill>
                          <a:latin typeface="Work Sans Light"/>
                          <a:cs typeface="Work Sans Light"/>
                        </a:rPr>
                        <a:t>%</a:t>
                      </a:r>
                      <a:endParaRPr sz="2200">
                        <a:latin typeface="Work Sans Light"/>
                        <a:cs typeface="Work Sans Light"/>
                      </a:endParaRPr>
                    </a:p>
                  </a:txBody>
                  <a:tcPr marL="0" marR="0" marT="252729" marB="0">
                    <a:lnB w="3175">
                      <a:solidFill>
                        <a:srgbClr val="003150"/>
                      </a:solidFill>
                      <a:prstDash val="solid"/>
                    </a:lnB>
                  </a:tcPr>
                </a:tc>
                <a:extLst>
                  <a:ext uri="{0D108BD9-81ED-4DB2-BD59-A6C34878D82A}">
                    <a16:rowId xmlns:a16="http://schemas.microsoft.com/office/drawing/2014/main" val="10001"/>
                  </a:ext>
                </a:extLst>
              </a:tr>
              <a:tr h="801370">
                <a:tc>
                  <a:txBody>
                    <a:bodyPr/>
                    <a:lstStyle/>
                    <a:p>
                      <a:pPr marL="88900">
                        <a:lnSpc>
                          <a:spcPct val="100000"/>
                        </a:lnSpc>
                        <a:spcBef>
                          <a:spcPts val="1989"/>
                        </a:spcBef>
                      </a:pPr>
                      <a:r>
                        <a:rPr sz="2200" b="0" dirty="0">
                          <a:solidFill>
                            <a:srgbClr val="4C4C4C"/>
                          </a:solidFill>
                          <a:latin typeface="Work Sans Light"/>
                          <a:cs typeface="Work Sans Light"/>
                        </a:rPr>
                        <a:t>SPÍŠE</a:t>
                      </a:r>
                      <a:r>
                        <a:rPr sz="2200" b="0" spc="15" dirty="0">
                          <a:solidFill>
                            <a:srgbClr val="4C4C4C"/>
                          </a:solidFill>
                          <a:latin typeface="Work Sans Light"/>
                          <a:cs typeface="Work Sans Light"/>
                        </a:rPr>
                        <a:t> </a:t>
                      </a:r>
                      <a:r>
                        <a:rPr sz="2200" b="0" spc="-25" dirty="0">
                          <a:solidFill>
                            <a:srgbClr val="4C4C4C"/>
                          </a:solidFill>
                          <a:latin typeface="Work Sans Light"/>
                          <a:cs typeface="Work Sans Light"/>
                        </a:rPr>
                        <a:t>ANO</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tc>
                  <a:txBody>
                    <a:bodyPr/>
                    <a:lstStyle/>
                    <a:p>
                      <a:pPr marR="67945" algn="ctr">
                        <a:lnSpc>
                          <a:spcPct val="100000"/>
                        </a:lnSpc>
                        <a:spcBef>
                          <a:spcPts val="1989"/>
                        </a:spcBef>
                      </a:pPr>
                      <a:r>
                        <a:rPr sz="2200" b="0" dirty="0">
                          <a:solidFill>
                            <a:srgbClr val="4C4C4C"/>
                          </a:solidFill>
                          <a:latin typeface="Work Sans Light"/>
                          <a:cs typeface="Work Sans Light"/>
                        </a:rPr>
                        <a:t>4</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tc>
                  <a:txBody>
                    <a:bodyPr/>
                    <a:lstStyle/>
                    <a:p>
                      <a:pPr marR="538480" algn="r">
                        <a:lnSpc>
                          <a:spcPct val="100000"/>
                        </a:lnSpc>
                        <a:spcBef>
                          <a:spcPts val="1989"/>
                        </a:spcBef>
                      </a:pPr>
                      <a:r>
                        <a:rPr sz="2200" b="0" dirty="0">
                          <a:solidFill>
                            <a:srgbClr val="4C4C4C"/>
                          </a:solidFill>
                          <a:latin typeface="Work Sans Light"/>
                          <a:cs typeface="Work Sans Light"/>
                        </a:rPr>
                        <a:t>11,43</a:t>
                      </a:r>
                      <a:r>
                        <a:rPr sz="2200" b="0" spc="-65" dirty="0">
                          <a:solidFill>
                            <a:srgbClr val="4C4C4C"/>
                          </a:solidFill>
                          <a:latin typeface="Work Sans Light"/>
                          <a:cs typeface="Work Sans Light"/>
                        </a:rPr>
                        <a:t> </a:t>
                      </a:r>
                      <a:r>
                        <a:rPr sz="2200" b="0" spc="-50" dirty="0">
                          <a:solidFill>
                            <a:srgbClr val="4C4C4C"/>
                          </a:solidFill>
                          <a:latin typeface="Work Sans Light"/>
                          <a:cs typeface="Work Sans Light"/>
                        </a:rPr>
                        <a:t>%</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801370">
                <a:tc>
                  <a:txBody>
                    <a:bodyPr/>
                    <a:lstStyle/>
                    <a:p>
                      <a:pPr marL="88900">
                        <a:lnSpc>
                          <a:spcPct val="100000"/>
                        </a:lnSpc>
                        <a:spcBef>
                          <a:spcPts val="1989"/>
                        </a:spcBef>
                      </a:pPr>
                      <a:r>
                        <a:rPr sz="2200" b="0" spc="-25" dirty="0">
                          <a:solidFill>
                            <a:srgbClr val="4C4C4C"/>
                          </a:solidFill>
                          <a:latin typeface="Work Sans Light"/>
                          <a:cs typeface="Work Sans Light"/>
                        </a:rPr>
                        <a:t>NE</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tc>
                  <a:txBody>
                    <a:bodyPr/>
                    <a:lstStyle/>
                    <a:p>
                      <a:pPr marR="67945" algn="ctr">
                        <a:lnSpc>
                          <a:spcPct val="100000"/>
                        </a:lnSpc>
                        <a:spcBef>
                          <a:spcPts val="1989"/>
                        </a:spcBef>
                      </a:pPr>
                      <a:r>
                        <a:rPr sz="2200" b="0" spc="-25" dirty="0">
                          <a:solidFill>
                            <a:srgbClr val="4C4C4C"/>
                          </a:solidFill>
                          <a:latin typeface="Work Sans Light"/>
                          <a:cs typeface="Work Sans Light"/>
                        </a:rPr>
                        <a:t>25</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tc>
                  <a:txBody>
                    <a:bodyPr/>
                    <a:lstStyle/>
                    <a:p>
                      <a:pPr marR="513715" algn="r">
                        <a:lnSpc>
                          <a:spcPct val="100000"/>
                        </a:lnSpc>
                        <a:spcBef>
                          <a:spcPts val="1989"/>
                        </a:spcBef>
                      </a:pPr>
                      <a:r>
                        <a:rPr sz="2200" b="0" dirty="0">
                          <a:solidFill>
                            <a:srgbClr val="4C4C4C"/>
                          </a:solidFill>
                          <a:latin typeface="Work Sans Light"/>
                          <a:cs typeface="Work Sans Light"/>
                        </a:rPr>
                        <a:t>71,43</a:t>
                      </a:r>
                      <a:r>
                        <a:rPr sz="2200" b="0" spc="-40" dirty="0">
                          <a:solidFill>
                            <a:srgbClr val="4C4C4C"/>
                          </a:solidFill>
                          <a:latin typeface="Work Sans Light"/>
                          <a:cs typeface="Work Sans Light"/>
                        </a:rPr>
                        <a:t> </a:t>
                      </a:r>
                      <a:r>
                        <a:rPr sz="2200" b="0" spc="-50" dirty="0">
                          <a:solidFill>
                            <a:srgbClr val="4C4C4C"/>
                          </a:solidFill>
                          <a:latin typeface="Work Sans Light"/>
                          <a:cs typeface="Work Sans Light"/>
                        </a:rPr>
                        <a:t>%</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r h="801370">
                <a:tc>
                  <a:txBody>
                    <a:bodyPr/>
                    <a:lstStyle/>
                    <a:p>
                      <a:pPr marL="88900">
                        <a:lnSpc>
                          <a:spcPct val="100000"/>
                        </a:lnSpc>
                        <a:spcBef>
                          <a:spcPts val="1989"/>
                        </a:spcBef>
                      </a:pPr>
                      <a:r>
                        <a:rPr sz="2200" b="0" dirty="0">
                          <a:solidFill>
                            <a:srgbClr val="4C4C4C"/>
                          </a:solidFill>
                          <a:latin typeface="Work Sans Light"/>
                          <a:cs typeface="Work Sans Light"/>
                        </a:rPr>
                        <a:t>SPÍŠE</a:t>
                      </a:r>
                      <a:r>
                        <a:rPr sz="2200" b="0" spc="85" dirty="0">
                          <a:solidFill>
                            <a:srgbClr val="4C4C4C"/>
                          </a:solidFill>
                          <a:latin typeface="Work Sans Light"/>
                          <a:cs typeface="Work Sans Light"/>
                        </a:rPr>
                        <a:t> </a:t>
                      </a:r>
                      <a:r>
                        <a:rPr sz="2200" b="0" spc="-25" dirty="0">
                          <a:solidFill>
                            <a:srgbClr val="4C4C4C"/>
                          </a:solidFill>
                          <a:latin typeface="Work Sans Light"/>
                          <a:cs typeface="Work Sans Light"/>
                        </a:rPr>
                        <a:t>NE</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tc>
                  <a:txBody>
                    <a:bodyPr/>
                    <a:lstStyle/>
                    <a:p>
                      <a:pPr marR="67945" algn="ctr">
                        <a:lnSpc>
                          <a:spcPct val="100000"/>
                        </a:lnSpc>
                        <a:spcBef>
                          <a:spcPts val="1989"/>
                        </a:spcBef>
                      </a:pPr>
                      <a:r>
                        <a:rPr sz="2200" b="0" dirty="0">
                          <a:solidFill>
                            <a:srgbClr val="4C4C4C"/>
                          </a:solidFill>
                          <a:latin typeface="Work Sans Light"/>
                          <a:cs typeface="Work Sans Light"/>
                        </a:rPr>
                        <a:t>5</a:t>
                      </a:r>
                      <a:endParaRPr sz="220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tc>
                  <a:txBody>
                    <a:bodyPr/>
                    <a:lstStyle/>
                    <a:p>
                      <a:pPr marR="504190" algn="r">
                        <a:lnSpc>
                          <a:spcPct val="100000"/>
                        </a:lnSpc>
                        <a:spcBef>
                          <a:spcPts val="1989"/>
                        </a:spcBef>
                      </a:pPr>
                      <a:r>
                        <a:rPr sz="2200" b="0" dirty="0">
                          <a:solidFill>
                            <a:srgbClr val="4C4C4C"/>
                          </a:solidFill>
                          <a:latin typeface="Work Sans Light"/>
                          <a:cs typeface="Work Sans Light"/>
                        </a:rPr>
                        <a:t>14,28</a:t>
                      </a:r>
                      <a:r>
                        <a:rPr sz="2200" b="0" spc="-10" dirty="0">
                          <a:solidFill>
                            <a:srgbClr val="4C4C4C"/>
                          </a:solidFill>
                          <a:latin typeface="Work Sans Light"/>
                          <a:cs typeface="Work Sans Light"/>
                        </a:rPr>
                        <a:t> </a:t>
                      </a:r>
                      <a:r>
                        <a:rPr sz="2200" b="0" spc="-50" dirty="0">
                          <a:solidFill>
                            <a:srgbClr val="4C4C4C"/>
                          </a:solidFill>
                          <a:latin typeface="Work Sans Light"/>
                          <a:cs typeface="Work Sans Light"/>
                        </a:rPr>
                        <a:t>%</a:t>
                      </a:r>
                      <a:endParaRPr sz="2200" dirty="0">
                        <a:latin typeface="Work Sans Light"/>
                        <a:cs typeface="Work Sans Light"/>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4"/>
                  </a:ext>
                </a:extLst>
              </a:tr>
            </a:tbl>
          </a:graphicData>
        </a:graphic>
      </p:graphicFrame>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9" name="object 9"/>
          <p:cNvSpPr/>
          <p:nvPr/>
        </p:nvSpPr>
        <p:spPr>
          <a:xfrm>
            <a:off x="1047088" y="5986708"/>
            <a:ext cx="12251055" cy="0"/>
          </a:xfrm>
          <a:custGeom>
            <a:avLst/>
            <a:gdLst/>
            <a:ahLst/>
            <a:cxnLst/>
            <a:rect l="l" t="t" r="r" b="b"/>
            <a:pathLst>
              <a:path w="12251055">
                <a:moveTo>
                  <a:pt x="0" y="0"/>
                </a:moveTo>
                <a:lnTo>
                  <a:pt x="12250935" y="0"/>
                </a:lnTo>
              </a:path>
            </a:pathLst>
          </a:custGeom>
          <a:ln w="20941">
            <a:solidFill>
              <a:srgbClr val="E5E5E5"/>
            </a:solidFill>
          </a:ln>
        </p:spPr>
        <p:txBody>
          <a:bodyPr wrap="square" lIns="0" tIns="0" rIns="0" bIns="0" rtlCol="0"/>
          <a:lstStyle/>
          <a:p>
            <a:endParaRPr/>
          </a:p>
        </p:txBody>
      </p:sp>
      <p:grpSp>
        <p:nvGrpSpPr>
          <p:cNvPr id="28" name="Skupina 27">
            <a:extLst>
              <a:ext uri="{FF2B5EF4-FFF2-40B4-BE49-F238E27FC236}">
                <a16:creationId xmlns:a16="http://schemas.microsoft.com/office/drawing/2014/main" id="{9B1703B0-3BBB-7767-CA4F-204C299E59A0}"/>
              </a:ext>
            </a:extLst>
          </p:cNvPr>
          <p:cNvGrpSpPr/>
          <p:nvPr/>
        </p:nvGrpSpPr>
        <p:grpSpPr>
          <a:xfrm>
            <a:off x="9095501" y="6346031"/>
            <a:ext cx="3825891" cy="3825910"/>
            <a:chOff x="9095501" y="6346031"/>
            <a:chExt cx="3825891" cy="3825910"/>
          </a:xfrm>
        </p:grpSpPr>
        <p:pic>
          <p:nvPicPr>
            <p:cNvPr id="12" name="object 12"/>
            <p:cNvPicPr/>
            <p:nvPr/>
          </p:nvPicPr>
          <p:blipFill>
            <a:blip r:embed="rId2" cstate="email">
              <a:extLst>
                <a:ext uri="{28A0092B-C50C-407E-A947-70E740481C1C}">
                  <a14:useLocalDpi xmlns:a14="http://schemas.microsoft.com/office/drawing/2010/main"/>
                </a:ext>
              </a:extLst>
            </a:blip>
            <a:stretch>
              <a:fillRect/>
            </a:stretch>
          </p:blipFill>
          <p:spPr>
            <a:xfrm>
              <a:off x="9095501" y="6346031"/>
              <a:ext cx="3825891" cy="3825910"/>
            </a:xfrm>
            <a:prstGeom prst="rect">
              <a:avLst/>
            </a:prstGeom>
          </p:spPr>
        </p:pic>
        <p:sp>
          <p:nvSpPr>
            <p:cNvPr id="16" name="object 16"/>
            <p:cNvSpPr txBox="1"/>
            <p:nvPr/>
          </p:nvSpPr>
          <p:spPr>
            <a:xfrm>
              <a:off x="10824636" y="7470235"/>
              <a:ext cx="1092200" cy="1533525"/>
            </a:xfrm>
            <a:prstGeom prst="rect">
              <a:avLst/>
            </a:prstGeom>
          </p:spPr>
          <p:txBody>
            <a:bodyPr vert="horz" wrap="square" lIns="0" tIns="12065" rIns="0" bIns="0" rtlCol="0">
              <a:spAutoFit/>
            </a:bodyPr>
            <a:lstStyle/>
            <a:p>
              <a:pPr marL="12700" marR="5080">
                <a:lnSpc>
                  <a:spcPct val="126800"/>
                </a:lnSpc>
                <a:spcBef>
                  <a:spcPts val="95"/>
                </a:spcBef>
              </a:pPr>
              <a:r>
                <a:rPr sz="1950" b="0" spc="-25" dirty="0">
                  <a:solidFill>
                    <a:srgbClr val="7F7F7F"/>
                  </a:solidFill>
                  <a:latin typeface="Karla Medium"/>
                  <a:cs typeface="Karla Medium"/>
                </a:rPr>
                <a:t>Ano</a:t>
              </a:r>
              <a:r>
                <a:rPr sz="1950" b="0" spc="500" dirty="0">
                  <a:solidFill>
                    <a:srgbClr val="7F7F7F"/>
                  </a:solidFill>
                  <a:latin typeface="Karla Medium"/>
                  <a:cs typeface="Karla Medium"/>
                </a:rPr>
                <a:t> </a:t>
              </a:r>
              <a:r>
                <a:rPr sz="1950" b="0" spc="-60" dirty="0">
                  <a:solidFill>
                    <a:srgbClr val="7F7F7F"/>
                  </a:solidFill>
                  <a:latin typeface="Karla Medium"/>
                  <a:cs typeface="Karla Medium"/>
                </a:rPr>
                <a:t>Spíše</a:t>
              </a:r>
              <a:r>
                <a:rPr sz="1950" b="0" spc="-85" dirty="0">
                  <a:solidFill>
                    <a:srgbClr val="7F7F7F"/>
                  </a:solidFill>
                  <a:latin typeface="Karla Medium"/>
                  <a:cs typeface="Karla Medium"/>
                </a:rPr>
                <a:t> </a:t>
              </a:r>
              <a:r>
                <a:rPr sz="1950" b="0" spc="-50" dirty="0">
                  <a:solidFill>
                    <a:srgbClr val="7F7F7F"/>
                  </a:solidFill>
                  <a:latin typeface="Karla Medium"/>
                  <a:cs typeface="Karla Medium"/>
                </a:rPr>
                <a:t>ano </a:t>
              </a:r>
              <a:r>
                <a:rPr sz="1950" b="0" spc="-25" dirty="0">
                  <a:solidFill>
                    <a:srgbClr val="7F7F7F"/>
                  </a:solidFill>
                  <a:latin typeface="Karla Medium"/>
                  <a:cs typeface="Karla Medium"/>
                </a:rPr>
                <a:t>Ne</a:t>
              </a:r>
              <a:endParaRPr sz="1950">
                <a:latin typeface="Karla Medium"/>
                <a:cs typeface="Karla Medium"/>
              </a:endParaRPr>
            </a:p>
            <a:p>
              <a:pPr marL="12700">
                <a:lnSpc>
                  <a:spcPct val="100000"/>
                </a:lnSpc>
                <a:spcBef>
                  <a:spcPts val="625"/>
                </a:spcBef>
              </a:pPr>
              <a:r>
                <a:rPr sz="1950" b="0" spc="-60" dirty="0">
                  <a:solidFill>
                    <a:srgbClr val="7F7F7F"/>
                  </a:solidFill>
                  <a:latin typeface="Karla Medium"/>
                  <a:cs typeface="Karla Medium"/>
                </a:rPr>
                <a:t>Spíše</a:t>
              </a:r>
              <a:r>
                <a:rPr sz="1950" b="0" spc="-85" dirty="0">
                  <a:solidFill>
                    <a:srgbClr val="7F7F7F"/>
                  </a:solidFill>
                  <a:latin typeface="Karla Medium"/>
                  <a:cs typeface="Karla Medium"/>
                </a:rPr>
                <a:t> </a:t>
              </a:r>
              <a:r>
                <a:rPr sz="1950" b="0" spc="-25" dirty="0">
                  <a:solidFill>
                    <a:srgbClr val="7F7F7F"/>
                  </a:solidFill>
                  <a:latin typeface="Karla Medium"/>
                  <a:cs typeface="Karla Medium"/>
                </a:rPr>
                <a:t>ne</a:t>
              </a:r>
              <a:endParaRPr sz="1950">
                <a:latin typeface="Karla Medium"/>
                <a:cs typeface="Karla Medium"/>
              </a:endParaRPr>
            </a:p>
          </p:txBody>
        </p:sp>
      </p:grpSp>
      <p:grpSp>
        <p:nvGrpSpPr>
          <p:cNvPr id="27" name="Skupina 26">
            <a:extLst>
              <a:ext uri="{FF2B5EF4-FFF2-40B4-BE49-F238E27FC236}">
                <a16:creationId xmlns:a16="http://schemas.microsoft.com/office/drawing/2014/main" id="{C51D5821-95F4-7E43-6DFF-1068C0A79F4A}"/>
              </a:ext>
            </a:extLst>
          </p:cNvPr>
          <p:cNvGrpSpPr/>
          <p:nvPr/>
        </p:nvGrpSpPr>
        <p:grpSpPr>
          <a:xfrm>
            <a:off x="14232938" y="3874068"/>
            <a:ext cx="4986655" cy="6398121"/>
            <a:chOff x="14232938" y="3874068"/>
            <a:chExt cx="4986655" cy="6398121"/>
          </a:xfrm>
        </p:grpSpPr>
        <p:sp>
          <p:nvSpPr>
            <p:cNvPr id="10" name="object 10"/>
            <p:cNvSpPr/>
            <p:nvPr/>
          </p:nvSpPr>
          <p:spPr>
            <a:xfrm>
              <a:off x="14245638" y="7838654"/>
              <a:ext cx="4973955" cy="0"/>
            </a:xfrm>
            <a:custGeom>
              <a:avLst/>
              <a:gdLst/>
              <a:ahLst/>
              <a:cxnLst/>
              <a:rect l="l" t="t" r="r" b="b"/>
              <a:pathLst>
                <a:path w="4973955">
                  <a:moveTo>
                    <a:pt x="0" y="0"/>
                  </a:moveTo>
                  <a:lnTo>
                    <a:pt x="4973670" y="0"/>
                  </a:lnTo>
                </a:path>
              </a:pathLst>
            </a:custGeom>
            <a:ln w="7853">
              <a:solidFill>
                <a:srgbClr val="000000"/>
              </a:solidFill>
            </a:ln>
          </p:spPr>
          <p:txBody>
            <a:bodyPr wrap="square" lIns="0" tIns="0" rIns="0" bIns="0" rtlCol="0"/>
            <a:lstStyle/>
            <a:p>
              <a:endParaRPr/>
            </a:p>
          </p:txBody>
        </p:sp>
        <p:sp>
          <p:nvSpPr>
            <p:cNvPr id="11" name="object 11"/>
            <p:cNvSpPr/>
            <p:nvPr/>
          </p:nvSpPr>
          <p:spPr>
            <a:xfrm>
              <a:off x="14245638" y="9828287"/>
              <a:ext cx="4973955" cy="0"/>
            </a:xfrm>
            <a:custGeom>
              <a:avLst/>
              <a:gdLst/>
              <a:ahLst/>
              <a:cxnLst/>
              <a:rect l="l" t="t" r="r" b="b"/>
              <a:pathLst>
                <a:path w="4973955">
                  <a:moveTo>
                    <a:pt x="0" y="0"/>
                  </a:moveTo>
                  <a:lnTo>
                    <a:pt x="4973670" y="0"/>
                  </a:lnTo>
                </a:path>
              </a:pathLst>
            </a:custGeom>
            <a:ln w="7853">
              <a:solidFill>
                <a:srgbClr val="000000"/>
              </a:solidFill>
            </a:ln>
          </p:spPr>
          <p:txBody>
            <a:bodyPr wrap="square" lIns="0" tIns="0" rIns="0" bIns="0" rtlCol="0"/>
            <a:lstStyle/>
            <a:p>
              <a:endParaRPr/>
            </a:p>
          </p:txBody>
        </p:sp>
        <p:sp>
          <p:nvSpPr>
            <p:cNvPr id="13" name="object 13"/>
            <p:cNvSpPr txBox="1"/>
            <p:nvPr/>
          </p:nvSpPr>
          <p:spPr>
            <a:xfrm>
              <a:off x="14232938" y="6420417"/>
              <a:ext cx="4495165" cy="1194435"/>
            </a:xfrm>
            <a:prstGeom prst="rect">
              <a:avLst/>
            </a:prstGeom>
          </p:spPr>
          <p:txBody>
            <a:bodyPr vert="horz" wrap="square" lIns="0" tIns="12065" rIns="0" bIns="0" rtlCol="0">
              <a:spAutoFit/>
            </a:bodyPr>
            <a:lstStyle/>
            <a:p>
              <a:pPr marL="12700" marR="535940">
                <a:lnSpc>
                  <a:spcPct val="101000"/>
                </a:lnSpc>
                <a:spcBef>
                  <a:spcPts val="95"/>
                </a:spcBef>
              </a:pPr>
              <a:r>
                <a:rPr sz="2450" b="1" dirty="0">
                  <a:solidFill>
                    <a:srgbClr val="003150"/>
                  </a:solidFill>
                  <a:latin typeface="Work Sans"/>
                  <a:cs typeface="Work Sans"/>
                </a:rPr>
                <a:t>AŽ</a:t>
              </a:r>
              <a:r>
                <a:rPr sz="2450" b="1" spc="30" dirty="0">
                  <a:solidFill>
                    <a:srgbClr val="003150"/>
                  </a:solidFill>
                  <a:latin typeface="Work Sans"/>
                  <a:cs typeface="Work Sans"/>
                </a:rPr>
                <a:t> </a:t>
              </a:r>
              <a:r>
                <a:rPr sz="2450" b="1" dirty="0">
                  <a:solidFill>
                    <a:srgbClr val="003150"/>
                  </a:solidFill>
                  <a:latin typeface="Work Sans"/>
                  <a:cs typeface="Work Sans"/>
                </a:rPr>
                <a:t>86</a:t>
              </a:r>
              <a:r>
                <a:rPr sz="2450" b="1" spc="30" dirty="0">
                  <a:solidFill>
                    <a:srgbClr val="003150"/>
                  </a:solidFill>
                  <a:latin typeface="Work Sans"/>
                  <a:cs typeface="Work Sans"/>
                </a:rPr>
                <a:t> </a:t>
              </a:r>
              <a:r>
                <a:rPr sz="2450" b="1" dirty="0">
                  <a:solidFill>
                    <a:srgbClr val="003150"/>
                  </a:solidFill>
                  <a:latin typeface="Work Sans"/>
                  <a:cs typeface="Work Sans"/>
                </a:rPr>
                <a:t>%</a:t>
              </a:r>
              <a:r>
                <a:rPr sz="2450" b="1" spc="30" dirty="0">
                  <a:solidFill>
                    <a:srgbClr val="003150"/>
                  </a:solidFill>
                  <a:latin typeface="Work Sans"/>
                  <a:cs typeface="Work Sans"/>
                </a:rPr>
                <a:t> </a:t>
              </a:r>
              <a:r>
                <a:rPr sz="2450" b="1" spc="-10" dirty="0">
                  <a:solidFill>
                    <a:srgbClr val="003150"/>
                  </a:solidFill>
                  <a:latin typeface="Work Sans"/>
                  <a:cs typeface="Work Sans"/>
                </a:rPr>
                <a:t>INSOLVENČNÍCH </a:t>
              </a:r>
              <a:r>
                <a:rPr sz="2450" b="1" dirty="0">
                  <a:solidFill>
                    <a:srgbClr val="003150"/>
                  </a:solidFill>
                  <a:latin typeface="Work Sans"/>
                  <a:cs typeface="Work Sans"/>
                </a:rPr>
                <a:t>SOUDCŮ</a:t>
              </a:r>
              <a:r>
                <a:rPr sz="2450" b="1" spc="30" dirty="0">
                  <a:solidFill>
                    <a:srgbClr val="003150"/>
                  </a:solidFill>
                  <a:latin typeface="Work Sans"/>
                  <a:cs typeface="Work Sans"/>
                </a:rPr>
                <a:t> </a:t>
              </a:r>
              <a:r>
                <a:rPr sz="2450" b="1" spc="-10" dirty="0">
                  <a:solidFill>
                    <a:srgbClr val="003150"/>
                  </a:solidFill>
                  <a:latin typeface="Work Sans"/>
                  <a:cs typeface="Work Sans"/>
                </a:rPr>
                <a:t>NESOUHLASÍ</a:t>
              </a:r>
              <a:endParaRPr sz="2450" dirty="0">
                <a:latin typeface="Work Sans"/>
                <a:cs typeface="Work Sans"/>
              </a:endParaRPr>
            </a:p>
            <a:p>
              <a:pPr marL="12700">
                <a:lnSpc>
                  <a:spcPct val="100000"/>
                </a:lnSpc>
                <a:spcBef>
                  <a:spcPts val="320"/>
                </a:spcBef>
              </a:pPr>
              <a:r>
                <a:rPr sz="2450" b="1" dirty="0">
                  <a:solidFill>
                    <a:srgbClr val="003150"/>
                  </a:solidFill>
                  <a:latin typeface="Work Sans"/>
                  <a:cs typeface="Work Sans"/>
                </a:rPr>
                <a:t>S</a:t>
              </a:r>
              <a:r>
                <a:rPr sz="2450" b="1" spc="-55" dirty="0">
                  <a:solidFill>
                    <a:srgbClr val="003150"/>
                  </a:solidFill>
                  <a:latin typeface="Work Sans"/>
                  <a:cs typeface="Work Sans"/>
                </a:rPr>
                <a:t> </a:t>
              </a:r>
              <a:r>
                <a:rPr sz="2450" b="1" spc="-45" dirty="0">
                  <a:solidFill>
                    <a:srgbClr val="003150"/>
                  </a:solidFill>
                  <a:latin typeface="Work Sans"/>
                  <a:cs typeface="Work Sans"/>
                </a:rPr>
                <a:t>TAKOVÝM</a:t>
              </a:r>
              <a:r>
                <a:rPr sz="2450" b="1" spc="-10" dirty="0">
                  <a:solidFill>
                    <a:srgbClr val="003150"/>
                  </a:solidFill>
                  <a:latin typeface="Work Sans"/>
                  <a:cs typeface="Work Sans"/>
                </a:rPr>
                <a:t> </a:t>
              </a:r>
              <a:r>
                <a:rPr sz="2450" b="1" dirty="0">
                  <a:solidFill>
                    <a:srgbClr val="003150"/>
                  </a:solidFill>
                  <a:latin typeface="Work Sans"/>
                  <a:cs typeface="Work Sans"/>
                </a:rPr>
                <a:t>ZNĚNÍM</a:t>
              </a:r>
              <a:r>
                <a:rPr sz="2450" b="1" spc="-10" dirty="0">
                  <a:solidFill>
                    <a:srgbClr val="003150"/>
                  </a:solidFill>
                  <a:latin typeface="Work Sans"/>
                  <a:cs typeface="Work Sans"/>
                </a:rPr>
                <a:t> NOVELY</a:t>
              </a:r>
              <a:endParaRPr sz="2450" dirty="0">
                <a:latin typeface="Work Sans"/>
                <a:cs typeface="Work Sans"/>
              </a:endParaRPr>
            </a:p>
          </p:txBody>
        </p:sp>
        <p:sp>
          <p:nvSpPr>
            <p:cNvPr id="14" name="object 14"/>
            <p:cNvSpPr txBox="1"/>
            <p:nvPr/>
          </p:nvSpPr>
          <p:spPr>
            <a:xfrm>
              <a:off x="14232938" y="8070793"/>
              <a:ext cx="4133850" cy="1533525"/>
            </a:xfrm>
            <a:prstGeom prst="rect">
              <a:avLst/>
            </a:prstGeom>
          </p:spPr>
          <p:txBody>
            <a:bodyPr vert="horz" wrap="square" lIns="0" tIns="12065" rIns="0" bIns="0" rtlCol="0">
              <a:spAutoFit/>
            </a:bodyPr>
            <a:lstStyle/>
            <a:p>
              <a:pPr marL="12700" marR="5080">
                <a:lnSpc>
                  <a:spcPct val="101000"/>
                </a:lnSpc>
                <a:spcBef>
                  <a:spcPts val="95"/>
                </a:spcBef>
              </a:pPr>
              <a:r>
                <a:rPr sz="2450" b="0" dirty="0">
                  <a:solidFill>
                    <a:srgbClr val="3F3F3F"/>
                  </a:solidFill>
                  <a:latin typeface="Work Sans Medium"/>
                  <a:cs typeface="Work Sans Medium"/>
                </a:rPr>
                <a:t>které</a:t>
              </a:r>
              <a:r>
                <a:rPr sz="2450" b="0" spc="-65" dirty="0">
                  <a:solidFill>
                    <a:srgbClr val="3F3F3F"/>
                  </a:solidFill>
                  <a:latin typeface="Work Sans Medium"/>
                  <a:cs typeface="Work Sans Medium"/>
                </a:rPr>
                <a:t> </a:t>
              </a:r>
              <a:r>
                <a:rPr sz="2450" b="0" dirty="0">
                  <a:solidFill>
                    <a:srgbClr val="3F3F3F"/>
                  </a:solidFill>
                  <a:latin typeface="Work Sans Medium"/>
                  <a:cs typeface="Work Sans Medium"/>
                </a:rPr>
                <a:t>by</a:t>
              </a:r>
              <a:r>
                <a:rPr sz="2450" b="0" spc="-114" dirty="0">
                  <a:solidFill>
                    <a:srgbClr val="3F3F3F"/>
                  </a:solidFill>
                  <a:latin typeface="Work Sans Medium"/>
                  <a:cs typeface="Work Sans Medium"/>
                </a:rPr>
                <a:t> </a:t>
              </a:r>
              <a:r>
                <a:rPr sz="2450" b="0" dirty="0">
                  <a:solidFill>
                    <a:srgbClr val="3F3F3F"/>
                  </a:solidFill>
                  <a:latin typeface="Work Sans Medium"/>
                  <a:cs typeface="Work Sans Medium"/>
                </a:rPr>
                <a:t>umožnilo,</a:t>
              </a:r>
              <a:r>
                <a:rPr sz="2450" b="0" spc="-65" dirty="0">
                  <a:solidFill>
                    <a:srgbClr val="3F3F3F"/>
                  </a:solidFill>
                  <a:latin typeface="Work Sans Medium"/>
                  <a:cs typeface="Work Sans Medium"/>
                </a:rPr>
                <a:t> </a:t>
              </a:r>
              <a:r>
                <a:rPr sz="2450" b="0" spc="-25" dirty="0">
                  <a:solidFill>
                    <a:srgbClr val="3F3F3F"/>
                  </a:solidFill>
                  <a:latin typeface="Work Sans Medium"/>
                  <a:cs typeface="Work Sans Medium"/>
                </a:rPr>
                <a:t>aby </a:t>
              </a:r>
              <a:r>
                <a:rPr sz="2450" b="0" dirty="0">
                  <a:solidFill>
                    <a:srgbClr val="3F3F3F"/>
                  </a:solidFill>
                  <a:latin typeface="Work Sans Medium"/>
                  <a:cs typeface="Work Sans Medium"/>
                </a:rPr>
                <a:t>výtěžnost</a:t>
              </a:r>
              <a:r>
                <a:rPr sz="2450" b="0" spc="-5" dirty="0">
                  <a:solidFill>
                    <a:srgbClr val="3F3F3F"/>
                  </a:solidFill>
                  <a:latin typeface="Work Sans Medium"/>
                  <a:cs typeface="Work Sans Medium"/>
                </a:rPr>
                <a:t> </a:t>
              </a:r>
              <a:r>
                <a:rPr sz="2450" b="0" dirty="0">
                  <a:solidFill>
                    <a:srgbClr val="3F3F3F"/>
                  </a:solidFill>
                  <a:latin typeface="Work Sans Medium"/>
                  <a:cs typeface="Work Sans Medium"/>
                </a:rPr>
                <a:t>oddlužení</a:t>
              </a:r>
              <a:r>
                <a:rPr sz="2450" b="0" spc="-5" dirty="0">
                  <a:solidFill>
                    <a:srgbClr val="3F3F3F"/>
                  </a:solidFill>
                  <a:latin typeface="Work Sans Medium"/>
                  <a:cs typeface="Work Sans Medium"/>
                </a:rPr>
                <a:t> </a:t>
              </a:r>
              <a:r>
                <a:rPr sz="2450" b="0" spc="-10" dirty="0">
                  <a:solidFill>
                    <a:srgbClr val="3F3F3F"/>
                  </a:solidFill>
                  <a:latin typeface="Work Sans Medium"/>
                  <a:cs typeface="Work Sans Medium"/>
                </a:rPr>
                <a:t>klesla </a:t>
              </a:r>
              <a:r>
                <a:rPr sz="2450" b="0" dirty="0">
                  <a:solidFill>
                    <a:srgbClr val="3F3F3F"/>
                  </a:solidFill>
                  <a:latin typeface="Work Sans Medium"/>
                  <a:cs typeface="Work Sans Medium"/>
                </a:rPr>
                <a:t>ze</a:t>
              </a:r>
              <a:r>
                <a:rPr sz="2450" b="0" spc="-30" dirty="0">
                  <a:solidFill>
                    <a:srgbClr val="3F3F3F"/>
                  </a:solidFill>
                  <a:latin typeface="Work Sans Medium"/>
                  <a:cs typeface="Work Sans Medium"/>
                </a:rPr>
                <a:t> </a:t>
              </a:r>
              <a:r>
                <a:rPr sz="2450" b="0" dirty="0">
                  <a:solidFill>
                    <a:srgbClr val="3F3F3F"/>
                  </a:solidFill>
                  <a:latin typeface="Work Sans Medium"/>
                  <a:cs typeface="Work Sans Medium"/>
                </a:rPr>
                <a:t>současných</a:t>
              </a:r>
              <a:r>
                <a:rPr sz="2450" b="0" spc="-30" dirty="0">
                  <a:solidFill>
                    <a:srgbClr val="3F3F3F"/>
                  </a:solidFill>
                  <a:latin typeface="Work Sans Medium"/>
                  <a:cs typeface="Work Sans Medium"/>
                </a:rPr>
                <a:t> </a:t>
              </a:r>
              <a:r>
                <a:rPr sz="2450" b="0" dirty="0">
                  <a:solidFill>
                    <a:srgbClr val="3F3F3F"/>
                  </a:solidFill>
                  <a:latin typeface="Work Sans Medium"/>
                  <a:cs typeface="Work Sans Medium"/>
                </a:rPr>
                <a:t>56</a:t>
              </a:r>
              <a:r>
                <a:rPr sz="2450" b="0" spc="-30" dirty="0">
                  <a:solidFill>
                    <a:srgbClr val="3F3F3F"/>
                  </a:solidFill>
                  <a:latin typeface="Work Sans Medium"/>
                  <a:cs typeface="Work Sans Medium"/>
                </a:rPr>
                <a:t> </a:t>
              </a:r>
              <a:r>
                <a:rPr sz="2450" b="0" spc="-50" dirty="0">
                  <a:solidFill>
                    <a:srgbClr val="3F3F3F"/>
                  </a:solidFill>
                  <a:latin typeface="Work Sans Medium"/>
                  <a:cs typeface="Work Sans Medium"/>
                </a:rPr>
                <a:t>%</a:t>
              </a:r>
              <a:endParaRPr sz="2450">
                <a:latin typeface="Work Sans Medium"/>
                <a:cs typeface="Work Sans Medium"/>
              </a:endParaRPr>
            </a:p>
            <a:p>
              <a:pPr marL="12700">
                <a:lnSpc>
                  <a:spcPct val="100000"/>
                </a:lnSpc>
                <a:spcBef>
                  <a:spcPts val="25"/>
                </a:spcBef>
              </a:pPr>
              <a:r>
                <a:rPr sz="2450" b="0" dirty="0">
                  <a:solidFill>
                    <a:srgbClr val="3F3F3F"/>
                  </a:solidFill>
                  <a:latin typeface="Work Sans Medium"/>
                  <a:cs typeface="Work Sans Medium"/>
                </a:rPr>
                <a:t>na</a:t>
              </a:r>
              <a:r>
                <a:rPr sz="2450" b="0" spc="-65" dirty="0">
                  <a:solidFill>
                    <a:srgbClr val="3F3F3F"/>
                  </a:solidFill>
                  <a:latin typeface="Work Sans Medium"/>
                  <a:cs typeface="Work Sans Medium"/>
                </a:rPr>
                <a:t> </a:t>
              </a:r>
              <a:r>
                <a:rPr sz="2450" b="0" dirty="0">
                  <a:solidFill>
                    <a:srgbClr val="3F3F3F"/>
                  </a:solidFill>
                  <a:latin typeface="Work Sans Medium"/>
                  <a:cs typeface="Work Sans Medium"/>
                </a:rPr>
                <a:t>pouhých</a:t>
              </a:r>
              <a:r>
                <a:rPr sz="2450" b="0" spc="-15" dirty="0">
                  <a:solidFill>
                    <a:srgbClr val="3F3F3F"/>
                  </a:solidFill>
                  <a:latin typeface="Work Sans Medium"/>
                  <a:cs typeface="Work Sans Medium"/>
                </a:rPr>
                <a:t> </a:t>
              </a:r>
              <a:r>
                <a:rPr sz="2450" b="0" dirty="0">
                  <a:solidFill>
                    <a:srgbClr val="3F3F3F"/>
                  </a:solidFill>
                  <a:latin typeface="Work Sans Medium"/>
                  <a:cs typeface="Work Sans Medium"/>
                </a:rPr>
                <a:t>5</a:t>
              </a:r>
              <a:r>
                <a:rPr sz="2450" b="0" spc="-15" dirty="0">
                  <a:solidFill>
                    <a:srgbClr val="3F3F3F"/>
                  </a:solidFill>
                  <a:latin typeface="Work Sans Medium"/>
                  <a:cs typeface="Work Sans Medium"/>
                </a:rPr>
                <a:t> </a:t>
              </a:r>
              <a:r>
                <a:rPr sz="2450" b="0" dirty="0">
                  <a:solidFill>
                    <a:srgbClr val="3F3F3F"/>
                  </a:solidFill>
                  <a:latin typeface="Work Sans Medium"/>
                  <a:cs typeface="Work Sans Medium"/>
                </a:rPr>
                <a:t>–</a:t>
              </a:r>
              <a:r>
                <a:rPr sz="2450" b="0" spc="-15" dirty="0">
                  <a:solidFill>
                    <a:srgbClr val="3F3F3F"/>
                  </a:solidFill>
                  <a:latin typeface="Work Sans Medium"/>
                  <a:cs typeface="Work Sans Medium"/>
                </a:rPr>
                <a:t> </a:t>
              </a:r>
              <a:r>
                <a:rPr sz="2450" b="0" dirty="0">
                  <a:solidFill>
                    <a:srgbClr val="3F3F3F"/>
                  </a:solidFill>
                  <a:latin typeface="Work Sans Medium"/>
                  <a:cs typeface="Work Sans Medium"/>
                </a:rPr>
                <a:t>6</a:t>
              </a:r>
              <a:r>
                <a:rPr sz="2450" b="0" spc="-20" dirty="0">
                  <a:solidFill>
                    <a:srgbClr val="3F3F3F"/>
                  </a:solidFill>
                  <a:latin typeface="Work Sans Medium"/>
                  <a:cs typeface="Work Sans Medium"/>
                </a:rPr>
                <a:t> </a:t>
              </a:r>
              <a:r>
                <a:rPr sz="2450" b="0" spc="-25" dirty="0">
                  <a:solidFill>
                    <a:srgbClr val="3F3F3F"/>
                  </a:solidFill>
                  <a:latin typeface="Work Sans Medium"/>
                  <a:cs typeface="Work Sans Medium"/>
                </a:rPr>
                <a:t>%</a:t>
              </a:r>
              <a:r>
                <a:rPr sz="2450" b="0" spc="-25" dirty="0">
                  <a:solidFill>
                    <a:srgbClr val="3F3F3F"/>
                  </a:solidFill>
                  <a:latin typeface="Work Sans Light"/>
                  <a:cs typeface="Work Sans Light"/>
                </a:rPr>
                <a:t>.</a:t>
              </a:r>
              <a:endParaRPr sz="2450">
                <a:latin typeface="Work Sans Light"/>
                <a:cs typeface="Work Sans Light"/>
              </a:endParaRPr>
            </a:p>
          </p:txBody>
        </p:sp>
        <p:sp>
          <p:nvSpPr>
            <p:cNvPr id="15" name="object 15"/>
            <p:cNvSpPr txBox="1"/>
            <p:nvPr/>
          </p:nvSpPr>
          <p:spPr>
            <a:xfrm>
              <a:off x="14232938" y="9945164"/>
              <a:ext cx="3357879" cy="327025"/>
            </a:xfrm>
            <a:prstGeom prst="rect">
              <a:avLst/>
            </a:prstGeom>
          </p:spPr>
          <p:txBody>
            <a:bodyPr vert="horz" wrap="square" lIns="0" tIns="15875" rIns="0" bIns="0" rtlCol="0">
              <a:spAutoFit/>
            </a:bodyPr>
            <a:lstStyle/>
            <a:p>
              <a:pPr marL="12700">
                <a:lnSpc>
                  <a:spcPct val="100000"/>
                </a:lnSpc>
                <a:spcBef>
                  <a:spcPts val="125"/>
                </a:spcBef>
              </a:pPr>
              <a:r>
                <a:rPr sz="1950" b="0" dirty="0">
                  <a:solidFill>
                    <a:srgbClr val="3F3F3F"/>
                  </a:solidFill>
                  <a:latin typeface="Work Sans Light"/>
                  <a:cs typeface="Work Sans Light"/>
                </a:rPr>
                <a:t>odpovědi</a:t>
              </a:r>
              <a:r>
                <a:rPr sz="1950" b="0" spc="5" dirty="0">
                  <a:solidFill>
                    <a:srgbClr val="3F3F3F"/>
                  </a:solidFill>
                  <a:latin typeface="Work Sans Light"/>
                  <a:cs typeface="Work Sans Light"/>
                </a:rPr>
                <a:t> </a:t>
              </a:r>
              <a:r>
                <a:rPr sz="1950" b="0" dirty="0">
                  <a:solidFill>
                    <a:srgbClr val="3F3F3F"/>
                  </a:solidFill>
                  <a:latin typeface="Work Sans Light"/>
                  <a:cs typeface="Work Sans Light"/>
                </a:rPr>
                <a:t>„ano“</a:t>
              </a:r>
              <a:r>
                <a:rPr sz="1950" b="0" spc="10" dirty="0">
                  <a:solidFill>
                    <a:srgbClr val="3F3F3F"/>
                  </a:solidFill>
                  <a:latin typeface="Work Sans Light"/>
                  <a:cs typeface="Work Sans Light"/>
                </a:rPr>
                <a:t> </a:t>
              </a:r>
              <a:r>
                <a:rPr sz="1950" b="0" dirty="0">
                  <a:solidFill>
                    <a:srgbClr val="3F3F3F"/>
                  </a:solidFill>
                  <a:latin typeface="Work Sans Light"/>
                  <a:cs typeface="Work Sans Light"/>
                </a:rPr>
                <a:t>a</a:t>
              </a:r>
              <a:r>
                <a:rPr sz="1950" b="0" spc="-45" dirty="0">
                  <a:solidFill>
                    <a:srgbClr val="3F3F3F"/>
                  </a:solidFill>
                  <a:latin typeface="Work Sans Light"/>
                  <a:cs typeface="Work Sans Light"/>
                </a:rPr>
                <a:t> </a:t>
              </a:r>
              <a:r>
                <a:rPr sz="1950" b="0" dirty="0">
                  <a:solidFill>
                    <a:srgbClr val="3F3F3F"/>
                  </a:solidFill>
                  <a:latin typeface="Work Sans Light"/>
                  <a:cs typeface="Work Sans Light"/>
                </a:rPr>
                <a:t>„spíše</a:t>
              </a:r>
              <a:r>
                <a:rPr sz="1950" b="0" spc="10" dirty="0">
                  <a:solidFill>
                    <a:srgbClr val="3F3F3F"/>
                  </a:solidFill>
                  <a:latin typeface="Work Sans Light"/>
                  <a:cs typeface="Work Sans Light"/>
                </a:rPr>
                <a:t> </a:t>
              </a:r>
              <a:r>
                <a:rPr sz="1950" b="0" spc="-20" dirty="0">
                  <a:solidFill>
                    <a:srgbClr val="3F3F3F"/>
                  </a:solidFill>
                  <a:latin typeface="Work Sans Light"/>
                  <a:cs typeface="Work Sans Light"/>
                </a:rPr>
                <a:t>ano“</a:t>
              </a:r>
              <a:endParaRPr sz="1950">
                <a:latin typeface="Work Sans Light"/>
                <a:cs typeface="Work Sans Light"/>
              </a:endParaRPr>
            </a:p>
          </p:txBody>
        </p:sp>
        <p:grpSp>
          <p:nvGrpSpPr>
            <p:cNvPr id="17" name="object 17"/>
            <p:cNvGrpSpPr/>
            <p:nvPr/>
          </p:nvGrpSpPr>
          <p:grpSpPr>
            <a:xfrm>
              <a:off x="15600988" y="3874068"/>
              <a:ext cx="2200275" cy="2172335"/>
              <a:chOff x="15600988" y="3874068"/>
              <a:chExt cx="2200275" cy="2172335"/>
            </a:xfrm>
          </p:grpSpPr>
          <p:sp>
            <p:nvSpPr>
              <p:cNvPr id="18" name="object 18"/>
              <p:cNvSpPr/>
              <p:nvPr/>
            </p:nvSpPr>
            <p:spPr>
              <a:xfrm>
                <a:off x="15600988" y="3882009"/>
                <a:ext cx="2200275" cy="2164080"/>
              </a:xfrm>
              <a:custGeom>
                <a:avLst/>
                <a:gdLst/>
                <a:ahLst/>
                <a:cxnLst/>
                <a:rect l="l" t="t" r="r" b="b"/>
                <a:pathLst>
                  <a:path w="2200275" h="2164079">
                    <a:moveTo>
                      <a:pt x="1111287" y="73"/>
                    </a:moveTo>
                    <a:lnTo>
                      <a:pt x="1103602" y="0"/>
                    </a:lnTo>
                    <a:lnTo>
                      <a:pt x="1100304" y="3266"/>
                    </a:lnTo>
                    <a:lnTo>
                      <a:pt x="1100304" y="10837"/>
                    </a:lnTo>
                    <a:lnTo>
                      <a:pt x="1100304" y="324576"/>
                    </a:lnTo>
                    <a:lnTo>
                      <a:pt x="1150567" y="326140"/>
                    </a:lnTo>
                    <a:lnTo>
                      <a:pt x="1200097" y="330787"/>
                    </a:lnTo>
                    <a:lnTo>
                      <a:pt x="1248780" y="338451"/>
                    </a:lnTo>
                    <a:lnTo>
                      <a:pt x="1296506" y="349065"/>
                    </a:lnTo>
                    <a:lnTo>
                      <a:pt x="1343161" y="362564"/>
                    </a:lnTo>
                    <a:lnTo>
                      <a:pt x="1388634" y="378881"/>
                    </a:lnTo>
                    <a:lnTo>
                      <a:pt x="1432812" y="397951"/>
                    </a:lnTo>
                    <a:lnTo>
                      <a:pt x="1475583" y="419705"/>
                    </a:lnTo>
                    <a:lnTo>
                      <a:pt x="1516834" y="444079"/>
                    </a:lnTo>
                    <a:lnTo>
                      <a:pt x="1556455" y="471006"/>
                    </a:lnTo>
                    <a:lnTo>
                      <a:pt x="1594331" y="500420"/>
                    </a:lnTo>
                    <a:lnTo>
                      <a:pt x="1630352" y="532254"/>
                    </a:lnTo>
                    <a:lnTo>
                      <a:pt x="1664405" y="566442"/>
                    </a:lnTo>
                    <a:lnTo>
                      <a:pt x="1696377" y="602918"/>
                    </a:lnTo>
                    <a:lnTo>
                      <a:pt x="1726157" y="641616"/>
                    </a:lnTo>
                    <a:lnTo>
                      <a:pt x="1753633" y="682470"/>
                    </a:lnTo>
                    <a:lnTo>
                      <a:pt x="1778691" y="725412"/>
                    </a:lnTo>
                    <a:lnTo>
                      <a:pt x="1800950" y="769825"/>
                    </a:lnTo>
                    <a:lnTo>
                      <a:pt x="1820101" y="815051"/>
                    </a:lnTo>
                    <a:lnTo>
                      <a:pt x="1836152" y="860963"/>
                    </a:lnTo>
                    <a:lnTo>
                      <a:pt x="1849108" y="907431"/>
                    </a:lnTo>
                    <a:lnTo>
                      <a:pt x="1858977" y="954327"/>
                    </a:lnTo>
                    <a:lnTo>
                      <a:pt x="1865764" y="1001522"/>
                    </a:lnTo>
                    <a:lnTo>
                      <a:pt x="1869477" y="1048888"/>
                    </a:lnTo>
                    <a:lnTo>
                      <a:pt x="1870122" y="1096294"/>
                    </a:lnTo>
                    <a:lnTo>
                      <a:pt x="1867705" y="1143614"/>
                    </a:lnTo>
                    <a:lnTo>
                      <a:pt x="1862234" y="1190718"/>
                    </a:lnTo>
                    <a:lnTo>
                      <a:pt x="1853714" y="1237477"/>
                    </a:lnTo>
                    <a:lnTo>
                      <a:pt x="1842152" y="1283763"/>
                    </a:lnTo>
                    <a:lnTo>
                      <a:pt x="1827555" y="1329447"/>
                    </a:lnTo>
                    <a:lnTo>
                      <a:pt x="1809929" y="1374400"/>
                    </a:lnTo>
                    <a:lnTo>
                      <a:pt x="1789280" y="1418493"/>
                    </a:lnTo>
                    <a:lnTo>
                      <a:pt x="1765617" y="1461599"/>
                    </a:lnTo>
                    <a:lnTo>
                      <a:pt x="1738944" y="1503587"/>
                    </a:lnTo>
                    <a:lnTo>
                      <a:pt x="1709635" y="1543836"/>
                    </a:lnTo>
                    <a:lnTo>
                      <a:pt x="1678135" y="1581767"/>
                    </a:lnTo>
                    <a:lnTo>
                      <a:pt x="1644561" y="1617326"/>
                    </a:lnTo>
                    <a:lnTo>
                      <a:pt x="1609033" y="1650457"/>
                    </a:lnTo>
                    <a:lnTo>
                      <a:pt x="1571668" y="1681107"/>
                    </a:lnTo>
                    <a:lnTo>
                      <a:pt x="1532585" y="1709220"/>
                    </a:lnTo>
                    <a:lnTo>
                      <a:pt x="1491902" y="1734741"/>
                    </a:lnTo>
                    <a:lnTo>
                      <a:pt x="1449738" y="1757616"/>
                    </a:lnTo>
                    <a:lnTo>
                      <a:pt x="1406211" y="1777789"/>
                    </a:lnTo>
                    <a:lnTo>
                      <a:pt x="1361440" y="1795207"/>
                    </a:lnTo>
                    <a:lnTo>
                      <a:pt x="1315542" y="1809813"/>
                    </a:lnTo>
                    <a:lnTo>
                      <a:pt x="1268636" y="1821553"/>
                    </a:lnTo>
                    <a:lnTo>
                      <a:pt x="1220841" y="1830373"/>
                    </a:lnTo>
                    <a:lnTo>
                      <a:pt x="1172275" y="1836217"/>
                    </a:lnTo>
                    <a:lnTo>
                      <a:pt x="1123056" y="1839030"/>
                    </a:lnTo>
                    <a:lnTo>
                      <a:pt x="1073302" y="1838759"/>
                    </a:lnTo>
                    <a:lnTo>
                      <a:pt x="1023133" y="1835347"/>
                    </a:lnTo>
                    <a:lnTo>
                      <a:pt x="973282" y="1828822"/>
                    </a:lnTo>
                    <a:lnTo>
                      <a:pt x="924476" y="1819301"/>
                    </a:lnTo>
                    <a:lnTo>
                      <a:pt x="876819" y="1806863"/>
                    </a:lnTo>
                    <a:lnTo>
                      <a:pt x="830417" y="1791583"/>
                    </a:lnTo>
                    <a:lnTo>
                      <a:pt x="785373" y="1773540"/>
                    </a:lnTo>
                    <a:lnTo>
                      <a:pt x="741793" y="1752810"/>
                    </a:lnTo>
                    <a:lnTo>
                      <a:pt x="699782" y="1729470"/>
                    </a:lnTo>
                    <a:lnTo>
                      <a:pt x="659444" y="1703597"/>
                    </a:lnTo>
                    <a:lnTo>
                      <a:pt x="620885" y="1675268"/>
                    </a:lnTo>
                    <a:lnTo>
                      <a:pt x="584209" y="1644561"/>
                    </a:lnTo>
                    <a:lnTo>
                      <a:pt x="549521" y="1611552"/>
                    </a:lnTo>
                    <a:lnTo>
                      <a:pt x="516926" y="1576318"/>
                    </a:lnTo>
                    <a:lnTo>
                      <a:pt x="486529" y="1538937"/>
                    </a:lnTo>
                    <a:lnTo>
                      <a:pt x="458434" y="1499485"/>
                    </a:lnTo>
                    <a:lnTo>
                      <a:pt x="432748" y="1458039"/>
                    </a:lnTo>
                    <a:lnTo>
                      <a:pt x="409573" y="1414677"/>
                    </a:lnTo>
                    <a:lnTo>
                      <a:pt x="389016" y="1369476"/>
                    </a:lnTo>
                    <a:lnTo>
                      <a:pt x="371395" y="1323087"/>
                    </a:lnTo>
                    <a:lnTo>
                      <a:pt x="356948" y="1276195"/>
                    </a:lnTo>
                    <a:lnTo>
                      <a:pt x="345657" y="1228929"/>
                    </a:lnTo>
                    <a:lnTo>
                      <a:pt x="337501" y="1181414"/>
                    </a:lnTo>
                    <a:lnTo>
                      <a:pt x="332462" y="1133779"/>
                    </a:lnTo>
                    <a:lnTo>
                      <a:pt x="330518" y="1086151"/>
                    </a:lnTo>
                    <a:lnTo>
                      <a:pt x="331651" y="1038658"/>
                    </a:lnTo>
                    <a:lnTo>
                      <a:pt x="335840" y="991427"/>
                    </a:lnTo>
                    <a:lnTo>
                      <a:pt x="343067" y="944585"/>
                    </a:lnTo>
                    <a:lnTo>
                      <a:pt x="353312" y="898259"/>
                    </a:lnTo>
                    <a:lnTo>
                      <a:pt x="366554" y="852578"/>
                    </a:lnTo>
                    <a:lnTo>
                      <a:pt x="382774" y="807669"/>
                    </a:lnTo>
                    <a:lnTo>
                      <a:pt x="401953" y="763658"/>
                    </a:lnTo>
                    <a:lnTo>
                      <a:pt x="424071" y="720674"/>
                    </a:lnTo>
                    <a:lnTo>
                      <a:pt x="449108" y="678844"/>
                    </a:lnTo>
                    <a:lnTo>
                      <a:pt x="477044" y="638294"/>
                    </a:lnTo>
                    <a:lnTo>
                      <a:pt x="507861" y="599154"/>
                    </a:lnTo>
                    <a:lnTo>
                      <a:pt x="256486" y="394344"/>
                    </a:lnTo>
                    <a:lnTo>
                      <a:pt x="216070" y="439939"/>
                    </a:lnTo>
                    <a:lnTo>
                      <a:pt x="187167" y="480196"/>
                    </a:lnTo>
                    <a:lnTo>
                      <a:pt x="160290" y="521362"/>
                    </a:lnTo>
                    <a:lnTo>
                      <a:pt x="135452" y="563377"/>
                    </a:lnTo>
                    <a:lnTo>
                      <a:pt x="112663" y="606184"/>
                    </a:lnTo>
                    <a:lnTo>
                      <a:pt x="91936" y="649725"/>
                    </a:lnTo>
                    <a:lnTo>
                      <a:pt x="73280" y="693941"/>
                    </a:lnTo>
                    <a:lnTo>
                      <a:pt x="56709" y="738775"/>
                    </a:lnTo>
                    <a:lnTo>
                      <a:pt x="42232" y="784169"/>
                    </a:lnTo>
                    <a:lnTo>
                      <a:pt x="29861" y="830064"/>
                    </a:lnTo>
                    <a:lnTo>
                      <a:pt x="19609" y="876402"/>
                    </a:lnTo>
                    <a:lnTo>
                      <a:pt x="11485" y="923126"/>
                    </a:lnTo>
                    <a:lnTo>
                      <a:pt x="5501" y="970177"/>
                    </a:lnTo>
                    <a:lnTo>
                      <a:pt x="1669" y="1017497"/>
                    </a:lnTo>
                    <a:lnTo>
                      <a:pt x="0" y="1065029"/>
                    </a:lnTo>
                    <a:lnTo>
                      <a:pt x="505" y="1112714"/>
                    </a:lnTo>
                    <a:lnTo>
                      <a:pt x="3195" y="1160494"/>
                    </a:lnTo>
                    <a:lnTo>
                      <a:pt x="8083" y="1208311"/>
                    </a:lnTo>
                    <a:lnTo>
                      <a:pt x="15178" y="1256106"/>
                    </a:lnTo>
                    <a:lnTo>
                      <a:pt x="24494" y="1303823"/>
                    </a:lnTo>
                    <a:lnTo>
                      <a:pt x="36040" y="1351403"/>
                    </a:lnTo>
                    <a:lnTo>
                      <a:pt x="49828" y="1398788"/>
                    </a:lnTo>
                    <a:lnTo>
                      <a:pt x="65870" y="1445919"/>
                    </a:lnTo>
                    <a:lnTo>
                      <a:pt x="84177" y="1492739"/>
                    </a:lnTo>
                    <a:lnTo>
                      <a:pt x="104586" y="1538745"/>
                    </a:lnTo>
                    <a:lnTo>
                      <a:pt x="126893" y="1583449"/>
                    </a:lnTo>
                    <a:lnTo>
                      <a:pt x="151044" y="1626811"/>
                    </a:lnTo>
                    <a:lnTo>
                      <a:pt x="176987" y="1668792"/>
                    </a:lnTo>
                    <a:lnTo>
                      <a:pt x="204668" y="1709354"/>
                    </a:lnTo>
                    <a:lnTo>
                      <a:pt x="234035" y="1748457"/>
                    </a:lnTo>
                    <a:lnTo>
                      <a:pt x="265033" y="1786062"/>
                    </a:lnTo>
                    <a:lnTo>
                      <a:pt x="297609" y="1822131"/>
                    </a:lnTo>
                    <a:lnTo>
                      <a:pt x="331711" y="1856623"/>
                    </a:lnTo>
                    <a:lnTo>
                      <a:pt x="367285" y="1889499"/>
                    </a:lnTo>
                    <a:lnTo>
                      <a:pt x="404278" y="1920722"/>
                    </a:lnTo>
                    <a:lnTo>
                      <a:pt x="442636" y="1950250"/>
                    </a:lnTo>
                    <a:lnTo>
                      <a:pt x="482307" y="1978046"/>
                    </a:lnTo>
                    <a:lnTo>
                      <a:pt x="523237" y="2004071"/>
                    </a:lnTo>
                    <a:lnTo>
                      <a:pt x="565372" y="2028284"/>
                    </a:lnTo>
                    <a:lnTo>
                      <a:pt x="608660" y="2050648"/>
                    </a:lnTo>
                    <a:lnTo>
                      <a:pt x="653047" y="2071122"/>
                    </a:lnTo>
                    <a:lnTo>
                      <a:pt x="698481" y="2089668"/>
                    </a:lnTo>
                    <a:lnTo>
                      <a:pt x="744907" y="2106246"/>
                    </a:lnTo>
                    <a:lnTo>
                      <a:pt x="792273" y="2120818"/>
                    </a:lnTo>
                    <a:lnTo>
                      <a:pt x="840525" y="2133345"/>
                    </a:lnTo>
                    <a:lnTo>
                      <a:pt x="889610" y="2143786"/>
                    </a:lnTo>
                    <a:lnTo>
                      <a:pt x="939475" y="2152104"/>
                    </a:lnTo>
                    <a:lnTo>
                      <a:pt x="990066" y="2158258"/>
                    </a:lnTo>
                    <a:lnTo>
                      <a:pt x="1040885" y="2162179"/>
                    </a:lnTo>
                    <a:lnTo>
                      <a:pt x="1091431" y="2163838"/>
                    </a:lnTo>
                    <a:lnTo>
                      <a:pt x="1141643" y="2163262"/>
                    </a:lnTo>
                    <a:lnTo>
                      <a:pt x="1191462" y="2160479"/>
                    </a:lnTo>
                    <a:lnTo>
                      <a:pt x="1240828" y="2155517"/>
                    </a:lnTo>
                    <a:lnTo>
                      <a:pt x="1289680" y="2148404"/>
                    </a:lnTo>
                    <a:lnTo>
                      <a:pt x="1337958" y="2139169"/>
                    </a:lnTo>
                    <a:lnTo>
                      <a:pt x="1385602" y="2127838"/>
                    </a:lnTo>
                    <a:lnTo>
                      <a:pt x="1432552" y="2114439"/>
                    </a:lnTo>
                    <a:lnTo>
                      <a:pt x="1478748" y="2099002"/>
                    </a:lnTo>
                    <a:lnTo>
                      <a:pt x="1524130" y="2081552"/>
                    </a:lnTo>
                    <a:lnTo>
                      <a:pt x="1568637" y="2062119"/>
                    </a:lnTo>
                    <a:lnTo>
                      <a:pt x="1612211" y="2040729"/>
                    </a:lnTo>
                    <a:lnTo>
                      <a:pt x="1654789" y="2017412"/>
                    </a:lnTo>
                    <a:lnTo>
                      <a:pt x="1696313" y="1992195"/>
                    </a:lnTo>
                    <a:lnTo>
                      <a:pt x="1736722" y="1965105"/>
                    </a:lnTo>
                    <a:lnTo>
                      <a:pt x="1775957" y="1936170"/>
                    </a:lnTo>
                    <a:lnTo>
                      <a:pt x="1813956" y="1905419"/>
                    </a:lnTo>
                    <a:lnTo>
                      <a:pt x="1850661" y="1872880"/>
                    </a:lnTo>
                    <a:lnTo>
                      <a:pt x="1886010" y="1838579"/>
                    </a:lnTo>
                    <a:lnTo>
                      <a:pt x="1919944" y="1802546"/>
                    </a:lnTo>
                    <a:lnTo>
                      <a:pt x="1952402" y="1764807"/>
                    </a:lnTo>
                    <a:lnTo>
                      <a:pt x="1983325" y="1725391"/>
                    </a:lnTo>
                    <a:lnTo>
                      <a:pt x="2012653" y="1684325"/>
                    </a:lnTo>
                    <a:lnTo>
                      <a:pt x="2040086" y="1642009"/>
                    </a:lnTo>
                    <a:lnTo>
                      <a:pt x="2065363" y="1598865"/>
                    </a:lnTo>
                    <a:lnTo>
                      <a:pt x="2088483" y="1554960"/>
                    </a:lnTo>
                    <a:lnTo>
                      <a:pt x="2109440" y="1510357"/>
                    </a:lnTo>
                    <a:lnTo>
                      <a:pt x="2128231" y="1465124"/>
                    </a:lnTo>
                    <a:lnTo>
                      <a:pt x="2144855" y="1419324"/>
                    </a:lnTo>
                    <a:lnTo>
                      <a:pt x="2159306" y="1373024"/>
                    </a:lnTo>
                    <a:lnTo>
                      <a:pt x="2171582" y="1326289"/>
                    </a:lnTo>
                    <a:lnTo>
                      <a:pt x="2181679" y="1279183"/>
                    </a:lnTo>
                    <a:lnTo>
                      <a:pt x="2189594" y="1231774"/>
                    </a:lnTo>
                    <a:lnTo>
                      <a:pt x="2195324" y="1184124"/>
                    </a:lnTo>
                    <a:lnTo>
                      <a:pt x="2198866" y="1136301"/>
                    </a:lnTo>
                    <a:lnTo>
                      <a:pt x="2200215" y="1088370"/>
                    </a:lnTo>
                    <a:lnTo>
                      <a:pt x="2199369" y="1040395"/>
                    </a:lnTo>
                    <a:lnTo>
                      <a:pt x="2196325" y="992442"/>
                    </a:lnTo>
                    <a:lnTo>
                      <a:pt x="2191078" y="944577"/>
                    </a:lnTo>
                    <a:lnTo>
                      <a:pt x="2183626" y="896864"/>
                    </a:lnTo>
                    <a:lnTo>
                      <a:pt x="2173966" y="849369"/>
                    </a:lnTo>
                    <a:lnTo>
                      <a:pt x="2162094" y="802158"/>
                    </a:lnTo>
                    <a:lnTo>
                      <a:pt x="2148006" y="755296"/>
                    </a:lnTo>
                    <a:lnTo>
                      <a:pt x="2131700" y="708848"/>
                    </a:lnTo>
                    <a:lnTo>
                      <a:pt x="2113172" y="662879"/>
                    </a:lnTo>
                    <a:lnTo>
                      <a:pt x="2092418" y="617455"/>
                    </a:lnTo>
                    <a:lnTo>
                      <a:pt x="2069436" y="572642"/>
                    </a:lnTo>
                    <a:lnTo>
                      <a:pt x="2044478" y="528904"/>
                    </a:lnTo>
                    <a:lnTo>
                      <a:pt x="2017832" y="486687"/>
                    </a:lnTo>
                    <a:lnTo>
                      <a:pt x="1989551" y="446019"/>
                    </a:lnTo>
                    <a:lnTo>
                      <a:pt x="1959689" y="406928"/>
                    </a:lnTo>
                    <a:lnTo>
                      <a:pt x="1928297" y="369443"/>
                    </a:lnTo>
                    <a:lnTo>
                      <a:pt x="1895428" y="333591"/>
                    </a:lnTo>
                    <a:lnTo>
                      <a:pt x="1861136" y="299402"/>
                    </a:lnTo>
                    <a:lnTo>
                      <a:pt x="1825472" y="266904"/>
                    </a:lnTo>
                    <a:lnTo>
                      <a:pt x="1788489" y="236126"/>
                    </a:lnTo>
                    <a:lnTo>
                      <a:pt x="1750240" y="207094"/>
                    </a:lnTo>
                    <a:lnTo>
                      <a:pt x="1710777" y="179839"/>
                    </a:lnTo>
                    <a:lnTo>
                      <a:pt x="1670154" y="154389"/>
                    </a:lnTo>
                    <a:lnTo>
                      <a:pt x="1628422" y="130771"/>
                    </a:lnTo>
                    <a:lnTo>
                      <a:pt x="1585635" y="109015"/>
                    </a:lnTo>
                    <a:lnTo>
                      <a:pt x="1541845" y="89148"/>
                    </a:lnTo>
                    <a:lnTo>
                      <a:pt x="1497105" y="71200"/>
                    </a:lnTo>
                    <a:lnTo>
                      <a:pt x="1451467" y="55198"/>
                    </a:lnTo>
                    <a:lnTo>
                      <a:pt x="1404984" y="41171"/>
                    </a:lnTo>
                    <a:lnTo>
                      <a:pt x="1357708" y="29147"/>
                    </a:lnTo>
                    <a:lnTo>
                      <a:pt x="1309693" y="19155"/>
                    </a:lnTo>
                    <a:lnTo>
                      <a:pt x="1260991" y="11223"/>
                    </a:lnTo>
                    <a:lnTo>
                      <a:pt x="1211654" y="5380"/>
                    </a:lnTo>
                    <a:lnTo>
                      <a:pt x="1161735" y="1654"/>
                    </a:lnTo>
                    <a:lnTo>
                      <a:pt x="1111287" y="73"/>
                    </a:lnTo>
                    <a:close/>
                  </a:path>
                </a:pathLst>
              </a:custGeom>
              <a:solidFill>
                <a:srgbClr val="011725"/>
              </a:solidFill>
            </p:spPr>
            <p:txBody>
              <a:bodyPr wrap="square" lIns="0" tIns="0" rIns="0" bIns="0" rtlCol="0"/>
              <a:lstStyle/>
              <a:p>
                <a:endParaRPr/>
              </a:p>
            </p:txBody>
          </p:sp>
          <p:sp>
            <p:nvSpPr>
              <p:cNvPr id="19" name="object 19"/>
              <p:cNvSpPr/>
              <p:nvPr/>
            </p:nvSpPr>
            <p:spPr>
              <a:xfrm>
                <a:off x="15857026" y="3882006"/>
                <a:ext cx="844550" cy="599440"/>
              </a:xfrm>
              <a:custGeom>
                <a:avLst/>
                <a:gdLst/>
                <a:ahLst/>
                <a:cxnLst/>
                <a:rect l="l" t="t" r="r" b="b"/>
                <a:pathLst>
                  <a:path w="844550" h="599439">
                    <a:moveTo>
                      <a:pt x="840969" y="0"/>
                    </a:moveTo>
                    <a:lnTo>
                      <a:pt x="780539" y="1766"/>
                    </a:lnTo>
                    <a:lnTo>
                      <a:pt x="728422" y="5818"/>
                    </a:lnTo>
                    <a:lnTo>
                      <a:pt x="676879" y="12263"/>
                    </a:lnTo>
                    <a:lnTo>
                      <a:pt x="625855" y="21133"/>
                    </a:lnTo>
                    <a:lnTo>
                      <a:pt x="575293" y="32459"/>
                    </a:lnTo>
                    <a:lnTo>
                      <a:pt x="525139" y="46275"/>
                    </a:lnTo>
                    <a:lnTo>
                      <a:pt x="475338" y="62612"/>
                    </a:lnTo>
                    <a:lnTo>
                      <a:pt x="425835" y="81503"/>
                    </a:lnTo>
                    <a:lnTo>
                      <a:pt x="376574" y="102981"/>
                    </a:lnTo>
                    <a:lnTo>
                      <a:pt x="328372" y="126674"/>
                    </a:lnTo>
                    <a:lnTo>
                      <a:pt x="282038" y="152200"/>
                    </a:lnTo>
                    <a:lnTo>
                      <a:pt x="237514" y="179580"/>
                    </a:lnTo>
                    <a:lnTo>
                      <a:pt x="194737" y="208835"/>
                    </a:lnTo>
                    <a:lnTo>
                      <a:pt x="153647" y="239986"/>
                    </a:lnTo>
                    <a:lnTo>
                      <a:pt x="114185" y="273054"/>
                    </a:lnTo>
                    <a:lnTo>
                      <a:pt x="76289" y="308061"/>
                    </a:lnTo>
                    <a:lnTo>
                      <a:pt x="39898" y="345029"/>
                    </a:lnTo>
                    <a:lnTo>
                      <a:pt x="4952" y="383977"/>
                    </a:lnTo>
                    <a:lnTo>
                      <a:pt x="0" y="389757"/>
                    </a:lnTo>
                    <a:lnTo>
                      <a:pt x="450" y="394344"/>
                    </a:lnTo>
                    <a:lnTo>
                      <a:pt x="6376" y="399171"/>
                    </a:lnTo>
                    <a:lnTo>
                      <a:pt x="251824" y="599154"/>
                    </a:lnTo>
                    <a:lnTo>
                      <a:pt x="283987" y="563185"/>
                    </a:lnTo>
                    <a:lnTo>
                      <a:pt x="318116" y="529513"/>
                    </a:lnTo>
                    <a:lnTo>
                      <a:pt x="354173" y="498167"/>
                    </a:lnTo>
                    <a:lnTo>
                      <a:pt x="392118" y="469178"/>
                    </a:lnTo>
                    <a:lnTo>
                      <a:pt x="431911" y="442575"/>
                    </a:lnTo>
                    <a:lnTo>
                      <a:pt x="473513" y="418388"/>
                    </a:lnTo>
                    <a:lnTo>
                      <a:pt x="516884" y="396647"/>
                    </a:lnTo>
                    <a:lnTo>
                      <a:pt x="561537" y="377591"/>
                    </a:lnTo>
                    <a:lnTo>
                      <a:pt x="606976" y="361437"/>
                    </a:lnTo>
                    <a:lnTo>
                      <a:pt x="653153" y="348196"/>
                    </a:lnTo>
                    <a:lnTo>
                      <a:pt x="700020" y="337878"/>
                    </a:lnTo>
                    <a:lnTo>
                      <a:pt x="747527" y="330495"/>
                    </a:lnTo>
                    <a:lnTo>
                      <a:pt x="795626" y="326058"/>
                    </a:lnTo>
                    <a:lnTo>
                      <a:pt x="844267" y="324576"/>
                    </a:lnTo>
                    <a:lnTo>
                      <a:pt x="844267" y="3266"/>
                    </a:lnTo>
                    <a:lnTo>
                      <a:pt x="840969" y="0"/>
                    </a:lnTo>
                    <a:close/>
                  </a:path>
                </a:pathLst>
              </a:custGeom>
              <a:solidFill>
                <a:srgbClr val="D8D8D8"/>
              </a:solidFill>
            </p:spPr>
            <p:txBody>
              <a:bodyPr wrap="square" lIns="0" tIns="0" rIns="0" bIns="0" rtlCol="0"/>
              <a:lstStyle/>
              <a:p>
                <a:endParaRPr/>
              </a:p>
            </p:txBody>
          </p:sp>
          <p:sp>
            <p:nvSpPr>
              <p:cNvPr id="20" name="object 20"/>
              <p:cNvSpPr/>
              <p:nvPr/>
            </p:nvSpPr>
            <p:spPr>
              <a:xfrm>
                <a:off x="15857026" y="3882006"/>
                <a:ext cx="844550" cy="599440"/>
              </a:xfrm>
              <a:custGeom>
                <a:avLst/>
                <a:gdLst/>
                <a:ahLst/>
                <a:cxnLst/>
                <a:rect l="l" t="t" r="r" b="b"/>
                <a:pathLst>
                  <a:path w="844550" h="599439">
                    <a:moveTo>
                      <a:pt x="6376" y="399171"/>
                    </a:moveTo>
                    <a:lnTo>
                      <a:pt x="450" y="394344"/>
                    </a:lnTo>
                    <a:lnTo>
                      <a:pt x="0" y="389757"/>
                    </a:lnTo>
                    <a:lnTo>
                      <a:pt x="4952" y="383977"/>
                    </a:lnTo>
                    <a:lnTo>
                      <a:pt x="39898" y="345029"/>
                    </a:lnTo>
                    <a:lnTo>
                      <a:pt x="76289" y="308061"/>
                    </a:lnTo>
                    <a:lnTo>
                      <a:pt x="114185" y="273054"/>
                    </a:lnTo>
                    <a:lnTo>
                      <a:pt x="153647" y="239986"/>
                    </a:lnTo>
                    <a:lnTo>
                      <a:pt x="194737" y="208835"/>
                    </a:lnTo>
                    <a:lnTo>
                      <a:pt x="237514" y="179580"/>
                    </a:lnTo>
                    <a:lnTo>
                      <a:pt x="282038" y="152200"/>
                    </a:lnTo>
                    <a:lnTo>
                      <a:pt x="328372" y="126674"/>
                    </a:lnTo>
                    <a:lnTo>
                      <a:pt x="376574" y="102981"/>
                    </a:lnTo>
                    <a:lnTo>
                      <a:pt x="425835" y="81503"/>
                    </a:lnTo>
                    <a:lnTo>
                      <a:pt x="475338" y="62612"/>
                    </a:lnTo>
                    <a:lnTo>
                      <a:pt x="525139" y="46275"/>
                    </a:lnTo>
                    <a:lnTo>
                      <a:pt x="575293" y="32459"/>
                    </a:lnTo>
                    <a:lnTo>
                      <a:pt x="625855" y="21133"/>
                    </a:lnTo>
                    <a:lnTo>
                      <a:pt x="676879" y="12263"/>
                    </a:lnTo>
                    <a:lnTo>
                      <a:pt x="728422" y="5818"/>
                    </a:lnTo>
                    <a:lnTo>
                      <a:pt x="780539" y="1766"/>
                    </a:lnTo>
                    <a:lnTo>
                      <a:pt x="833283" y="73"/>
                    </a:lnTo>
                    <a:lnTo>
                      <a:pt x="840969" y="0"/>
                    </a:lnTo>
                    <a:lnTo>
                      <a:pt x="844267" y="3266"/>
                    </a:lnTo>
                    <a:lnTo>
                      <a:pt x="844267" y="10837"/>
                    </a:lnTo>
                    <a:lnTo>
                      <a:pt x="844267" y="324576"/>
                    </a:lnTo>
                    <a:lnTo>
                      <a:pt x="795626" y="326058"/>
                    </a:lnTo>
                    <a:lnTo>
                      <a:pt x="747527" y="330495"/>
                    </a:lnTo>
                    <a:lnTo>
                      <a:pt x="700020" y="337878"/>
                    </a:lnTo>
                    <a:lnTo>
                      <a:pt x="653153" y="348196"/>
                    </a:lnTo>
                    <a:lnTo>
                      <a:pt x="606976" y="361437"/>
                    </a:lnTo>
                    <a:lnTo>
                      <a:pt x="561537" y="377591"/>
                    </a:lnTo>
                    <a:lnTo>
                      <a:pt x="516884" y="396647"/>
                    </a:lnTo>
                    <a:lnTo>
                      <a:pt x="473513" y="418388"/>
                    </a:lnTo>
                    <a:lnTo>
                      <a:pt x="431911" y="442575"/>
                    </a:lnTo>
                    <a:lnTo>
                      <a:pt x="392118" y="469178"/>
                    </a:lnTo>
                    <a:lnTo>
                      <a:pt x="354173" y="498167"/>
                    </a:lnTo>
                    <a:lnTo>
                      <a:pt x="318116" y="529513"/>
                    </a:lnTo>
                    <a:lnTo>
                      <a:pt x="283987" y="563185"/>
                    </a:lnTo>
                    <a:lnTo>
                      <a:pt x="251824" y="599154"/>
                    </a:lnTo>
                    <a:lnTo>
                      <a:pt x="6376" y="399171"/>
                    </a:lnTo>
                    <a:close/>
                  </a:path>
                </a:pathLst>
              </a:custGeom>
              <a:ln w="15706">
                <a:solidFill>
                  <a:srgbClr val="E0E0E0"/>
                </a:solidFill>
              </a:ln>
            </p:spPr>
            <p:txBody>
              <a:bodyPr wrap="square" lIns="0" tIns="0" rIns="0" bIns="0" rtlCol="0"/>
              <a:lstStyle/>
              <a:p>
                <a:endParaRPr/>
              </a:p>
            </p:txBody>
          </p:sp>
        </p:grpSp>
        <p:sp>
          <p:nvSpPr>
            <p:cNvPr id="21" name="object 21"/>
            <p:cNvSpPr txBox="1"/>
            <p:nvPr/>
          </p:nvSpPr>
          <p:spPr>
            <a:xfrm>
              <a:off x="16087388" y="4574763"/>
              <a:ext cx="1262380" cy="732790"/>
            </a:xfrm>
            <a:prstGeom prst="rect">
              <a:avLst/>
            </a:prstGeom>
          </p:spPr>
          <p:txBody>
            <a:bodyPr vert="horz" wrap="square" lIns="0" tIns="17145" rIns="0" bIns="0" rtlCol="0">
              <a:spAutoFit/>
            </a:bodyPr>
            <a:lstStyle/>
            <a:p>
              <a:pPr marL="12700">
                <a:lnSpc>
                  <a:spcPct val="100000"/>
                </a:lnSpc>
                <a:spcBef>
                  <a:spcPts val="135"/>
                </a:spcBef>
              </a:pPr>
              <a:r>
                <a:rPr sz="4600" b="1" spc="-90" dirty="0">
                  <a:solidFill>
                    <a:srgbClr val="011725"/>
                  </a:solidFill>
                  <a:latin typeface="Work Sans"/>
                  <a:cs typeface="Work Sans"/>
                </a:rPr>
                <a:t>86%</a:t>
              </a:r>
              <a:endParaRPr sz="4600">
                <a:latin typeface="Work Sans"/>
                <a:cs typeface="Work Sans"/>
              </a:endParaRPr>
            </a:p>
          </p:txBody>
        </p:sp>
      </p:grpSp>
      <p:sp>
        <p:nvSpPr>
          <p:cNvPr id="22" name="object 22"/>
          <p:cNvSpPr/>
          <p:nvPr/>
        </p:nvSpPr>
        <p:spPr>
          <a:xfrm>
            <a:off x="13298023"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sp>
        <p:nvSpPr>
          <p:cNvPr id="23" name="object 23"/>
          <p:cNvSpPr txBox="1"/>
          <p:nvPr/>
        </p:nvSpPr>
        <p:spPr>
          <a:xfrm>
            <a:off x="13913577" y="938260"/>
            <a:ext cx="5530850" cy="2165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spc="-145" dirty="0">
                <a:solidFill>
                  <a:srgbClr val="FFFFFF"/>
                </a:solidFill>
                <a:latin typeface="Work Sans Light"/>
                <a:cs typeface="Work Sans Light"/>
              </a:rPr>
              <a:t>INSOLVENČNÍ</a:t>
            </a:r>
            <a:r>
              <a:rPr sz="2450" b="0" spc="-190" dirty="0">
                <a:solidFill>
                  <a:srgbClr val="FFFFFF"/>
                </a:solidFill>
                <a:latin typeface="Work Sans Light"/>
                <a:cs typeface="Work Sans Light"/>
              </a:rPr>
              <a:t> </a:t>
            </a:r>
            <a:r>
              <a:rPr sz="2450" b="0" spc="-110" dirty="0">
                <a:solidFill>
                  <a:srgbClr val="FFFFFF"/>
                </a:solidFill>
                <a:latin typeface="Work Sans Light"/>
                <a:cs typeface="Work Sans Light"/>
              </a:rPr>
              <a:t>SOUDCI</a:t>
            </a:r>
            <a:r>
              <a:rPr sz="2450" b="0" spc="-185" dirty="0">
                <a:solidFill>
                  <a:srgbClr val="FFFFFF"/>
                </a:solidFill>
                <a:latin typeface="Work Sans Light"/>
                <a:cs typeface="Work Sans Light"/>
              </a:rPr>
              <a:t> </a:t>
            </a:r>
            <a:r>
              <a:rPr sz="2450" b="0" dirty="0">
                <a:solidFill>
                  <a:srgbClr val="FFFFFF"/>
                </a:solidFill>
                <a:latin typeface="Work Sans Light"/>
                <a:cs typeface="Work Sans Light"/>
              </a:rPr>
              <a:t>Z</a:t>
            </a:r>
            <a:r>
              <a:rPr sz="2450" b="0" spc="-185" dirty="0">
                <a:solidFill>
                  <a:srgbClr val="FFFFFF"/>
                </a:solidFill>
                <a:latin typeface="Work Sans Light"/>
                <a:cs typeface="Work Sans Light"/>
              </a:rPr>
              <a:t> </a:t>
            </a:r>
            <a:r>
              <a:rPr sz="2450" b="0" spc="-100" dirty="0">
                <a:solidFill>
                  <a:srgbClr val="FFFFFF"/>
                </a:solidFill>
                <a:latin typeface="Work Sans Light"/>
                <a:cs typeface="Work Sans Light"/>
              </a:rPr>
              <a:t>CELÉ</a:t>
            </a:r>
            <a:r>
              <a:rPr sz="2450" b="0" spc="-185" dirty="0">
                <a:solidFill>
                  <a:srgbClr val="FFFFFF"/>
                </a:solidFill>
                <a:latin typeface="Work Sans Light"/>
                <a:cs typeface="Work Sans Light"/>
              </a:rPr>
              <a:t> </a:t>
            </a:r>
            <a:r>
              <a:rPr sz="2450" b="0" spc="-25" dirty="0">
                <a:solidFill>
                  <a:srgbClr val="FFFFFF"/>
                </a:solidFill>
                <a:latin typeface="Work Sans Light"/>
                <a:cs typeface="Work Sans Light"/>
              </a:rPr>
              <a:t>ČR</a:t>
            </a:r>
            <a:endParaRPr sz="2450">
              <a:latin typeface="Work Sans Light"/>
              <a:cs typeface="Work Sans Light"/>
            </a:endParaRPr>
          </a:p>
          <a:p>
            <a:pPr marL="12700" marR="5080">
              <a:lnSpc>
                <a:spcPct val="114500"/>
              </a:lnSpc>
              <a:spcBef>
                <a:spcPts val="1110"/>
              </a:spcBef>
            </a:pPr>
            <a:r>
              <a:rPr sz="1800" spc="-90" dirty="0">
                <a:solidFill>
                  <a:srgbClr val="FFFFFF"/>
                </a:solidFill>
                <a:latin typeface="Work Sans"/>
                <a:cs typeface="Work Sans"/>
              </a:rPr>
              <a:t>Celkem</a:t>
            </a:r>
            <a:r>
              <a:rPr sz="1800" spc="-145" dirty="0">
                <a:solidFill>
                  <a:srgbClr val="FFFFFF"/>
                </a:solidFill>
                <a:latin typeface="Work Sans"/>
                <a:cs typeface="Work Sans"/>
              </a:rPr>
              <a:t> </a:t>
            </a:r>
            <a:r>
              <a:rPr sz="1800" spc="-100" dirty="0">
                <a:solidFill>
                  <a:srgbClr val="FFFFFF"/>
                </a:solidFill>
                <a:latin typeface="Work Sans"/>
                <a:cs typeface="Work Sans"/>
              </a:rPr>
              <a:t>bylo</a:t>
            </a:r>
            <a:r>
              <a:rPr sz="1800" spc="-140" dirty="0">
                <a:solidFill>
                  <a:srgbClr val="FFFFFF"/>
                </a:solidFill>
                <a:latin typeface="Work Sans"/>
                <a:cs typeface="Work Sans"/>
              </a:rPr>
              <a:t> </a:t>
            </a:r>
            <a:r>
              <a:rPr sz="1800" spc="-90" dirty="0">
                <a:solidFill>
                  <a:srgbClr val="FFFFFF"/>
                </a:solidFill>
                <a:latin typeface="Work Sans"/>
                <a:cs typeface="Work Sans"/>
              </a:rPr>
              <a:t>získáno</a:t>
            </a:r>
            <a:r>
              <a:rPr sz="1800" spc="-145" dirty="0">
                <a:solidFill>
                  <a:srgbClr val="FFFFFF"/>
                </a:solidFill>
                <a:latin typeface="Work Sans"/>
                <a:cs typeface="Work Sans"/>
              </a:rPr>
              <a:t> </a:t>
            </a:r>
            <a:r>
              <a:rPr sz="1800" dirty="0">
                <a:solidFill>
                  <a:srgbClr val="FFFFFF"/>
                </a:solidFill>
                <a:latin typeface="Work Sans"/>
                <a:cs typeface="Work Sans"/>
              </a:rPr>
              <a:t>a</a:t>
            </a:r>
            <a:r>
              <a:rPr sz="1800" spc="-185" dirty="0">
                <a:solidFill>
                  <a:srgbClr val="FFFFFF"/>
                </a:solidFill>
                <a:latin typeface="Work Sans"/>
                <a:cs typeface="Work Sans"/>
              </a:rPr>
              <a:t> </a:t>
            </a:r>
            <a:r>
              <a:rPr sz="1800" spc="-105" dirty="0">
                <a:solidFill>
                  <a:srgbClr val="FFFFFF"/>
                </a:solidFill>
                <a:latin typeface="Work Sans"/>
                <a:cs typeface="Work Sans"/>
              </a:rPr>
              <a:t>analyzováno</a:t>
            </a:r>
            <a:r>
              <a:rPr sz="1800" spc="-140" dirty="0">
                <a:solidFill>
                  <a:srgbClr val="FFFFFF"/>
                </a:solidFill>
                <a:latin typeface="Work Sans"/>
                <a:cs typeface="Work Sans"/>
              </a:rPr>
              <a:t> </a:t>
            </a:r>
            <a:r>
              <a:rPr sz="1800" spc="-55" dirty="0">
                <a:solidFill>
                  <a:srgbClr val="FFFFFF"/>
                </a:solidFill>
                <a:latin typeface="Work Sans"/>
                <a:cs typeface="Work Sans"/>
              </a:rPr>
              <a:t>35</a:t>
            </a:r>
            <a:r>
              <a:rPr sz="1800" spc="-195" dirty="0">
                <a:solidFill>
                  <a:srgbClr val="FFFFFF"/>
                </a:solidFill>
                <a:latin typeface="Work Sans"/>
                <a:cs typeface="Work Sans"/>
              </a:rPr>
              <a:t> </a:t>
            </a:r>
            <a:r>
              <a:rPr sz="1800" spc="-10" dirty="0">
                <a:solidFill>
                  <a:srgbClr val="FFFFFF"/>
                </a:solidFill>
                <a:latin typeface="Work Sans"/>
                <a:cs typeface="Work Sans"/>
              </a:rPr>
              <a:t>vyplněných </a:t>
            </a:r>
            <a:r>
              <a:rPr sz="1800" spc="-100" dirty="0">
                <a:solidFill>
                  <a:srgbClr val="FFFFFF"/>
                </a:solidFill>
                <a:latin typeface="Work Sans"/>
                <a:cs typeface="Work Sans"/>
              </a:rPr>
              <a:t>anketních</a:t>
            </a:r>
            <a:r>
              <a:rPr sz="1800" spc="-120" dirty="0">
                <a:solidFill>
                  <a:srgbClr val="FFFFFF"/>
                </a:solidFill>
                <a:latin typeface="Work Sans"/>
                <a:cs typeface="Work Sans"/>
              </a:rPr>
              <a:t> </a:t>
            </a:r>
            <a:r>
              <a:rPr sz="1800" spc="-90" dirty="0">
                <a:solidFill>
                  <a:srgbClr val="FFFFFF"/>
                </a:solidFill>
                <a:latin typeface="Work Sans"/>
                <a:cs typeface="Work Sans"/>
              </a:rPr>
              <a:t>lístků.</a:t>
            </a:r>
            <a:r>
              <a:rPr sz="1800" spc="-120" dirty="0">
                <a:solidFill>
                  <a:srgbClr val="FFFFFF"/>
                </a:solidFill>
                <a:latin typeface="Work Sans"/>
                <a:cs typeface="Work Sans"/>
              </a:rPr>
              <a:t> </a:t>
            </a:r>
            <a:r>
              <a:rPr sz="1800" spc="-100" dirty="0">
                <a:solidFill>
                  <a:srgbClr val="FFFFFF"/>
                </a:solidFill>
                <a:latin typeface="Work Sans"/>
                <a:cs typeface="Work Sans"/>
              </a:rPr>
              <a:t>Počet</a:t>
            </a:r>
            <a:r>
              <a:rPr sz="1800" spc="-120" dirty="0">
                <a:solidFill>
                  <a:srgbClr val="FFFFFF"/>
                </a:solidFill>
                <a:latin typeface="Work Sans"/>
                <a:cs typeface="Work Sans"/>
              </a:rPr>
              <a:t> </a:t>
            </a:r>
            <a:r>
              <a:rPr sz="1800" spc="-95" dirty="0">
                <a:solidFill>
                  <a:srgbClr val="FFFFFF"/>
                </a:solidFill>
                <a:latin typeface="Work Sans"/>
                <a:cs typeface="Work Sans"/>
              </a:rPr>
              <a:t>respondentů</a:t>
            </a:r>
            <a:r>
              <a:rPr sz="1800" spc="-120" dirty="0">
                <a:solidFill>
                  <a:srgbClr val="FFFFFF"/>
                </a:solidFill>
                <a:latin typeface="Work Sans"/>
                <a:cs typeface="Work Sans"/>
              </a:rPr>
              <a:t> </a:t>
            </a:r>
            <a:r>
              <a:rPr sz="1800" spc="-100" dirty="0">
                <a:solidFill>
                  <a:srgbClr val="FFFFFF"/>
                </a:solidFill>
                <a:latin typeface="Work Sans"/>
                <a:cs typeface="Work Sans"/>
              </a:rPr>
              <a:t>představuje</a:t>
            </a:r>
            <a:r>
              <a:rPr sz="1800" spc="-120" dirty="0">
                <a:solidFill>
                  <a:srgbClr val="FFFFFF"/>
                </a:solidFill>
                <a:latin typeface="Work Sans"/>
                <a:cs typeface="Work Sans"/>
              </a:rPr>
              <a:t> </a:t>
            </a:r>
            <a:r>
              <a:rPr sz="1800" spc="-55" dirty="0">
                <a:solidFill>
                  <a:srgbClr val="FFFFFF"/>
                </a:solidFill>
                <a:latin typeface="Work Sans"/>
                <a:cs typeface="Work Sans"/>
              </a:rPr>
              <a:t>25</a:t>
            </a:r>
            <a:r>
              <a:rPr sz="1800" spc="-120" dirty="0">
                <a:solidFill>
                  <a:srgbClr val="FFFFFF"/>
                </a:solidFill>
                <a:latin typeface="Work Sans"/>
                <a:cs typeface="Work Sans"/>
              </a:rPr>
              <a:t> </a:t>
            </a:r>
            <a:r>
              <a:rPr sz="1800" spc="-50" dirty="0">
                <a:solidFill>
                  <a:srgbClr val="FFFFFF"/>
                </a:solidFill>
                <a:latin typeface="Work Sans"/>
                <a:cs typeface="Work Sans"/>
              </a:rPr>
              <a:t>% </a:t>
            </a:r>
            <a:r>
              <a:rPr sz="1800" spc="-80" dirty="0">
                <a:solidFill>
                  <a:srgbClr val="FFFFFF"/>
                </a:solidFill>
                <a:latin typeface="Work Sans"/>
                <a:cs typeface="Work Sans"/>
              </a:rPr>
              <a:t>všech</a:t>
            </a:r>
            <a:r>
              <a:rPr sz="1800" spc="-140" dirty="0">
                <a:solidFill>
                  <a:srgbClr val="FFFFFF"/>
                </a:solidFill>
                <a:latin typeface="Work Sans"/>
                <a:cs typeface="Work Sans"/>
              </a:rPr>
              <a:t> </a:t>
            </a:r>
            <a:r>
              <a:rPr sz="1800" spc="-100" dirty="0">
                <a:solidFill>
                  <a:srgbClr val="FFFFFF"/>
                </a:solidFill>
                <a:latin typeface="Work Sans"/>
                <a:cs typeface="Work Sans"/>
              </a:rPr>
              <a:t>insolvenčních</a:t>
            </a:r>
            <a:r>
              <a:rPr sz="1800" spc="-140" dirty="0">
                <a:solidFill>
                  <a:srgbClr val="FFFFFF"/>
                </a:solidFill>
                <a:latin typeface="Work Sans"/>
                <a:cs typeface="Work Sans"/>
              </a:rPr>
              <a:t> </a:t>
            </a:r>
            <a:r>
              <a:rPr sz="1800" spc="-85" dirty="0">
                <a:solidFill>
                  <a:srgbClr val="FFFFFF"/>
                </a:solidFill>
                <a:latin typeface="Work Sans"/>
                <a:cs typeface="Work Sans"/>
              </a:rPr>
              <a:t>soudců</a:t>
            </a:r>
            <a:r>
              <a:rPr sz="1800" spc="-190" dirty="0">
                <a:solidFill>
                  <a:srgbClr val="FFFFFF"/>
                </a:solidFill>
                <a:latin typeface="Work Sans"/>
                <a:cs typeface="Work Sans"/>
              </a:rPr>
              <a:t> </a:t>
            </a:r>
            <a:r>
              <a:rPr sz="1800" dirty="0">
                <a:solidFill>
                  <a:srgbClr val="FFFFFF"/>
                </a:solidFill>
                <a:latin typeface="Work Sans"/>
                <a:cs typeface="Work Sans"/>
              </a:rPr>
              <a:t>v</a:t>
            </a:r>
            <a:r>
              <a:rPr sz="1800" spc="-190" dirty="0">
                <a:solidFill>
                  <a:srgbClr val="FFFFFF"/>
                </a:solidFill>
                <a:latin typeface="Work Sans"/>
                <a:cs typeface="Work Sans"/>
              </a:rPr>
              <a:t> </a:t>
            </a:r>
            <a:r>
              <a:rPr sz="1800" spc="-70" dirty="0">
                <a:solidFill>
                  <a:srgbClr val="FFFFFF"/>
                </a:solidFill>
                <a:latin typeface="Work Sans"/>
                <a:cs typeface="Work Sans"/>
              </a:rPr>
              <a:t>ČR,</a:t>
            </a:r>
            <a:r>
              <a:rPr sz="1800" spc="-140" dirty="0">
                <a:solidFill>
                  <a:srgbClr val="FFFFFF"/>
                </a:solidFill>
                <a:latin typeface="Work Sans"/>
                <a:cs typeface="Work Sans"/>
              </a:rPr>
              <a:t> </a:t>
            </a:r>
            <a:r>
              <a:rPr sz="1800" spc="-85" dirty="0">
                <a:solidFill>
                  <a:srgbClr val="FFFFFF"/>
                </a:solidFill>
                <a:latin typeface="Work Sans"/>
                <a:cs typeface="Work Sans"/>
              </a:rPr>
              <a:t>údaje</a:t>
            </a:r>
            <a:r>
              <a:rPr sz="1800" spc="-140" dirty="0">
                <a:solidFill>
                  <a:srgbClr val="FFFFFF"/>
                </a:solidFill>
                <a:latin typeface="Work Sans"/>
                <a:cs typeface="Work Sans"/>
              </a:rPr>
              <a:t> </a:t>
            </a:r>
            <a:r>
              <a:rPr sz="1800" spc="-90" dirty="0">
                <a:solidFill>
                  <a:srgbClr val="FFFFFF"/>
                </a:solidFill>
                <a:latin typeface="Work Sans"/>
                <a:cs typeface="Work Sans"/>
              </a:rPr>
              <a:t>získané</a:t>
            </a:r>
            <a:r>
              <a:rPr sz="1800" spc="-175" dirty="0">
                <a:solidFill>
                  <a:srgbClr val="FFFFFF"/>
                </a:solidFill>
                <a:latin typeface="Work Sans"/>
                <a:cs typeface="Work Sans"/>
              </a:rPr>
              <a:t> </a:t>
            </a:r>
            <a:r>
              <a:rPr sz="1800" spc="-10" dirty="0">
                <a:solidFill>
                  <a:srgbClr val="FFFFFF"/>
                </a:solidFill>
                <a:latin typeface="Work Sans"/>
                <a:cs typeface="Work Sans"/>
              </a:rPr>
              <a:t>touto </a:t>
            </a:r>
            <a:r>
              <a:rPr sz="1800" spc="-95" dirty="0">
                <a:solidFill>
                  <a:srgbClr val="FFFFFF"/>
                </a:solidFill>
                <a:latin typeface="Work Sans"/>
                <a:cs typeface="Work Sans"/>
              </a:rPr>
              <a:t>anketou</a:t>
            </a:r>
            <a:r>
              <a:rPr sz="1800" spc="-150" dirty="0">
                <a:solidFill>
                  <a:srgbClr val="FFFFFF"/>
                </a:solidFill>
                <a:latin typeface="Work Sans"/>
                <a:cs typeface="Work Sans"/>
              </a:rPr>
              <a:t> </a:t>
            </a:r>
            <a:r>
              <a:rPr sz="1800" spc="-75" dirty="0">
                <a:solidFill>
                  <a:srgbClr val="FFFFFF"/>
                </a:solidFill>
                <a:latin typeface="Work Sans"/>
                <a:cs typeface="Work Sans"/>
              </a:rPr>
              <a:t>lze</a:t>
            </a:r>
            <a:r>
              <a:rPr sz="1800" spc="-150" dirty="0">
                <a:solidFill>
                  <a:srgbClr val="FFFFFF"/>
                </a:solidFill>
                <a:latin typeface="Work Sans"/>
                <a:cs typeface="Work Sans"/>
              </a:rPr>
              <a:t> </a:t>
            </a:r>
            <a:r>
              <a:rPr sz="1800" spc="-100" dirty="0">
                <a:solidFill>
                  <a:srgbClr val="FFFFFF"/>
                </a:solidFill>
                <a:latin typeface="Work Sans"/>
                <a:cs typeface="Work Sans"/>
              </a:rPr>
              <a:t>považovat</a:t>
            </a:r>
            <a:r>
              <a:rPr sz="1800" spc="-145" dirty="0">
                <a:solidFill>
                  <a:srgbClr val="FFFFFF"/>
                </a:solidFill>
                <a:latin typeface="Work Sans"/>
                <a:cs typeface="Work Sans"/>
              </a:rPr>
              <a:t> </a:t>
            </a:r>
            <a:r>
              <a:rPr sz="1800" spc="-55" dirty="0">
                <a:solidFill>
                  <a:srgbClr val="FFFFFF"/>
                </a:solidFill>
                <a:latin typeface="Work Sans"/>
                <a:cs typeface="Work Sans"/>
              </a:rPr>
              <a:t>za</a:t>
            </a:r>
            <a:r>
              <a:rPr sz="1800" spc="-190" dirty="0">
                <a:solidFill>
                  <a:srgbClr val="FFFFFF"/>
                </a:solidFill>
                <a:latin typeface="Work Sans"/>
                <a:cs typeface="Work Sans"/>
              </a:rPr>
              <a:t> </a:t>
            </a:r>
            <a:r>
              <a:rPr sz="1800" spc="-40" dirty="0">
                <a:solidFill>
                  <a:srgbClr val="FFFFFF"/>
                </a:solidFill>
                <a:latin typeface="Work Sans"/>
                <a:cs typeface="Work Sans"/>
              </a:rPr>
              <a:t>reprezentativní.</a:t>
            </a:r>
            <a:endParaRPr sz="1800">
              <a:latin typeface="Work Sans"/>
              <a:cs typeface="Work Sans"/>
            </a:endParaRPr>
          </a:p>
        </p:txBody>
      </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grpSp>
        <p:nvGrpSpPr>
          <p:cNvPr id="27" name="Skupina 26">
            <a:extLst>
              <a:ext uri="{FF2B5EF4-FFF2-40B4-BE49-F238E27FC236}">
                <a16:creationId xmlns:a16="http://schemas.microsoft.com/office/drawing/2014/main" id="{FB3BBA5C-1E99-1B08-74C5-8999C2459E82}"/>
              </a:ext>
            </a:extLst>
          </p:cNvPr>
          <p:cNvGrpSpPr/>
          <p:nvPr/>
        </p:nvGrpSpPr>
        <p:grpSpPr>
          <a:xfrm>
            <a:off x="1076490" y="4704072"/>
            <a:ext cx="16559430" cy="1075936"/>
            <a:chOff x="1076490" y="4704072"/>
            <a:chExt cx="16559430" cy="1075936"/>
          </a:xfrm>
        </p:grpSpPr>
        <p:sp>
          <p:nvSpPr>
            <p:cNvPr id="8" name="object 8"/>
            <p:cNvSpPr/>
            <p:nvPr/>
          </p:nvSpPr>
          <p:spPr>
            <a:xfrm>
              <a:off x="1076490" y="480626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9" name="object 9"/>
            <p:cNvSpPr txBox="1"/>
            <p:nvPr/>
          </p:nvSpPr>
          <p:spPr>
            <a:xfrm>
              <a:off x="1209798" y="4867469"/>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a:latin typeface="Work Sans Light"/>
                <a:cs typeface="Work Sans Light"/>
              </a:endParaRPr>
            </a:p>
          </p:txBody>
        </p:sp>
        <p:sp>
          <p:nvSpPr>
            <p:cNvPr id="10" name="object 10"/>
            <p:cNvSpPr txBox="1"/>
            <p:nvPr/>
          </p:nvSpPr>
          <p:spPr>
            <a:xfrm>
              <a:off x="1761555" y="4704072"/>
              <a:ext cx="15874365" cy="1075936"/>
            </a:xfrm>
            <a:prstGeom prst="rect">
              <a:avLst/>
            </a:prstGeom>
          </p:spPr>
          <p:txBody>
            <a:bodyPr vert="horz" wrap="square" lIns="0" tIns="13970" rIns="0" bIns="0" rtlCol="0">
              <a:spAutoFit/>
            </a:bodyPr>
            <a:lstStyle/>
            <a:p>
              <a:pPr marL="12700">
                <a:lnSpc>
                  <a:spcPct val="100000"/>
                </a:lnSpc>
                <a:spcBef>
                  <a:spcPts val="110"/>
                </a:spcBef>
              </a:pPr>
              <a:r>
                <a:rPr lang="cs-CZ" sz="3450" b="0" spc="-35" dirty="0">
                  <a:solidFill>
                    <a:srgbClr val="003150"/>
                  </a:solidFill>
                  <a:latin typeface="Work Sans Light"/>
                  <a:cs typeface="Work Sans Light"/>
                </a:rPr>
                <a:t>NEVYHRANĚNÁ POZICE U SJEDNOCENÍ REŽIMU PODNIKATEL/SPOTŘEBITEL </a:t>
              </a:r>
              <a:br>
                <a:rPr lang="cs-CZ" sz="3450" b="0" spc="-35" dirty="0">
                  <a:solidFill>
                    <a:srgbClr val="003150"/>
                  </a:solidFill>
                  <a:latin typeface="Work Sans Light"/>
                  <a:cs typeface="Work Sans Light"/>
                </a:rPr>
              </a:br>
              <a:r>
                <a:rPr lang="cs-CZ" sz="3450" b="0" spc="-35" dirty="0">
                  <a:solidFill>
                    <a:srgbClr val="003150"/>
                  </a:solidFill>
                  <a:latin typeface="Work Sans Light"/>
                  <a:cs typeface="Work Sans Light"/>
                </a:rPr>
                <a:t>S PŘEVAHOU NEGATIVNÍHO POSTOJE – JUSTIČNÍ PRAGMATISMUS</a:t>
              </a:r>
              <a:endParaRPr lang="cs-CZ" sz="3450" dirty="0">
                <a:latin typeface="Work Sans Light"/>
                <a:cs typeface="Work Sans Light"/>
              </a:endParaRPr>
            </a:p>
          </p:txBody>
        </p:sp>
      </p:grpSp>
      <p:sp>
        <p:nvSpPr>
          <p:cNvPr id="12" name="object 12"/>
          <p:cNvSpPr txBox="1"/>
          <p:nvPr/>
        </p:nvSpPr>
        <p:spPr>
          <a:xfrm>
            <a:off x="16270495" y="4380882"/>
            <a:ext cx="343598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DOC.</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JUDR.</a:t>
            </a:r>
            <a:r>
              <a:rPr sz="1650" b="0" spc="-55" dirty="0">
                <a:solidFill>
                  <a:srgbClr val="003150"/>
                </a:solidFill>
                <a:latin typeface="Work Sans Light"/>
                <a:cs typeface="Work Sans Light"/>
              </a:rPr>
              <a:t> </a:t>
            </a:r>
            <a:r>
              <a:rPr sz="1650" b="0" dirty="0">
                <a:solidFill>
                  <a:srgbClr val="003150"/>
                </a:solidFill>
                <a:latin typeface="Work Sans Light"/>
                <a:cs typeface="Work Sans Light"/>
              </a:rPr>
              <a:t>BOHUMIL</a:t>
            </a:r>
            <a:r>
              <a:rPr sz="1650" b="0" spc="-95" dirty="0">
                <a:solidFill>
                  <a:srgbClr val="003150"/>
                </a:solidFill>
                <a:latin typeface="Work Sans Light"/>
                <a:cs typeface="Work Sans Light"/>
              </a:rPr>
              <a:t> </a:t>
            </a:r>
            <a:r>
              <a:rPr sz="1650" b="0" spc="-10" dirty="0">
                <a:solidFill>
                  <a:srgbClr val="003150"/>
                </a:solidFill>
                <a:latin typeface="Work Sans Light"/>
                <a:cs typeface="Work Sans Light"/>
              </a:rPr>
              <a:t>HAVEL,</a:t>
            </a:r>
            <a:r>
              <a:rPr sz="1650" b="0" spc="-5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a:latin typeface="Work Sans Light"/>
              <a:cs typeface="Work Sans Light"/>
            </a:endParaRPr>
          </a:p>
        </p:txBody>
      </p:sp>
      <p:grpSp>
        <p:nvGrpSpPr>
          <p:cNvPr id="28" name="Skupina 27">
            <a:extLst>
              <a:ext uri="{FF2B5EF4-FFF2-40B4-BE49-F238E27FC236}">
                <a16:creationId xmlns:a16="http://schemas.microsoft.com/office/drawing/2014/main" id="{19137A2D-8151-B888-4A06-977CF8E12A3E}"/>
              </a:ext>
            </a:extLst>
          </p:cNvPr>
          <p:cNvGrpSpPr/>
          <p:nvPr/>
        </p:nvGrpSpPr>
        <p:grpSpPr>
          <a:xfrm>
            <a:off x="1076490" y="6248924"/>
            <a:ext cx="17033036" cy="1378583"/>
            <a:chOff x="1076490" y="5448477"/>
            <a:chExt cx="17033036" cy="1378583"/>
          </a:xfrm>
        </p:grpSpPr>
        <p:sp>
          <p:nvSpPr>
            <p:cNvPr id="11" name="object 11"/>
            <p:cNvSpPr txBox="1"/>
            <p:nvPr/>
          </p:nvSpPr>
          <p:spPr>
            <a:xfrm>
              <a:off x="1761555" y="5448477"/>
              <a:ext cx="16347971" cy="1378583"/>
            </a:xfrm>
            <a:prstGeom prst="rect">
              <a:avLst/>
            </a:prstGeom>
          </p:spPr>
          <p:txBody>
            <a:bodyPr vert="horz" wrap="square" lIns="0" tIns="313690" rIns="0" bIns="0" rtlCol="0">
              <a:spAutoFit/>
            </a:bodyPr>
            <a:lstStyle/>
            <a:p>
              <a:pPr marL="12700">
                <a:lnSpc>
                  <a:spcPct val="100000"/>
                </a:lnSpc>
                <a:spcBef>
                  <a:spcPts val="2470"/>
                </a:spcBef>
              </a:pPr>
              <a:r>
                <a:rPr lang="cs-CZ" sz="3450" b="0" spc="-195" dirty="0">
                  <a:solidFill>
                    <a:srgbClr val="003150"/>
                  </a:solidFill>
                  <a:latin typeface="Work Sans Light"/>
                  <a:cs typeface="Work Sans Light"/>
                </a:rPr>
                <a:t>DŮRAZ NA INDIVIDUÁLNÍ ZKOUMÁNÍ PŘÍPADU A ZACHOVÁNÍ VÝTĚŽNOSTI – JUSTIČNÍ SPRAVEDLNOST</a:t>
              </a:r>
              <a:endParaRPr lang="cs-CZ" sz="3450" dirty="0">
                <a:latin typeface="Work Sans Light"/>
                <a:cs typeface="Work Sans Light"/>
              </a:endParaRPr>
            </a:p>
          </p:txBody>
        </p:sp>
        <p:sp>
          <p:nvSpPr>
            <p:cNvPr id="13" name="object 13"/>
            <p:cNvSpPr/>
            <p:nvPr/>
          </p:nvSpPr>
          <p:spPr>
            <a:xfrm>
              <a:off x="1076490" y="5780054"/>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4" name="object 14"/>
            <p:cNvSpPr txBox="1"/>
            <p:nvPr/>
          </p:nvSpPr>
          <p:spPr>
            <a:xfrm>
              <a:off x="1190480" y="5841262"/>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a:latin typeface="Work Sans Light"/>
                <a:cs typeface="Work Sans Light"/>
              </a:endParaRPr>
            </a:p>
          </p:txBody>
        </p:sp>
      </p:grpSp>
      <p:grpSp>
        <p:nvGrpSpPr>
          <p:cNvPr id="29" name="Skupina 28">
            <a:extLst>
              <a:ext uri="{FF2B5EF4-FFF2-40B4-BE49-F238E27FC236}">
                <a16:creationId xmlns:a16="http://schemas.microsoft.com/office/drawing/2014/main" id="{3516769F-1E85-683E-D80D-C7B227E34AFE}"/>
              </a:ext>
            </a:extLst>
          </p:cNvPr>
          <p:cNvGrpSpPr/>
          <p:nvPr/>
        </p:nvGrpSpPr>
        <p:grpSpPr>
          <a:xfrm>
            <a:off x="1128586" y="8630150"/>
            <a:ext cx="13569031" cy="545021"/>
            <a:chOff x="1076490" y="8833334"/>
            <a:chExt cx="13569031" cy="545021"/>
          </a:xfrm>
        </p:grpSpPr>
        <p:sp>
          <p:nvSpPr>
            <p:cNvPr id="15" name="object 15"/>
            <p:cNvSpPr/>
            <p:nvPr/>
          </p:nvSpPr>
          <p:spPr>
            <a:xfrm>
              <a:off x="1076490" y="8931791"/>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6" name="object 16"/>
            <p:cNvSpPr txBox="1"/>
            <p:nvPr/>
          </p:nvSpPr>
          <p:spPr>
            <a:xfrm>
              <a:off x="1191422" y="8992998"/>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a:latin typeface="Work Sans Light"/>
                <a:cs typeface="Work Sans Light"/>
              </a:endParaRPr>
            </a:p>
          </p:txBody>
        </p:sp>
        <p:sp>
          <p:nvSpPr>
            <p:cNvPr id="17" name="object 17"/>
            <p:cNvSpPr txBox="1"/>
            <p:nvPr/>
          </p:nvSpPr>
          <p:spPr>
            <a:xfrm>
              <a:off x="1709459" y="8833334"/>
              <a:ext cx="12936062" cy="545021"/>
            </a:xfrm>
            <a:prstGeom prst="rect">
              <a:avLst/>
            </a:prstGeom>
          </p:spPr>
          <p:txBody>
            <a:bodyPr vert="horz" wrap="square" lIns="0" tIns="13970" rIns="0" bIns="0" rtlCol="0">
              <a:spAutoFit/>
            </a:bodyPr>
            <a:lstStyle/>
            <a:p>
              <a:pPr marL="12700">
                <a:lnSpc>
                  <a:spcPct val="100000"/>
                </a:lnSpc>
                <a:spcBef>
                  <a:spcPts val="110"/>
                </a:spcBef>
              </a:pPr>
              <a:r>
                <a:rPr lang="cs-CZ" sz="3450" b="0" spc="-35" dirty="0">
                  <a:solidFill>
                    <a:srgbClr val="003150"/>
                  </a:solidFill>
                  <a:latin typeface="Work Sans Light"/>
                  <a:cs typeface="Work Sans Light"/>
                </a:rPr>
                <a:t>NESOUHLAS S ROZVOLNĚNÍM DOSAVADNÍCH PRAVIDEL</a:t>
              </a:r>
              <a:endParaRPr lang="cs-CZ" sz="3450" dirty="0">
                <a:latin typeface="Work Sans Light"/>
                <a:cs typeface="Work Sans Light"/>
              </a:endParaRPr>
            </a:p>
          </p:txBody>
        </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21" name="object 4">
            <a:extLst>
              <a:ext uri="{FF2B5EF4-FFF2-40B4-BE49-F238E27FC236}">
                <a16:creationId xmlns:a16="http://schemas.microsoft.com/office/drawing/2014/main" id="{22D7889B-A3FA-5135-184E-E90549ACF479}"/>
              </a:ext>
            </a:extLst>
          </p:cNvPr>
          <p:cNvSpPr txBox="1">
            <a:spLocks/>
          </p:cNvSpPr>
          <p:nvPr/>
        </p:nvSpPr>
        <p:spPr>
          <a:xfrm>
            <a:off x="1013446" y="1843887"/>
            <a:ext cx="15316200"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spc="-150" dirty="0">
                <a:latin typeface="Work Sans"/>
                <a:cs typeface="Work Sans"/>
              </a:rPr>
              <a:t>KOMENTÁŘ ANKETY </a:t>
            </a:r>
            <a:br>
              <a:rPr lang="cs-CZ" sz="6000" spc="-150" dirty="0">
                <a:latin typeface="Work Sans"/>
                <a:cs typeface="Work Sans"/>
              </a:rPr>
            </a:br>
            <a:r>
              <a:rPr lang="cs-CZ" sz="6000" spc="-150" dirty="0">
                <a:latin typeface="Work Sans"/>
                <a:cs typeface="Work Sans"/>
              </a:rPr>
              <a:t>INSOLVENČNÍCH SOUDCŮ</a:t>
            </a:r>
            <a:endParaRPr lang="cs-CZ" sz="6000" spc="-150" dirty="0"/>
          </a:p>
        </p:txBody>
      </p:sp>
      <p:grpSp>
        <p:nvGrpSpPr>
          <p:cNvPr id="34" name="object 17">
            <a:extLst>
              <a:ext uri="{FF2B5EF4-FFF2-40B4-BE49-F238E27FC236}">
                <a16:creationId xmlns:a16="http://schemas.microsoft.com/office/drawing/2014/main" id="{257E9A5D-0023-01F1-946C-8145DCFFD2A0}"/>
              </a:ext>
            </a:extLst>
          </p:cNvPr>
          <p:cNvGrpSpPr/>
          <p:nvPr/>
        </p:nvGrpSpPr>
        <p:grpSpPr>
          <a:xfrm>
            <a:off x="1128586" y="6086203"/>
            <a:ext cx="14135735" cy="10795"/>
            <a:chOff x="1047088" y="5451915"/>
            <a:chExt cx="14135735" cy="10795"/>
          </a:xfrm>
        </p:grpSpPr>
        <p:sp>
          <p:nvSpPr>
            <p:cNvPr id="35" name="object 18">
              <a:extLst>
                <a:ext uri="{FF2B5EF4-FFF2-40B4-BE49-F238E27FC236}">
                  <a16:creationId xmlns:a16="http://schemas.microsoft.com/office/drawing/2014/main" id="{3E033372-B9F1-1A7C-21A3-7FFFE244ECE7}"/>
                </a:ext>
              </a:extLst>
            </p:cNvPr>
            <p:cNvSpPr/>
            <p:nvPr/>
          </p:nvSpPr>
          <p:spPr>
            <a:xfrm>
              <a:off x="1083713" y="5457151"/>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36" name="object 19">
              <a:extLst>
                <a:ext uri="{FF2B5EF4-FFF2-40B4-BE49-F238E27FC236}">
                  <a16:creationId xmlns:a16="http://schemas.microsoft.com/office/drawing/2014/main" id="{B9F5B19C-440D-9B1B-5D5B-EF77ADDC76D6}"/>
                </a:ext>
              </a:extLst>
            </p:cNvPr>
            <p:cNvSpPr/>
            <p:nvPr/>
          </p:nvSpPr>
          <p:spPr>
            <a:xfrm>
              <a:off x="1047076" y="5451925"/>
              <a:ext cx="14135735" cy="10795"/>
            </a:xfrm>
            <a:custGeom>
              <a:avLst/>
              <a:gdLst/>
              <a:ahLst/>
              <a:cxnLst/>
              <a:rect l="l" t="t" r="r" b="b"/>
              <a:pathLst>
                <a:path w="1413573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135735" h="10795">
                  <a:moveTo>
                    <a:pt x="14135697" y="5232"/>
                  </a:moveTo>
                  <a:lnTo>
                    <a:pt x="14134173" y="1524"/>
                  </a:lnTo>
                  <a:lnTo>
                    <a:pt x="14130465" y="0"/>
                  </a:lnTo>
                  <a:lnTo>
                    <a:pt x="14126769" y="1524"/>
                  </a:lnTo>
                  <a:lnTo>
                    <a:pt x="14125232" y="5232"/>
                  </a:lnTo>
                  <a:lnTo>
                    <a:pt x="14126769" y="8928"/>
                  </a:lnTo>
                  <a:lnTo>
                    <a:pt x="14130465" y="10464"/>
                  </a:lnTo>
                  <a:lnTo>
                    <a:pt x="14134173" y="8928"/>
                  </a:lnTo>
                  <a:lnTo>
                    <a:pt x="14135697" y="5232"/>
                  </a:lnTo>
                  <a:close/>
                </a:path>
              </a:pathLst>
            </a:custGeom>
            <a:solidFill>
              <a:srgbClr val="003150"/>
            </a:solidFill>
          </p:spPr>
          <p:txBody>
            <a:bodyPr wrap="square" lIns="0" tIns="0" rIns="0" bIns="0" rtlCol="0"/>
            <a:lstStyle/>
            <a:p>
              <a:endParaRPr/>
            </a:p>
          </p:txBody>
        </p:sp>
      </p:grpSp>
      <p:grpSp>
        <p:nvGrpSpPr>
          <p:cNvPr id="37" name="object 17">
            <a:extLst>
              <a:ext uri="{FF2B5EF4-FFF2-40B4-BE49-F238E27FC236}">
                <a16:creationId xmlns:a16="http://schemas.microsoft.com/office/drawing/2014/main" id="{1BC30E19-CCDB-B7F0-C4D9-F162DAD127E3}"/>
              </a:ext>
            </a:extLst>
          </p:cNvPr>
          <p:cNvGrpSpPr/>
          <p:nvPr/>
        </p:nvGrpSpPr>
        <p:grpSpPr>
          <a:xfrm>
            <a:off x="15280433" y="6066156"/>
            <a:ext cx="3476639" cy="45719"/>
            <a:chOff x="1047088" y="5451915"/>
            <a:chExt cx="14135735" cy="10795"/>
          </a:xfrm>
        </p:grpSpPr>
        <p:sp>
          <p:nvSpPr>
            <p:cNvPr id="38" name="object 18">
              <a:extLst>
                <a:ext uri="{FF2B5EF4-FFF2-40B4-BE49-F238E27FC236}">
                  <a16:creationId xmlns:a16="http://schemas.microsoft.com/office/drawing/2014/main" id="{579D48E7-18F0-F45A-F82A-77CA18FDC1E0}"/>
                </a:ext>
              </a:extLst>
            </p:cNvPr>
            <p:cNvSpPr/>
            <p:nvPr/>
          </p:nvSpPr>
          <p:spPr>
            <a:xfrm>
              <a:off x="1083713" y="5457151"/>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39" name="object 19">
              <a:extLst>
                <a:ext uri="{FF2B5EF4-FFF2-40B4-BE49-F238E27FC236}">
                  <a16:creationId xmlns:a16="http://schemas.microsoft.com/office/drawing/2014/main" id="{A585FC0F-2392-D214-0DF6-058A0656CEBC}"/>
                </a:ext>
              </a:extLst>
            </p:cNvPr>
            <p:cNvSpPr/>
            <p:nvPr/>
          </p:nvSpPr>
          <p:spPr>
            <a:xfrm>
              <a:off x="1047076" y="5451925"/>
              <a:ext cx="14135735" cy="10795"/>
            </a:xfrm>
            <a:custGeom>
              <a:avLst/>
              <a:gdLst/>
              <a:ahLst/>
              <a:cxnLst/>
              <a:rect l="l" t="t" r="r" b="b"/>
              <a:pathLst>
                <a:path w="1413573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135735" h="10795">
                  <a:moveTo>
                    <a:pt x="14135697" y="5232"/>
                  </a:moveTo>
                  <a:lnTo>
                    <a:pt x="14134173" y="1524"/>
                  </a:lnTo>
                  <a:lnTo>
                    <a:pt x="14130465" y="0"/>
                  </a:lnTo>
                  <a:lnTo>
                    <a:pt x="14126769" y="1524"/>
                  </a:lnTo>
                  <a:lnTo>
                    <a:pt x="14125232" y="5232"/>
                  </a:lnTo>
                  <a:lnTo>
                    <a:pt x="14126769" y="8928"/>
                  </a:lnTo>
                  <a:lnTo>
                    <a:pt x="14130465" y="10464"/>
                  </a:lnTo>
                  <a:lnTo>
                    <a:pt x="14134173" y="8928"/>
                  </a:lnTo>
                  <a:lnTo>
                    <a:pt x="14135697" y="5232"/>
                  </a:lnTo>
                  <a:close/>
                </a:path>
              </a:pathLst>
            </a:custGeom>
            <a:solidFill>
              <a:srgbClr val="003150"/>
            </a:solidFill>
          </p:spPr>
          <p:txBody>
            <a:bodyPr wrap="square" lIns="0" tIns="0" rIns="0" bIns="0" rtlCol="0"/>
            <a:lstStyle/>
            <a:p>
              <a:endParaRPr/>
            </a:p>
          </p:txBody>
        </p:sp>
      </p:grpSp>
      <p:grpSp>
        <p:nvGrpSpPr>
          <p:cNvPr id="40" name="object 17">
            <a:extLst>
              <a:ext uri="{FF2B5EF4-FFF2-40B4-BE49-F238E27FC236}">
                <a16:creationId xmlns:a16="http://schemas.microsoft.com/office/drawing/2014/main" id="{B2A3B615-B1D7-E46F-41F5-1CD7D4EF9ED2}"/>
              </a:ext>
            </a:extLst>
          </p:cNvPr>
          <p:cNvGrpSpPr/>
          <p:nvPr/>
        </p:nvGrpSpPr>
        <p:grpSpPr>
          <a:xfrm>
            <a:off x="1128574" y="8143603"/>
            <a:ext cx="14135735" cy="10795"/>
            <a:chOff x="1047088" y="5451915"/>
            <a:chExt cx="14135735" cy="10795"/>
          </a:xfrm>
        </p:grpSpPr>
        <p:sp>
          <p:nvSpPr>
            <p:cNvPr id="41" name="object 18">
              <a:extLst>
                <a:ext uri="{FF2B5EF4-FFF2-40B4-BE49-F238E27FC236}">
                  <a16:creationId xmlns:a16="http://schemas.microsoft.com/office/drawing/2014/main" id="{659164F6-8A00-3927-2531-6DA6BD700B64}"/>
                </a:ext>
              </a:extLst>
            </p:cNvPr>
            <p:cNvSpPr/>
            <p:nvPr/>
          </p:nvSpPr>
          <p:spPr>
            <a:xfrm>
              <a:off x="1083713" y="5457151"/>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42" name="object 19">
              <a:extLst>
                <a:ext uri="{FF2B5EF4-FFF2-40B4-BE49-F238E27FC236}">
                  <a16:creationId xmlns:a16="http://schemas.microsoft.com/office/drawing/2014/main" id="{D237F8D8-B7CB-1D30-CEF3-F299632C7A56}"/>
                </a:ext>
              </a:extLst>
            </p:cNvPr>
            <p:cNvSpPr/>
            <p:nvPr/>
          </p:nvSpPr>
          <p:spPr>
            <a:xfrm>
              <a:off x="1047076" y="5451925"/>
              <a:ext cx="14135735" cy="10795"/>
            </a:xfrm>
            <a:custGeom>
              <a:avLst/>
              <a:gdLst/>
              <a:ahLst/>
              <a:cxnLst/>
              <a:rect l="l" t="t" r="r" b="b"/>
              <a:pathLst>
                <a:path w="1413573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135735" h="10795">
                  <a:moveTo>
                    <a:pt x="14135697" y="5232"/>
                  </a:moveTo>
                  <a:lnTo>
                    <a:pt x="14134173" y="1524"/>
                  </a:lnTo>
                  <a:lnTo>
                    <a:pt x="14130465" y="0"/>
                  </a:lnTo>
                  <a:lnTo>
                    <a:pt x="14126769" y="1524"/>
                  </a:lnTo>
                  <a:lnTo>
                    <a:pt x="14125232" y="5232"/>
                  </a:lnTo>
                  <a:lnTo>
                    <a:pt x="14126769" y="8928"/>
                  </a:lnTo>
                  <a:lnTo>
                    <a:pt x="14130465" y="10464"/>
                  </a:lnTo>
                  <a:lnTo>
                    <a:pt x="14134173" y="8928"/>
                  </a:lnTo>
                  <a:lnTo>
                    <a:pt x="14135697" y="5232"/>
                  </a:lnTo>
                  <a:close/>
                </a:path>
              </a:pathLst>
            </a:custGeom>
            <a:solidFill>
              <a:srgbClr val="003150"/>
            </a:solidFill>
          </p:spPr>
          <p:txBody>
            <a:bodyPr wrap="square" lIns="0" tIns="0" rIns="0" bIns="0" rtlCol="0"/>
            <a:lstStyle/>
            <a:p>
              <a:endParaRPr/>
            </a:p>
          </p:txBody>
        </p:sp>
      </p:grpSp>
      <p:grpSp>
        <p:nvGrpSpPr>
          <p:cNvPr id="43" name="object 17">
            <a:extLst>
              <a:ext uri="{FF2B5EF4-FFF2-40B4-BE49-F238E27FC236}">
                <a16:creationId xmlns:a16="http://schemas.microsoft.com/office/drawing/2014/main" id="{EFEF647B-BDDE-C31B-16CA-8483719420A6}"/>
              </a:ext>
            </a:extLst>
          </p:cNvPr>
          <p:cNvGrpSpPr/>
          <p:nvPr/>
        </p:nvGrpSpPr>
        <p:grpSpPr>
          <a:xfrm>
            <a:off x="15280421" y="8123556"/>
            <a:ext cx="3476639" cy="45719"/>
            <a:chOff x="1047088" y="5451915"/>
            <a:chExt cx="14135735" cy="10795"/>
          </a:xfrm>
        </p:grpSpPr>
        <p:sp>
          <p:nvSpPr>
            <p:cNvPr id="44" name="object 18">
              <a:extLst>
                <a:ext uri="{FF2B5EF4-FFF2-40B4-BE49-F238E27FC236}">
                  <a16:creationId xmlns:a16="http://schemas.microsoft.com/office/drawing/2014/main" id="{28A5247D-387E-E883-9EFE-B01F7DA43A62}"/>
                </a:ext>
              </a:extLst>
            </p:cNvPr>
            <p:cNvSpPr/>
            <p:nvPr/>
          </p:nvSpPr>
          <p:spPr>
            <a:xfrm>
              <a:off x="1083713" y="5457151"/>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45" name="object 19">
              <a:extLst>
                <a:ext uri="{FF2B5EF4-FFF2-40B4-BE49-F238E27FC236}">
                  <a16:creationId xmlns:a16="http://schemas.microsoft.com/office/drawing/2014/main" id="{50BFBD2A-DA9C-F814-47C2-2C47E08AF4BB}"/>
                </a:ext>
              </a:extLst>
            </p:cNvPr>
            <p:cNvSpPr/>
            <p:nvPr/>
          </p:nvSpPr>
          <p:spPr>
            <a:xfrm>
              <a:off x="1047076" y="5451925"/>
              <a:ext cx="14135735" cy="10795"/>
            </a:xfrm>
            <a:custGeom>
              <a:avLst/>
              <a:gdLst/>
              <a:ahLst/>
              <a:cxnLst/>
              <a:rect l="l" t="t" r="r" b="b"/>
              <a:pathLst>
                <a:path w="1413573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135735" h="10795">
                  <a:moveTo>
                    <a:pt x="14135697" y="5232"/>
                  </a:moveTo>
                  <a:lnTo>
                    <a:pt x="14134173" y="1524"/>
                  </a:lnTo>
                  <a:lnTo>
                    <a:pt x="14130465" y="0"/>
                  </a:lnTo>
                  <a:lnTo>
                    <a:pt x="14126769" y="1524"/>
                  </a:lnTo>
                  <a:lnTo>
                    <a:pt x="14125232" y="5232"/>
                  </a:lnTo>
                  <a:lnTo>
                    <a:pt x="14126769" y="8928"/>
                  </a:lnTo>
                  <a:lnTo>
                    <a:pt x="14130465" y="10464"/>
                  </a:lnTo>
                  <a:lnTo>
                    <a:pt x="14134173" y="8928"/>
                  </a:lnTo>
                  <a:lnTo>
                    <a:pt x="14135697" y="5232"/>
                  </a:lnTo>
                  <a:close/>
                </a:path>
              </a:pathLst>
            </a:custGeom>
            <a:solidFill>
              <a:srgbClr val="003150"/>
            </a:solidFill>
          </p:spPr>
          <p:txBody>
            <a:bodyPr wrap="square" lIns="0" tIns="0" rIns="0" bIns="0" rtlCol="0"/>
            <a:lstStyle/>
            <a:p>
              <a:endParaRPr/>
            </a:p>
          </p:txBody>
        </p:sp>
      </p:grpSp>
    </p:spTree>
    <p:extLst>
      <p:ext uri="{BB962C8B-B14F-4D97-AF65-F5344CB8AC3E}">
        <p14:creationId xmlns:p14="http://schemas.microsoft.com/office/powerpoint/2010/main" val="44465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500"/>
                                        <p:tgtEl>
                                          <p:spTgt spid="2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par>
                                <p:cTn id="22" presetID="10" presetClass="entr" presetSubtype="0"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522996"/>
          </a:xfrm>
          <a:prstGeom prst="rect">
            <a:avLst/>
          </a:prstGeom>
        </p:spPr>
        <p:txBody>
          <a:bodyPr vert="horz" wrap="square" lIns="0" tIns="593867" rIns="0" bIns="0" rtlCol="0">
            <a:spAutoFit/>
          </a:bodyPr>
          <a:lstStyle/>
          <a:p>
            <a:pPr marL="12700">
              <a:lnSpc>
                <a:spcPct val="100000"/>
              </a:lnSpc>
              <a:spcBef>
                <a:spcPts val="125"/>
              </a:spcBef>
            </a:pPr>
            <a:r>
              <a:rPr sz="6000" b="0" spc="-150" dirty="0">
                <a:latin typeface="Work Sans"/>
                <a:cs typeface="Work Sans"/>
              </a:rPr>
              <a:t>POHLED NEZISKOVÉHO SEKTORU</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6" name="object 6"/>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sp>
        <p:nvSpPr>
          <p:cNvPr id="7" name="object 7"/>
          <p:cNvSpPr txBox="1"/>
          <p:nvPr/>
        </p:nvSpPr>
        <p:spPr>
          <a:xfrm>
            <a:off x="16673301" y="4380882"/>
            <a:ext cx="263652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MGR.</a:t>
            </a:r>
            <a:r>
              <a:rPr sz="1650" b="0" spc="-50" dirty="0">
                <a:solidFill>
                  <a:srgbClr val="003150"/>
                </a:solidFill>
                <a:latin typeface="Work Sans Light"/>
                <a:cs typeface="Work Sans Light"/>
              </a:rPr>
              <a:t> </a:t>
            </a:r>
            <a:r>
              <a:rPr sz="1650" b="0" dirty="0">
                <a:solidFill>
                  <a:srgbClr val="003150"/>
                </a:solidFill>
                <a:latin typeface="Work Sans Light"/>
                <a:cs typeface="Work Sans Light"/>
              </a:rPr>
              <a:t>ING.</a:t>
            </a:r>
            <a:r>
              <a:rPr sz="1650" b="0" spc="-50" dirty="0">
                <a:solidFill>
                  <a:srgbClr val="003150"/>
                </a:solidFill>
                <a:latin typeface="Work Sans Light"/>
                <a:cs typeface="Work Sans Light"/>
              </a:rPr>
              <a:t> </a:t>
            </a:r>
            <a:r>
              <a:rPr sz="1650" b="0" spc="-10" dirty="0">
                <a:solidFill>
                  <a:srgbClr val="003150"/>
                </a:solidFill>
                <a:latin typeface="Work Sans Light"/>
                <a:cs typeface="Work Sans Light"/>
              </a:rPr>
              <a:t>DAVID</a:t>
            </a:r>
            <a:r>
              <a:rPr sz="1650" b="0" spc="-45" dirty="0">
                <a:solidFill>
                  <a:srgbClr val="003150"/>
                </a:solidFill>
                <a:latin typeface="Work Sans Light"/>
                <a:cs typeface="Work Sans Light"/>
              </a:rPr>
              <a:t> </a:t>
            </a:r>
            <a:r>
              <a:rPr sz="1650" b="0" spc="-10" dirty="0">
                <a:solidFill>
                  <a:srgbClr val="003150"/>
                </a:solidFill>
                <a:latin typeface="Work Sans Light"/>
                <a:cs typeface="Work Sans Light"/>
              </a:rPr>
              <a:t>ŠMEJKAL</a:t>
            </a:r>
            <a:endParaRPr sz="1650">
              <a:latin typeface="Work Sans Light"/>
              <a:cs typeface="Work Sans Light"/>
            </a:endParaRPr>
          </a:p>
        </p:txBody>
      </p:sp>
      <p:grpSp>
        <p:nvGrpSpPr>
          <p:cNvPr id="26" name="Skupina 25">
            <a:extLst>
              <a:ext uri="{FF2B5EF4-FFF2-40B4-BE49-F238E27FC236}">
                <a16:creationId xmlns:a16="http://schemas.microsoft.com/office/drawing/2014/main" id="{FB9ED26D-37EF-BD7D-CBA2-7BE0F2DCF180}"/>
              </a:ext>
            </a:extLst>
          </p:cNvPr>
          <p:cNvGrpSpPr/>
          <p:nvPr/>
        </p:nvGrpSpPr>
        <p:grpSpPr>
          <a:xfrm>
            <a:off x="1076490" y="4701930"/>
            <a:ext cx="13491177" cy="553720"/>
            <a:chOff x="1076490" y="4701930"/>
            <a:chExt cx="13491177" cy="553720"/>
          </a:xfrm>
        </p:grpSpPr>
        <p:sp>
          <p:nvSpPr>
            <p:cNvPr id="8" name="object 8"/>
            <p:cNvSpPr/>
            <p:nvPr/>
          </p:nvSpPr>
          <p:spPr>
            <a:xfrm>
              <a:off x="1076490" y="480626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9" name="object 9"/>
            <p:cNvSpPr txBox="1"/>
            <p:nvPr/>
          </p:nvSpPr>
          <p:spPr>
            <a:xfrm>
              <a:off x="1209798" y="4867469"/>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a:latin typeface="Work Sans Light"/>
                <a:cs typeface="Work Sans Light"/>
              </a:endParaRPr>
            </a:p>
          </p:txBody>
        </p:sp>
        <p:sp>
          <p:nvSpPr>
            <p:cNvPr id="10" name="object 10"/>
            <p:cNvSpPr txBox="1"/>
            <p:nvPr/>
          </p:nvSpPr>
          <p:spPr>
            <a:xfrm>
              <a:off x="1788292" y="4701930"/>
              <a:ext cx="12779375" cy="553720"/>
            </a:xfrm>
            <a:prstGeom prst="rect">
              <a:avLst/>
            </a:prstGeom>
          </p:spPr>
          <p:txBody>
            <a:bodyPr vert="horz" wrap="square" lIns="0" tIns="13970" rIns="0" bIns="0" rtlCol="0">
              <a:spAutoFit/>
            </a:bodyPr>
            <a:lstStyle/>
            <a:p>
              <a:pPr marL="12700">
                <a:lnSpc>
                  <a:spcPct val="100000"/>
                </a:lnSpc>
                <a:spcBef>
                  <a:spcPts val="110"/>
                </a:spcBef>
              </a:pPr>
              <a:r>
                <a:rPr sz="3450" b="0" dirty="0">
                  <a:solidFill>
                    <a:srgbClr val="003150"/>
                  </a:solidFill>
                  <a:latin typeface="Work Sans Light"/>
                  <a:cs typeface="Work Sans Light"/>
                </a:rPr>
                <a:t>ZKUŠENOSTI</a:t>
              </a:r>
              <a:r>
                <a:rPr sz="3450" b="0" spc="15" dirty="0">
                  <a:solidFill>
                    <a:srgbClr val="003150"/>
                  </a:solidFill>
                  <a:latin typeface="Work Sans Light"/>
                  <a:cs typeface="Work Sans Light"/>
                </a:rPr>
                <a:t> </a:t>
              </a:r>
              <a:r>
                <a:rPr sz="3450" b="0" dirty="0">
                  <a:solidFill>
                    <a:srgbClr val="003150"/>
                  </a:solidFill>
                  <a:latin typeface="Work Sans Light"/>
                  <a:cs typeface="Work Sans Light"/>
                </a:rPr>
                <a:t>S</a:t>
              </a:r>
              <a:r>
                <a:rPr sz="3450" b="0" spc="20" dirty="0">
                  <a:solidFill>
                    <a:srgbClr val="003150"/>
                  </a:solidFill>
                  <a:latin typeface="Work Sans Light"/>
                  <a:cs typeface="Work Sans Light"/>
                </a:rPr>
                <a:t> </a:t>
              </a:r>
              <a:r>
                <a:rPr sz="3450" b="0" dirty="0">
                  <a:solidFill>
                    <a:srgbClr val="003150"/>
                  </a:solidFill>
                  <a:latin typeface="Work Sans Light"/>
                  <a:cs typeface="Work Sans Light"/>
                </a:rPr>
                <a:t>POMOCÍ</a:t>
              </a:r>
              <a:r>
                <a:rPr sz="3450" b="0" spc="15" dirty="0">
                  <a:solidFill>
                    <a:srgbClr val="003150"/>
                  </a:solidFill>
                  <a:latin typeface="Work Sans Light"/>
                  <a:cs typeface="Work Sans Light"/>
                </a:rPr>
                <a:t> </a:t>
              </a:r>
              <a:r>
                <a:rPr sz="3450" b="0" dirty="0">
                  <a:solidFill>
                    <a:srgbClr val="003150"/>
                  </a:solidFill>
                  <a:latin typeface="Work Sans Light"/>
                  <a:cs typeface="Work Sans Light"/>
                </a:rPr>
                <a:t>LIDEM</a:t>
              </a:r>
              <a:r>
                <a:rPr sz="3450" b="0" spc="-105" dirty="0">
                  <a:solidFill>
                    <a:srgbClr val="003150"/>
                  </a:solidFill>
                  <a:latin typeface="Work Sans Light"/>
                  <a:cs typeface="Work Sans Light"/>
                </a:rPr>
                <a:t> </a:t>
              </a:r>
              <a:r>
                <a:rPr sz="3450" b="0" dirty="0">
                  <a:solidFill>
                    <a:srgbClr val="003150"/>
                  </a:solidFill>
                  <a:latin typeface="Work Sans Light"/>
                  <a:cs typeface="Work Sans Light"/>
                </a:rPr>
                <a:t>VE</a:t>
              </a:r>
              <a:r>
                <a:rPr sz="3450" b="0" spc="20" dirty="0">
                  <a:solidFill>
                    <a:srgbClr val="003150"/>
                  </a:solidFill>
                  <a:latin typeface="Work Sans Light"/>
                  <a:cs typeface="Work Sans Light"/>
                </a:rPr>
                <a:t> </a:t>
              </a:r>
              <a:r>
                <a:rPr sz="3450" b="0" dirty="0">
                  <a:solidFill>
                    <a:srgbClr val="003150"/>
                  </a:solidFill>
                  <a:latin typeface="Work Sans Light"/>
                  <a:cs typeface="Work Sans Light"/>
                </a:rPr>
                <a:t>FINANČNÍCH</a:t>
              </a:r>
              <a:r>
                <a:rPr sz="3450" b="0" spc="15" dirty="0">
                  <a:solidFill>
                    <a:srgbClr val="003150"/>
                  </a:solidFill>
                  <a:latin typeface="Work Sans Light"/>
                  <a:cs typeface="Work Sans Light"/>
                </a:rPr>
                <a:t> </a:t>
              </a:r>
              <a:r>
                <a:rPr sz="3450" b="0" spc="-10" dirty="0">
                  <a:solidFill>
                    <a:srgbClr val="003150"/>
                  </a:solidFill>
                  <a:latin typeface="Work Sans Light"/>
                  <a:cs typeface="Work Sans Light"/>
                </a:rPr>
                <a:t>PROBLÉMECH</a:t>
              </a:r>
              <a:endParaRPr sz="3450" dirty="0">
                <a:latin typeface="Work Sans Light"/>
                <a:cs typeface="Work Sans Light"/>
              </a:endParaRPr>
            </a:p>
          </p:txBody>
        </p:sp>
      </p:grpSp>
      <p:grpSp>
        <p:nvGrpSpPr>
          <p:cNvPr id="27" name="Skupina 26">
            <a:extLst>
              <a:ext uri="{FF2B5EF4-FFF2-40B4-BE49-F238E27FC236}">
                <a16:creationId xmlns:a16="http://schemas.microsoft.com/office/drawing/2014/main" id="{A5577EA4-3396-C446-E479-9B36DD7388DD}"/>
              </a:ext>
            </a:extLst>
          </p:cNvPr>
          <p:cNvGrpSpPr/>
          <p:nvPr/>
        </p:nvGrpSpPr>
        <p:grpSpPr>
          <a:xfrm>
            <a:off x="1045078" y="5675722"/>
            <a:ext cx="13574996" cy="553720"/>
            <a:chOff x="1045078" y="5675722"/>
            <a:chExt cx="13574996" cy="553720"/>
          </a:xfrm>
        </p:grpSpPr>
        <p:sp>
          <p:nvSpPr>
            <p:cNvPr id="11" name="object 11"/>
            <p:cNvSpPr/>
            <p:nvPr/>
          </p:nvSpPr>
          <p:spPr>
            <a:xfrm>
              <a:off x="1045078" y="5780054"/>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2" name="object 12"/>
            <p:cNvSpPr txBox="1"/>
            <p:nvPr/>
          </p:nvSpPr>
          <p:spPr>
            <a:xfrm>
              <a:off x="1159067" y="5841262"/>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a:latin typeface="Work Sans Light"/>
                <a:cs typeface="Work Sans Light"/>
              </a:endParaRPr>
            </a:p>
          </p:txBody>
        </p:sp>
        <p:sp>
          <p:nvSpPr>
            <p:cNvPr id="13" name="object 13"/>
            <p:cNvSpPr txBox="1"/>
            <p:nvPr/>
          </p:nvSpPr>
          <p:spPr>
            <a:xfrm>
              <a:off x="1756879" y="5675722"/>
              <a:ext cx="12863195" cy="553720"/>
            </a:xfrm>
            <a:prstGeom prst="rect">
              <a:avLst/>
            </a:prstGeom>
          </p:spPr>
          <p:txBody>
            <a:bodyPr vert="horz" wrap="square" lIns="0" tIns="13970" rIns="0" bIns="0" rtlCol="0">
              <a:spAutoFit/>
            </a:bodyPr>
            <a:lstStyle/>
            <a:p>
              <a:pPr marL="12700">
                <a:lnSpc>
                  <a:spcPct val="100000"/>
                </a:lnSpc>
                <a:spcBef>
                  <a:spcPts val="110"/>
                </a:spcBef>
              </a:pPr>
              <a:r>
                <a:rPr sz="3450" b="0" spc="-180" dirty="0">
                  <a:solidFill>
                    <a:srgbClr val="003150"/>
                  </a:solidFill>
                  <a:latin typeface="Work Sans Light"/>
                  <a:cs typeface="Work Sans Light"/>
                </a:rPr>
                <a:t>DATA</a:t>
              </a:r>
              <a:r>
                <a:rPr sz="3450" b="0" spc="-90" dirty="0">
                  <a:solidFill>
                    <a:srgbClr val="003150"/>
                  </a:solidFill>
                  <a:latin typeface="Work Sans Light"/>
                  <a:cs typeface="Work Sans Light"/>
                </a:rPr>
                <a:t> </a:t>
              </a:r>
              <a:r>
                <a:rPr sz="3450" b="0" dirty="0">
                  <a:solidFill>
                    <a:srgbClr val="003150"/>
                  </a:solidFill>
                  <a:latin typeface="Work Sans Light"/>
                  <a:cs typeface="Work Sans Light"/>
                </a:rPr>
                <a:t>O</a:t>
              </a:r>
              <a:r>
                <a:rPr sz="3450" b="0" spc="-25" dirty="0">
                  <a:solidFill>
                    <a:srgbClr val="003150"/>
                  </a:solidFill>
                  <a:latin typeface="Work Sans Light"/>
                  <a:cs typeface="Work Sans Light"/>
                </a:rPr>
                <a:t> </a:t>
              </a:r>
              <a:r>
                <a:rPr sz="3450" b="0" dirty="0">
                  <a:solidFill>
                    <a:srgbClr val="003150"/>
                  </a:solidFill>
                  <a:latin typeface="Work Sans Light"/>
                  <a:cs typeface="Work Sans Light"/>
                </a:rPr>
                <a:t>ODDLUŽENÍ</a:t>
              </a:r>
              <a:r>
                <a:rPr sz="3450" b="0" spc="-5" dirty="0">
                  <a:solidFill>
                    <a:srgbClr val="003150"/>
                  </a:solidFill>
                  <a:latin typeface="Work Sans Light"/>
                  <a:cs typeface="Work Sans Light"/>
                </a:rPr>
                <a:t> </a:t>
              </a:r>
              <a:r>
                <a:rPr sz="3450" b="0" dirty="0">
                  <a:solidFill>
                    <a:srgbClr val="003150"/>
                  </a:solidFill>
                  <a:latin typeface="Work Sans Light"/>
                  <a:cs typeface="Work Sans Light"/>
                </a:rPr>
                <a:t>Z</a:t>
              </a:r>
              <a:r>
                <a:rPr sz="3450" b="0" spc="-5" dirty="0">
                  <a:solidFill>
                    <a:srgbClr val="003150"/>
                  </a:solidFill>
                  <a:latin typeface="Work Sans Light"/>
                  <a:cs typeface="Work Sans Light"/>
                </a:rPr>
                <a:t> </a:t>
              </a:r>
              <a:r>
                <a:rPr sz="3450" b="0" dirty="0">
                  <a:solidFill>
                    <a:srgbClr val="003150"/>
                  </a:solidFill>
                  <a:latin typeface="Work Sans Light"/>
                  <a:cs typeface="Work Sans Light"/>
                </a:rPr>
                <a:t>ČINNOSTI</a:t>
              </a:r>
              <a:r>
                <a:rPr sz="3450" b="0" spc="-5" dirty="0">
                  <a:solidFill>
                    <a:srgbClr val="003150"/>
                  </a:solidFill>
                  <a:latin typeface="Work Sans Light"/>
                  <a:cs typeface="Work Sans Light"/>
                </a:rPr>
                <a:t> </a:t>
              </a:r>
              <a:r>
                <a:rPr sz="3450" b="0" dirty="0">
                  <a:solidFill>
                    <a:srgbClr val="003150"/>
                  </a:solidFill>
                  <a:latin typeface="Work Sans Light"/>
                  <a:cs typeface="Work Sans Light"/>
                </a:rPr>
                <a:t>PORADNY</a:t>
              </a:r>
              <a:r>
                <a:rPr sz="3450" b="0" spc="-125" dirty="0">
                  <a:solidFill>
                    <a:srgbClr val="003150"/>
                  </a:solidFill>
                  <a:latin typeface="Work Sans Light"/>
                  <a:cs typeface="Work Sans Light"/>
                </a:rPr>
                <a:t> </a:t>
              </a:r>
              <a:r>
                <a:rPr sz="3450" b="0" dirty="0">
                  <a:solidFill>
                    <a:srgbClr val="003150"/>
                  </a:solidFill>
                  <a:latin typeface="Work Sans Light"/>
                  <a:cs typeface="Work Sans Light"/>
                </a:rPr>
                <a:t>PŘI</a:t>
              </a:r>
              <a:r>
                <a:rPr sz="3450" b="0" spc="-5" dirty="0">
                  <a:solidFill>
                    <a:srgbClr val="003150"/>
                  </a:solidFill>
                  <a:latin typeface="Work Sans Light"/>
                  <a:cs typeface="Work Sans Light"/>
                </a:rPr>
                <a:t> </a:t>
              </a:r>
              <a:r>
                <a:rPr sz="3450" b="0" dirty="0">
                  <a:solidFill>
                    <a:srgbClr val="003150"/>
                  </a:solidFill>
                  <a:latin typeface="Work Sans Light"/>
                  <a:cs typeface="Work Sans Light"/>
                </a:rPr>
                <a:t>FINANČNÍ</a:t>
              </a:r>
              <a:r>
                <a:rPr sz="3450" b="0" spc="-90" dirty="0">
                  <a:solidFill>
                    <a:srgbClr val="003150"/>
                  </a:solidFill>
                  <a:latin typeface="Work Sans Light"/>
                  <a:cs typeface="Work Sans Light"/>
                </a:rPr>
                <a:t> </a:t>
              </a:r>
              <a:r>
                <a:rPr sz="3450" b="0" spc="-10" dirty="0">
                  <a:solidFill>
                    <a:srgbClr val="003150"/>
                  </a:solidFill>
                  <a:latin typeface="Work Sans Light"/>
                  <a:cs typeface="Work Sans Light"/>
                </a:rPr>
                <a:t>TÍSNI</a:t>
              </a:r>
              <a:endParaRPr sz="3450" dirty="0">
                <a:latin typeface="Work Sans Light"/>
                <a:cs typeface="Work Sans Light"/>
              </a:endParaRPr>
            </a:p>
          </p:txBody>
        </p:sp>
      </p:grpSp>
      <p:grpSp>
        <p:nvGrpSpPr>
          <p:cNvPr id="28" name="Skupina 27">
            <a:extLst>
              <a:ext uri="{FF2B5EF4-FFF2-40B4-BE49-F238E27FC236}">
                <a16:creationId xmlns:a16="http://schemas.microsoft.com/office/drawing/2014/main" id="{A6CF6020-7AF9-8DA5-1FF2-252BD390F981}"/>
              </a:ext>
            </a:extLst>
          </p:cNvPr>
          <p:cNvGrpSpPr/>
          <p:nvPr/>
        </p:nvGrpSpPr>
        <p:grpSpPr>
          <a:xfrm>
            <a:off x="1055549" y="6649515"/>
            <a:ext cx="12695521" cy="553720"/>
            <a:chOff x="1055549" y="6649515"/>
            <a:chExt cx="12695521" cy="553720"/>
          </a:xfrm>
        </p:grpSpPr>
        <p:sp>
          <p:nvSpPr>
            <p:cNvPr id="14" name="object 14"/>
            <p:cNvSpPr/>
            <p:nvPr/>
          </p:nvSpPr>
          <p:spPr>
            <a:xfrm>
              <a:off x="1055549" y="6753846"/>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5" name="object 15"/>
            <p:cNvSpPr txBox="1"/>
            <p:nvPr/>
          </p:nvSpPr>
          <p:spPr>
            <a:xfrm>
              <a:off x="1170480" y="6815054"/>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a:latin typeface="Work Sans Light"/>
                <a:cs typeface="Work Sans Light"/>
              </a:endParaRPr>
            </a:p>
          </p:txBody>
        </p:sp>
        <p:sp>
          <p:nvSpPr>
            <p:cNvPr id="16" name="object 16"/>
            <p:cNvSpPr txBox="1"/>
            <p:nvPr/>
          </p:nvSpPr>
          <p:spPr>
            <a:xfrm>
              <a:off x="1767350" y="6649515"/>
              <a:ext cx="11983720" cy="553720"/>
            </a:xfrm>
            <a:prstGeom prst="rect">
              <a:avLst/>
            </a:prstGeom>
          </p:spPr>
          <p:txBody>
            <a:bodyPr vert="horz" wrap="square" lIns="0" tIns="13970" rIns="0" bIns="0" rtlCol="0">
              <a:spAutoFit/>
            </a:bodyPr>
            <a:lstStyle/>
            <a:p>
              <a:pPr marL="12700">
                <a:lnSpc>
                  <a:spcPct val="100000"/>
                </a:lnSpc>
                <a:spcBef>
                  <a:spcPts val="110"/>
                </a:spcBef>
              </a:pPr>
              <a:r>
                <a:rPr sz="3450" b="0" dirty="0">
                  <a:solidFill>
                    <a:srgbClr val="003150"/>
                  </a:solidFill>
                  <a:latin typeface="Work Sans Light"/>
                  <a:cs typeface="Work Sans Light"/>
                </a:rPr>
                <a:t>POHLED</a:t>
              </a:r>
              <a:r>
                <a:rPr sz="3450" b="0" spc="-90" dirty="0">
                  <a:solidFill>
                    <a:srgbClr val="003150"/>
                  </a:solidFill>
                  <a:latin typeface="Work Sans Light"/>
                  <a:cs typeface="Work Sans Light"/>
                </a:rPr>
                <a:t> </a:t>
              </a:r>
              <a:r>
                <a:rPr sz="3450" b="0" dirty="0">
                  <a:solidFill>
                    <a:srgbClr val="003150"/>
                  </a:solidFill>
                  <a:latin typeface="Work Sans Light"/>
                  <a:cs typeface="Work Sans Light"/>
                </a:rPr>
                <a:t>A</a:t>
              </a:r>
              <a:r>
                <a:rPr sz="3450" b="0" spc="-90" dirty="0">
                  <a:solidFill>
                    <a:srgbClr val="003150"/>
                  </a:solidFill>
                  <a:latin typeface="Work Sans Light"/>
                  <a:cs typeface="Work Sans Light"/>
                </a:rPr>
                <a:t> </a:t>
              </a:r>
              <a:r>
                <a:rPr sz="3450" b="0" dirty="0">
                  <a:solidFill>
                    <a:srgbClr val="003150"/>
                  </a:solidFill>
                  <a:latin typeface="Work Sans Light"/>
                  <a:cs typeface="Work Sans Light"/>
                </a:rPr>
                <a:t>DOPORUČENÍ</a:t>
              </a:r>
              <a:r>
                <a:rPr sz="3450" b="0" spc="-75" dirty="0">
                  <a:solidFill>
                    <a:srgbClr val="003150"/>
                  </a:solidFill>
                  <a:latin typeface="Work Sans Light"/>
                  <a:cs typeface="Work Sans Light"/>
                </a:rPr>
                <a:t> </a:t>
              </a:r>
              <a:r>
                <a:rPr sz="3450" b="0" dirty="0">
                  <a:solidFill>
                    <a:srgbClr val="003150"/>
                  </a:solidFill>
                  <a:latin typeface="Work Sans Light"/>
                  <a:cs typeface="Work Sans Light"/>
                </a:rPr>
                <a:t>TÝKAJÍCÍ</a:t>
              </a:r>
              <a:r>
                <a:rPr sz="3450" b="0" spc="20" dirty="0">
                  <a:solidFill>
                    <a:srgbClr val="003150"/>
                  </a:solidFill>
                  <a:latin typeface="Work Sans Light"/>
                  <a:cs typeface="Work Sans Light"/>
                </a:rPr>
                <a:t> </a:t>
              </a:r>
              <a:r>
                <a:rPr sz="3450" b="0" dirty="0">
                  <a:solidFill>
                    <a:srgbClr val="003150"/>
                  </a:solidFill>
                  <a:latin typeface="Work Sans Light"/>
                  <a:cs typeface="Work Sans Light"/>
                </a:rPr>
                <a:t>SE</a:t>
              </a:r>
              <a:r>
                <a:rPr sz="3450" b="0" spc="15" dirty="0">
                  <a:solidFill>
                    <a:srgbClr val="003150"/>
                  </a:solidFill>
                  <a:latin typeface="Work Sans Light"/>
                  <a:cs typeface="Work Sans Light"/>
                </a:rPr>
                <a:t> </a:t>
              </a:r>
              <a:r>
                <a:rPr sz="3450" b="0" spc="-65" dirty="0">
                  <a:solidFill>
                    <a:srgbClr val="003150"/>
                  </a:solidFill>
                  <a:latin typeface="Work Sans Light"/>
                  <a:cs typeface="Work Sans Light"/>
                </a:rPr>
                <a:t>NOVELY</a:t>
              </a:r>
              <a:r>
                <a:rPr sz="3450" b="0" spc="-110" dirty="0">
                  <a:solidFill>
                    <a:srgbClr val="003150"/>
                  </a:solidFill>
                  <a:latin typeface="Work Sans Light"/>
                  <a:cs typeface="Work Sans Light"/>
                </a:rPr>
                <a:t> </a:t>
              </a:r>
              <a:r>
                <a:rPr sz="3450" b="0" spc="-10" dirty="0">
                  <a:solidFill>
                    <a:srgbClr val="003150"/>
                  </a:solidFill>
                  <a:latin typeface="Work Sans Light"/>
                  <a:cs typeface="Work Sans Light"/>
                </a:rPr>
                <a:t>ODDLUŽENÍ</a:t>
              </a:r>
              <a:endParaRPr sz="3450" dirty="0">
                <a:latin typeface="Work Sans Light"/>
                <a:cs typeface="Work Sans Light"/>
              </a:endParaRPr>
            </a:p>
          </p:txBody>
        </p:sp>
      </p:grpSp>
      <p:grpSp>
        <p:nvGrpSpPr>
          <p:cNvPr id="17" name="object 17"/>
          <p:cNvGrpSpPr/>
          <p:nvPr/>
        </p:nvGrpSpPr>
        <p:grpSpPr>
          <a:xfrm>
            <a:off x="1047088" y="5451915"/>
            <a:ext cx="14135735" cy="10795"/>
            <a:chOff x="1047088" y="5451915"/>
            <a:chExt cx="14135735" cy="10795"/>
          </a:xfrm>
        </p:grpSpPr>
        <p:sp>
          <p:nvSpPr>
            <p:cNvPr id="18" name="object 18"/>
            <p:cNvSpPr/>
            <p:nvPr/>
          </p:nvSpPr>
          <p:spPr>
            <a:xfrm>
              <a:off x="1083713" y="5457151"/>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19" name="object 19"/>
            <p:cNvSpPr/>
            <p:nvPr/>
          </p:nvSpPr>
          <p:spPr>
            <a:xfrm>
              <a:off x="1047076" y="5451925"/>
              <a:ext cx="14135735" cy="10795"/>
            </a:xfrm>
            <a:custGeom>
              <a:avLst/>
              <a:gdLst/>
              <a:ahLst/>
              <a:cxnLst/>
              <a:rect l="l" t="t" r="r" b="b"/>
              <a:pathLst>
                <a:path w="1413573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135735" h="10795">
                  <a:moveTo>
                    <a:pt x="14135697" y="5232"/>
                  </a:moveTo>
                  <a:lnTo>
                    <a:pt x="14134173" y="1524"/>
                  </a:lnTo>
                  <a:lnTo>
                    <a:pt x="14130465" y="0"/>
                  </a:lnTo>
                  <a:lnTo>
                    <a:pt x="14126769" y="1524"/>
                  </a:lnTo>
                  <a:lnTo>
                    <a:pt x="14125232" y="5232"/>
                  </a:lnTo>
                  <a:lnTo>
                    <a:pt x="14126769" y="8928"/>
                  </a:lnTo>
                  <a:lnTo>
                    <a:pt x="14130465" y="10464"/>
                  </a:lnTo>
                  <a:lnTo>
                    <a:pt x="14134173" y="8928"/>
                  </a:lnTo>
                  <a:lnTo>
                    <a:pt x="14135697" y="5232"/>
                  </a:lnTo>
                  <a:close/>
                </a:path>
              </a:pathLst>
            </a:custGeom>
            <a:solidFill>
              <a:srgbClr val="003150"/>
            </a:solidFill>
          </p:spPr>
          <p:txBody>
            <a:bodyPr wrap="square" lIns="0" tIns="0" rIns="0" bIns="0" rtlCol="0"/>
            <a:lstStyle/>
            <a:p>
              <a:endParaRPr/>
            </a:p>
          </p:txBody>
        </p:sp>
      </p:grpSp>
      <p:grpSp>
        <p:nvGrpSpPr>
          <p:cNvPr id="20" name="object 20"/>
          <p:cNvGrpSpPr/>
          <p:nvPr/>
        </p:nvGrpSpPr>
        <p:grpSpPr>
          <a:xfrm>
            <a:off x="1047088" y="6425708"/>
            <a:ext cx="14135735" cy="10795"/>
            <a:chOff x="1047088" y="6425708"/>
            <a:chExt cx="14135735" cy="10795"/>
          </a:xfrm>
        </p:grpSpPr>
        <p:sp>
          <p:nvSpPr>
            <p:cNvPr id="21" name="object 21"/>
            <p:cNvSpPr/>
            <p:nvPr/>
          </p:nvSpPr>
          <p:spPr>
            <a:xfrm>
              <a:off x="1083713" y="6430943"/>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22" name="object 22"/>
            <p:cNvSpPr/>
            <p:nvPr/>
          </p:nvSpPr>
          <p:spPr>
            <a:xfrm>
              <a:off x="1047076" y="6425710"/>
              <a:ext cx="14135735" cy="10795"/>
            </a:xfrm>
            <a:custGeom>
              <a:avLst/>
              <a:gdLst/>
              <a:ahLst/>
              <a:cxnLst/>
              <a:rect l="l" t="t" r="r" b="b"/>
              <a:pathLst>
                <a:path w="14135735" h="10795">
                  <a:moveTo>
                    <a:pt x="10477" y="5245"/>
                  </a:moveTo>
                  <a:lnTo>
                    <a:pt x="8940" y="1536"/>
                  </a:lnTo>
                  <a:lnTo>
                    <a:pt x="5245" y="0"/>
                  </a:lnTo>
                  <a:lnTo>
                    <a:pt x="1536" y="1536"/>
                  </a:lnTo>
                  <a:lnTo>
                    <a:pt x="0" y="5245"/>
                  </a:lnTo>
                  <a:lnTo>
                    <a:pt x="1536" y="8940"/>
                  </a:lnTo>
                  <a:lnTo>
                    <a:pt x="5245" y="10477"/>
                  </a:lnTo>
                  <a:lnTo>
                    <a:pt x="8940" y="8940"/>
                  </a:lnTo>
                  <a:lnTo>
                    <a:pt x="10477" y="5245"/>
                  </a:lnTo>
                  <a:close/>
                </a:path>
                <a:path w="14135735" h="10795">
                  <a:moveTo>
                    <a:pt x="14135697" y="5245"/>
                  </a:moveTo>
                  <a:lnTo>
                    <a:pt x="14134173" y="1536"/>
                  </a:lnTo>
                  <a:lnTo>
                    <a:pt x="14130465" y="0"/>
                  </a:lnTo>
                  <a:lnTo>
                    <a:pt x="14126769" y="1536"/>
                  </a:lnTo>
                  <a:lnTo>
                    <a:pt x="14125232" y="5245"/>
                  </a:lnTo>
                  <a:lnTo>
                    <a:pt x="14126769" y="8940"/>
                  </a:lnTo>
                  <a:lnTo>
                    <a:pt x="14130465" y="10477"/>
                  </a:lnTo>
                  <a:lnTo>
                    <a:pt x="14134173" y="8940"/>
                  </a:lnTo>
                  <a:lnTo>
                    <a:pt x="14135697" y="5245"/>
                  </a:lnTo>
                  <a:close/>
                </a:path>
              </a:pathLst>
            </a:custGeom>
            <a:solidFill>
              <a:srgbClr val="003150"/>
            </a:solidFill>
          </p:spPr>
          <p:txBody>
            <a:bodyPr wrap="square" lIns="0" tIns="0" rIns="0" bIns="0" rtlCol="0"/>
            <a:lstStyle/>
            <a:p>
              <a:endParaRPr/>
            </a:p>
          </p:txBody>
        </p:sp>
      </p:grpSp>
      <p:sp>
        <p:nvSpPr>
          <p:cNvPr id="23" name="object 23"/>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4" name="object 24"/>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5" name="object 25"/>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6" name="object 6"/>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sp>
        <p:nvSpPr>
          <p:cNvPr id="7" name="object 7"/>
          <p:cNvSpPr txBox="1"/>
          <p:nvPr/>
        </p:nvSpPr>
        <p:spPr>
          <a:xfrm>
            <a:off x="16673301" y="4380882"/>
            <a:ext cx="263652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MGR.</a:t>
            </a:r>
            <a:r>
              <a:rPr sz="1650" b="0" spc="-50" dirty="0">
                <a:solidFill>
                  <a:srgbClr val="003150"/>
                </a:solidFill>
                <a:latin typeface="Work Sans Light"/>
                <a:cs typeface="Work Sans Light"/>
              </a:rPr>
              <a:t> </a:t>
            </a:r>
            <a:r>
              <a:rPr sz="1650" b="0" dirty="0">
                <a:solidFill>
                  <a:srgbClr val="003150"/>
                </a:solidFill>
                <a:latin typeface="Work Sans Light"/>
                <a:cs typeface="Work Sans Light"/>
              </a:rPr>
              <a:t>ING.</a:t>
            </a:r>
            <a:r>
              <a:rPr sz="1650" b="0" spc="-50" dirty="0">
                <a:solidFill>
                  <a:srgbClr val="003150"/>
                </a:solidFill>
                <a:latin typeface="Work Sans Light"/>
                <a:cs typeface="Work Sans Light"/>
              </a:rPr>
              <a:t> </a:t>
            </a:r>
            <a:r>
              <a:rPr sz="1650" b="0" spc="-10" dirty="0">
                <a:solidFill>
                  <a:srgbClr val="003150"/>
                </a:solidFill>
                <a:latin typeface="Work Sans Light"/>
                <a:cs typeface="Work Sans Light"/>
              </a:rPr>
              <a:t>DAVID</a:t>
            </a:r>
            <a:r>
              <a:rPr sz="1650" b="0" spc="-45" dirty="0">
                <a:solidFill>
                  <a:srgbClr val="003150"/>
                </a:solidFill>
                <a:latin typeface="Work Sans Light"/>
                <a:cs typeface="Work Sans Light"/>
              </a:rPr>
              <a:t> </a:t>
            </a:r>
            <a:r>
              <a:rPr sz="1650" b="0" spc="-10" dirty="0">
                <a:solidFill>
                  <a:srgbClr val="003150"/>
                </a:solidFill>
                <a:latin typeface="Work Sans Light"/>
                <a:cs typeface="Work Sans Light"/>
              </a:rPr>
              <a:t>ŠMEJKAL</a:t>
            </a:r>
            <a:endParaRPr sz="1650">
              <a:latin typeface="Work Sans Light"/>
              <a:cs typeface="Work Sans Light"/>
            </a:endParaRPr>
          </a:p>
        </p:txBody>
      </p:sp>
      <p:sp>
        <p:nvSpPr>
          <p:cNvPr id="23" name="object 23"/>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4" name="object 24"/>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dirty="0">
              <a:latin typeface="Work Sans SemiBold"/>
              <a:cs typeface="Work Sans SemiBold"/>
            </a:endParaRPr>
          </a:p>
        </p:txBody>
      </p:sp>
      <p:sp>
        <p:nvSpPr>
          <p:cNvPr id="25" name="object 25"/>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dirty="0">
              <a:latin typeface="Work Sans ExtraLight"/>
              <a:cs typeface="Work Sans ExtraLight"/>
            </a:endParaRPr>
          </a:p>
        </p:txBody>
      </p:sp>
      <p:sp>
        <p:nvSpPr>
          <p:cNvPr id="29" name="object 17">
            <a:extLst>
              <a:ext uri="{FF2B5EF4-FFF2-40B4-BE49-F238E27FC236}">
                <a16:creationId xmlns:a16="http://schemas.microsoft.com/office/drawing/2014/main" id="{A465D328-0A1A-8601-B656-361B800BA3C5}"/>
              </a:ext>
            </a:extLst>
          </p:cNvPr>
          <p:cNvSpPr txBox="1"/>
          <p:nvPr/>
        </p:nvSpPr>
        <p:spPr>
          <a:xfrm>
            <a:off x="1047088" y="4892675"/>
            <a:ext cx="18262733" cy="5002652"/>
          </a:xfrm>
          <a:prstGeom prst="rect">
            <a:avLst/>
          </a:prstGeom>
        </p:spPr>
        <p:txBody>
          <a:bodyPr vert="horz" wrap="square" lIns="0" tIns="13970" rIns="0" bIns="0" rtlCol="0">
            <a:spAutoFit/>
          </a:bodyPr>
          <a:lstStyle/>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dlužníci jsou více znalí svých práv, sledují vývoj legislativy a umí jej využít</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finanční gramotnost se zlepšuje díky školství i zkušenostem dospělých s vymáháním, exekucemi i oddlužením, jakož i s nezávislým poradenstvím</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problémy se splácením se koncentrují u osob s více exekucemi</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zájemci o oddlužení s nepřednostními exekucemi (většinové exekuce spotřebitelských úvěrů, telekomunikačních účtů, dopravních podniků)  jsou demotivovaní nižší nezabavitelnou částkou v insolvenci v porovnání s exekucí</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stávající situace nejvíce ohrožuje nízkopříjmové rodiny s dětmi a osamělé seniory</a:t>
            </a:r>
          </a:p>
          <a:p>
            <a:pPr marL="469900" indent="-457200">
              <a:lnSpc>
                <a:spcPct val="100000"/>
              </a:lnSpc>
              <a:spcBef>
                <a:spcPts val="110"/>
              </a:spcBef>
              <a:buFont typeface="Arial" panose="020B0604020202020204" pitchFamily="34" charset="0"/>
              <a:buChar char="•"/>
            </a:pPr>
            <a:r>
              <a:rPr lang="cs-CZ" sz="3200" b="0" spc="-10" dirty="0">
                <a:solidFill>
                  <a:srgbClr val="003150"/>
                </a:solidFill>
                <a:latin typeface="Work Sans Light"/>
                <a:cs typeface="Work Sans Light"/>
              </a:rPr>
              <a:t>doposavad jsme se setkali s minimem případů nepoctivého záměru či zneužití procesu oddlužení, stejně tak málo i se snahou o opakované využití oddlužení</a:t>
            </a:r>
            <a:endParaRPr lang="cs-CZ" sz="3200" spc="-10" dirty="0">
              <a:solidFill>
                <a:srgbClr val="003150"/>
              </a:solidFill>
              <a:latin typeface="Work Sans Light"/>
              <a:cs typeface="Work Sans Light"/>
            </a:endParaRPr>
          </a:p>
        </p:txBody>
      </p:sp>
      <p:sp>
        <p:nvSpPr>
          <p:cNvPr id="10" name="object 4">
            <a:extLst>
              <a:ext uri="{FF2B5EF4-FFF2-40B4-BE49-F238E27FC236}">
                <a16:creationId xmlns:a16="http://schemas.microsoft.com/office/drawing/2014/main" id="{FADD03FF-A54C-8E83-2639-4B1571A160EC}"/>
              </a:ext>
            </a:extLst>
          </p:cNvPr>
          <p:cNvSpPr txBox="1">
            <a:spLocks/>
          </p:cNvSpPr>
          <p:nvPr/>
        </p:nvSpPr>
        <p:spPr>
          <a:xfrm>
            <a:off x="1013446" y="1843887"/>
            <a:ext cx="15316200"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b="0" spc="-150" dirty="0">
                <a:latin typeface="Work Sans"/>
                <a:cs typeface="Work Sans"/>
              </a:rPr>
              <a:t>ZKUŠENOSTI S POMOCÍ LIDEM </a:t>
            </a:r>
            <a:br>
              <a:rPr lang="cs-CZ" sz="6000" b="0" spc="-150" dirty="0">
                <a:latin typeface="Work Sans"/>
                <a:cs typeface="Work Sans"/>
              </a:rPr>
            </a:br>
            <a:r>
              <a:rPr lang="cs-CZ" sz="6000" b="0" spc="-150" dirty="0">
                <a:latin typeface="Work Sans"/>
                <a:cs typeface="Work Sans"/>
              </a:rPr>
              <a:t>VE FINANČNÍCH PROBLÉMECH</a:t>
            </a:r>
            <a:endParaRPr lang="cs-CZ" sz="6000" spc="-150" dirty="0"/>
          </a:p>
        </p:txBody>
      </p:sp>
    </p:spTree>
    <p:extLst>
      <p:ext uri="{BB962C8B-B14F-4D97-AF65-F5344CB8AC3E}">
        <p14:creationId xmlns:p14="http://schemas.microsoft.com/office/powerpoint/2010/main" val="858736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4388" y="4673541"/>
            <a:ext cx="5704205" cy="905510"/>
          </a:xfrm>
          <a:prstGeom prst="rect">
            <a:avLst/>
          </a:prstGeom>
        </p:spPr>
        <p:txBody>
          <a:bodyPr vert="horz" wrap="square" lIns="0" tIns="11430" rIns="0" bIns="0" rtlCol="0">
            <a:spAutoFit/>
          </a:bodyPr>
          <a:lstStyle/>
          <a:p>
            <a:pPr marL="12700" marR="5080">
              <a:lnSpc>
                <a:spcPct val="101299"/>
              </a:lnSpc>
              <a:spcBef>
                <a:spcPts val="90"/>
              </a:spcBef>
            </a:pPr>
            <a:r>
              <a:rPr sz="2850" b="0" dirty="0">
                <a:solidFill>
                  <a:srgbClr val="003150"/>
                </a:solidFill>
                <a:latin typeface="Work Sans Light"/>
                <a:cs typeface="Work Sans Light"/>
              </a:rPr>
              <a:t>POČET</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INSOLVENČNÍCH</a:t>
            </a:r>
            <a:r>
              <a:rPr sz="2850" b="0" spc="45" dirty="0">
                <a:solidFill>
                  <a:srgbClr val="003150"/>
                </a:solidFill>
                <a:latin typeface="Work Sans Light"/>
                <a:cs typeface="Work Sans Light"/>
              </a:rPr>
              <a:t> </a:t>
            </a:r>
            <a:r>
              <a:rPr sz="2850" b="0" spc="-10" dirty="0">
                <a:solidFill>
                  <a:srgbClr val="003150"/>
                </a:solidFill>
                <a:latin typeface="Work Sans Light"/>
                <a:cs typeface="Work Sans Light"/>
              </a:rPr>
              <a:t>NÁVRHŮ </a:t>
            </a:r>
            <a:r>
              <a:rPr sz="2850" b="0" dirty="0">
                <a:solidFill>
                  <a:srgbClr val="003150"/>
                </a:solidFill>
                <a:latin typeface="Work Sans Light"/>
                <a:cs typeface="Work Sans Light"/>
              </a:rPr>
              <a:t>ZPRACOVANÝCH</a:t>
            </a:r>
            <a:r>
              <a:rPr sz="2850" b="0" spc="-65" dirty="0">
                <a:solidFill>
                  <a:srgbClr val="003150"/>
                </a:solidFill>
                <a:latin typeface="Work Sans Light"/>
                <a:cs typeface="Work Sans Light"/>
              </a:rPr>
              <a:t> </a:t>
            </a:r>
            <a:r>
              <a:rPr sz="2850" b="0" spc="-10" dirty="0">
                <a:solidFill>
                  <a:srgbClr val="003150"/>
                </a:solidFill>
                <a:latin typeface="Work Sans Light"/>
                <a:cs typeface="Work Sans Light"/>
              </a:rPr>
              <a:t>PORADNOU</a:t>
            </a:r>
            <a:endParaRPr sz="2850">
              <a:latin typeface="Work Sans Light"/>
              <a:cs typeface="Work Sans Light"/>
            </a:endParaRPr>
          </a:p>
        </p:txBody>
      </p:sp>
      <p:sp>
        <p:nvSpPr>
          <p:cNvPr id="3" name="object 3"/>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a:spLocks noGrp="1"/>
          </p:cNvSpPr>
          <p:nvPr>
            <p:ph type="title"/>
          </p:nvPr>
        </p:nvSpPr>
        <p:spPr>
          <a:xfrm>
            <a:off x="1013446" y="1843887"/>
            <a:ext cx="12010404" cy="1862689"/>
          </a:xfrm>
          <a:prstGeom prst="rect">
            <a:avLst/>
          </a:prstGeom>
        </p:spPr>
        <p:txBody>
          <a:bodyPr vert="horz" wrap="square" lIns="0" tIns="15875" rIns="0" bIns="0" rtlCol="0">
            <a:spAutoFit/>
          </a:bodyPr>
          <a:lstStyle/>
          <a:p>
            <a:pPr marL="12700" marR="27305">
              <a:lnSpc>
                <a:spcPct val="100000"/>
              </a:lnSpc>
              <a:spcBef>
                <a:spcPts val="125"/>
              </a:spcBef>
            </a:pPr>
            <a:r>
              <a:rPr sz="6000" spc="-400" dirty="0">
                <a:latin typeface="Work Sans" pitchFamily="2" charset="-18"/>
              </a:rPr>
              <a:t>D</a:t>
            </a:r>
            <a:r>
              <a:rPr sz="6000" spc="-775" dirty="0">
                <a:latin typeface="Work Sans" pitchFamily="2" charset="-18"/>
              </a:rPr>
              <a:t>AT</a:t>
            </a:r>
            <a:r>
              <a:rPr sz="6000" dirty="0">
                <a:latin typeface="Work Sans" pitchFamily="2" charset="-18"/>
              </a:rPr>
              <a:t>A</a:t>
            </a:r>
            <a:r>
              <a:rPr sz="6000" spc="-705" dirty="0">
                <a:latin typeface="Work Sans" pitchFamily="2" charset="-18"/>
              </a:rPr>
              <a:t> </a:t>
            </a:r>
            <a:r>
              <a:rPr sz="6000" dirty="0">
                <a:latin typeface="Work Sans" pitchFamily="2" charset="-18"/>
              </a:rPr>
              <a:t>O</a:t>
            </a:r>
            <a:r>
              <a:rPr sz="6000" spc="-490" dirty="0">
                <a:latin typeface="Work Sans" pitchFamily="2" charset="-18"/>
              </a:rPr>
              <a:t> </a:t>
            </a:r>
            <a:r>
              <a:rPr sz="6000" spc="-260" dirty="0">
                <a:latin typeface="Work Sans" pitchFamily="2" charset="-18"/>
              </a:rPr>
              <a:t>ODDLUŽENÍ</a:t>
            </a:r>
            <a:r>
              <a:rPr sz="6000" spc="-484" dirty="0">
                <a:latin typeface="Work Sans" pitchFamily="2" charset="-18"/>
              </a:rPr>
              <a:t> </a:t>
            </a:r>
            <a:r>
              <a:rPr sz="6000" dirty="0">
                <a:latin typeface="Work Sans" pitchFamily="2" charset="-18"/>
              </a:rPr>
              <a:t>Z</a:t>
            </a:r>
            <a:r>
              <a:rPr sz="6000" spc="-484" dirty="0">
                <a:latin typeface="Work Sans" pitchFamily="2" charset="-18"/>
              </a:rPr>
              <a:t> </a:t>
            </a:r>
            <a:r>
              <a:rPr sz="6000" spc="-315" dirty="0">
                <a:latin typeface="Work Sans" pitchFamily="2" charset="-18"/>
              </a:rPr>
              <a:t>ČINNOSTI </a:t>
            </a:r>
            <a:br>
              <a:rPr lang="cs-CZ" sz="6000" spc="-315" dirty="0">
                <a:latin typeface="Work Sans" pitchFamily="2" charset="-18"/>
              </a:rPr>
            </a:br>
            <a:r>
              <a:rPr sz="6000" spc="-240" dirty="0">
                <a:latin typeface="Work Sans" pitchFamily="2" charset="-18"/>
              </a:rPr>
              <a:t>PORADNY</a:t>
            </a:r>
            <a:r>
              <a:rPr sz="6000" spc="-720" dirty="0">
                <a:latin typeface="Work Sans" pitchFamily="2" charset="-18"/>
              </a:rPr>
              <a:t> </a:t>
            </a:r>
            <a:r>
              <a:rPr sz="6000" spc="-195" dirty="0">
                <a:latin typeface="Work Sans" pitchFamily="2" charset="-18"/>
              </a:rPr>
              <a:t>PŘI</a:t>
            </a:r>
            <a:r>
              <a:rPr sz="6000" spc="-480" dirty="0">
                <a:latin typeface="Work Sans" pitchFamily="2" charset="-18"/>
              </a:rPr>
              <a:t> </a:t>
            </a:r>
            <a:r>
              <a:rPr sz="6000" spc="-245" dirty="0">
                <a:latin typeface="Work Sans" pitchFamily="2" charset="-18"/>
              </a:rPr>
              <a:t>FINANČNÍ</a:t>
            </a:r>
            <a:r>
              <a:rPr sz="6000" spc="-630" dirty="0">
                <a:latin typeface="Work Sans" pitchFamily="2" charset="-18"/>
              </a:rPr>
              <a:t> </a:t>
            </a:r>
            <a:r>
              <a:rPr sz="6000" spc="-290" dirty="0">
                <a:latin typeface="Work Sans" pitchFamily="2" charset="-18"/>
              </a:rPr>
              <a:t>TÍSNI</a:t>
            </a: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6" name="object 6"/>
          <p:cNvGrpSpPr/>
          <p:nvPr/>
        </p:nvGrpSpPr>
        <p:grpSpPr>
          <a:xfrm>
            <a:off x="1047088" y="0"/>
            <a:ext cx="19057620" cy="4230370"/>
            <a:chOff x="1047088" y="0"/>
            <a:chExt cx="19057620" cy="4230370"/>
          </a:xfrm>
        </p:grpSpPr>
        <p:sp>
          <p:nvSpPr>
            <p:cNvPr id="7" name="object 7"/>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8" name="object 8"/>
            <p:cNvPicPr/>
            <p:nvPr/>
          </p:nvPicPr>
          <p:blipFill>
            <a:blip r:embed="rId2" cstate="print"/>
            <a:stretch>
              <a:fillRect/>
            </a:stretch>
          </p:blipFill>
          <p:spPr>
            <a:xfrm>
              <a:off x="15873862" y="0"/>
              <a:ext cx="4230237" cy="4230237"/>
            </a:xfrm>
            <a:prstGeom prst="rect">
              <a:avLst/>
            </a:prstGeom>
          </p:spPr>
        </p:pic>
      </p:grpSp>
      <p:sp>
        <p:nvSpPr>
          <p:cNvPr id="9" name="object 9"/>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0" name="object 10"/>
          <p:cNvSpPr txBox="1"/>
          <p:nvPr/>
        </p:nvSpPr>
        <p:spPr>
          <a:xfrm>
            <a:off x="16673301" y="4380882"/>
            <a:ext cx="263652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MGR.</a:t>
            </a:r>
            <a:r>
              <a:rPr sz="1650" b="0" spc="-50" dirty="0">
                <a:solidFill>
                  <a:srgbClr val="003150"/>
                </a:solidFill>
                <a:latin typeface="Work Sans Light"/>
                <a:cs typeface="Work Sans Light"/>
              </a:rPr>
              <a:t> </a:t>
            </a:r>
            <a:r>
              <a:rPr sz="1650" b="0" dirty="0">
                <a:solidFill>
                  <a:srgbClr val="003150"/>
                </a:solidFill>
                <a:latin typeface="Work Sans Light"/>
                <a:cs typeface="Work Sans Light"/>
              </a:rPr>
              <a:t>ING.</a:t>
            </a:r>
            <a:r>
              <a:rPr sz="1650" b="0" spc="-50" dirty="0">
                <a:solidFill>
                  <a:srgbClr val="003150"/>
                </a:solidFill>
                <a:latin typeface="Work Sans Light"/>
                <a:cs typeface="Work Sans Light"/>
              </a:rPr>
              <a:t> </a:t>
            </a:r>
            <a:r>
              <a:rPr sz="1650" b="0" spc="-10" dirty="0">
                <a:solidFill>
                  <a:srgbClr val="003150"/>
                </a:solidFill>
                <a:latin typeface="Work Sans Light"/>
                <a:cs typeface="Work Sans Light"/>
              </a:rPr>
              <a:t>DAVID</a:t>
            </a:r>
            <a:r>
              <a:rPr sz="1650" b="0" spc="-45" dirty="0">
                <a:solidFill>
                  <a:srgbClr val="003150"/>
                </a:solidFill>
                <a:latin typeface="Work Sans Light"/>
                <a:cs typeface="Work Sans Light"/>
              </a:rPr>
              <a:t> </a:t>
            </a:r>
            <a:r>
              <a:rPr sz="1650" b="0" spc="-10" dirty="0">
                <a:solidFill>
                  <a:srgbClr val="003150"/>
                </a:solidFill>
                <a:latin typeface="Work Sans Light"/>
                <a:cs typeface="Work Sans Light"/>
              </a:rPr>
              <a:t>ŠMEJKAL</a:t>
            </a:r>
            <a:endParaRPr sz="1650">
              <a:latin typeface="Work Sans Light"/>
              <a:cs typeface="Work Sans Light"/>
            </a:endParaRPr>
          </a:p>
        </p:txBody>
      </p:sp>
      <p:grpSp>
        <p:nvGrpSpPr>
          <p:cNvPr id="11" name="object 11"/>
          <p:cNvGrpSpPr/>
          <p:nvPr/>
        </p:nvGrpSpPr>
        <p:grpSpPr>
          <a:xfrm>
            <a:off x="10806076" y="6127860"/>
            <a:ext cx="3968750" cy="3968750"/>
            <a:chOff x="10806076" y="6127860"/>
            <a:chExt cx="3968750" cy="3968750"/>
          </a:xfrm>
        </p:grpSpPr>
        <p:sp>
          <p:nvSpPr>
            <p:cNvPr id="12" name="object 12"/>
            <p:cNvSpPr/>
            <p:nvPr/>
          </p:nvSpPr>
          <p:spPr>
            <a:xfrm>
              <a:off x="12424804" y="6148802"/>
              <a:ext cx="361950" cy="1965960"/>
            </a:xfrm>
            <a:custGeom>
              <a:avLst/>
              <a:gdLst/>
              <a:ahLst/>
              <a:cxnLst/>
              <a:rect l="l" t="t" r="r" b="b"/>
              <a:pathLst>
                <a:path w="361950" h="1965959">
                  <a:moveTo>
                    <a:pt x="361926" y="0"/>
                  </a:moveTo>
                  <a:lnTo>
                    <a:pt x="317276" y="516"/>
                  </a:lnTo>
                  <a:lnTo>
                    <a:pt x="272458" y="2065"/>
                  </a:lnTo>
                  <a:lnTo>
                    <a:pt x="227470" y="4647"/>
                  </a:lnTo>
                  <a:lnTo>
                    <a:pt x="182308" y="8261"/>
                  </a:lnTo>
                  <a:lnTo>
                    <a:pt x="136994" y="12996"/>
                  </a:lnTo>
                  <a:lnTo>
                    <a:pt x="91503" y="18935"/>
                  </a:lnTo>
                  <a:lnTo>
                    <a:pt x="45838" y="26073"/>
                  </a:lnTo>
                  <a:lnTo>
                    <a:pt x="0" y="34407"/>
                  </a:lnTo>
                  <a:lnTo>
                    <a:pt x="361926" y="1965500"/>
                  </a:lnTo>
                  <a:lnTo>
                    <a:pt x="361926" y="0"/>
                  </a:lnTo>
                  <a:close/>
                </a:path>
              </a:pathLst>
            </a:custGeom>
            <a:solidFill>
              <a:srgbClr val="004770"/>
            </a:solidFill>
          </p:spPr>
          <p:txBody>
            <a:bodyPr wrap="square" lIns="0" tIns="0" rIns="0" bIns="0" rtlCol="0"/>
            <a:lstStyle/>
            <a:p>
              <a:endParaRPr/>
            </a:p>
          </p:txBody>
        </p:sp>
        <p:sp>
          <p:nvSpPr>
            <p:cNvPr id="13" name="object 13"/>
            <p:cNvSpPr/>
            <p:nvPr/>
          </p:nvSpPr>
          <p:spPr>
            <a:xfrm>
              <a:off x="12424804" y="6148802"/>
              <a:ext cx="361950" cy="1965960"/>
            </a:xfrm>
            <a:custGeom>
              <a:avLst/>
              <a:gdLst/>
              <a:ahLst/>
              <a:cxnLst/>
              <a:rect l="l" t="t" r="r" b="b"/>
              <a:pathLst>
                <a:path w="361950" h="1965959">
                  <a:moveTo>
                    <a:pt x="361926" y="1965500"/>
                  </a:moveTo>
                  <a:lnTo>
                    <a:pt x="361926" y="0"/>
                  </a:lnTo>
                  <a:lnTo>
                    <a:pt x="317276" y="516"/>
                  </a:lnTo>
                  <a:lnTo>
                    <a:pt x="272458" y="2065"/>
                  </a:lnTo>
                  <a:lnTo>
                    <a:pt x="227470" y="4647"/>
                  </a:lnTo>
                  <a:lnTo>
                    <a:pt x="182308" y="8261"/>
                  </a:lnTo>
                  <a:lnTo>
                    <a:pt x="136994" y="12996"/>
                  </a:lnTo>
                  <a:lnTo>
                    <a:pt x="91503" y="18935"/>
                  </a:lnTo>
                  <a:lnTo>
                    <a:pt x="45838" y="26073"/>
                  </a:lnTo>
                  <a:lnTo>
                    <a:pt x="0" y="34407"/>
                  </a:lnTo>
                  <a:lnTo>
                    <a:pt x="361926" y="1965500"/>
                  </a:lnTo>
                  <a:close/>
                </a:path>
              </a:pathLst>
            </a:custGeom>
            <a:ln w="41883">
              <a:solidFill>
                <a:srgbClr val="FFFFFF"/>
              </a:solidFill>
            </a:ln>
          </p:spPr>
          <p:txBody>
            <a:bodyPr wrap="square" lIns="0" tIns="0" rIns="0" bIns="0" rtlCol="0"/>
            <a:lstStyle/>
            <a:p>
              <a:endParaRPr/>
            </a:p>
          </p:txBody>
        </p:sp>
        <p:sp>
          <p:nvSpPr>
            <p:cNvPr id="14" name="object 14"/>
            <p:cNvSpPr/>
            <p:nvPr/>
          </p:nvSpPr>
          <p:spPr>
            <a:xfrm>
              <a:off x="12305162" y="6184038"/>
              <a:ext cx="481965" cy="1930400"/>
            </a:xfrm>
            <a:custGeom>
              <a:avLst/>
              <a:gdLst/>
              <a:ahLst/>
              <a:cxnLst/>
              <a:rect l="l" t="t" r="r" b="b"/>
              <a:pathLst>
                <a:path w="481965" h="1930400">
                  <a:moveTo>
                    <a:pt x="118027" y="0"/>
                  </a:moveTo>
                  <a:lnTo>
                    <a:pt x="0" y="27517"/>
                  </a:lnTo>
                  <a:lnTo>
                    <a:pt x="481618" y="1930056"/>
                  </a:lnTo>
                  <a:lnTo>
                    <a:pt x="118027" y="0"/>
                  </a:lnTo>
                  <a:close/>
                </a:path>
              </a:pathLst>
            </a:custGeom>
            <a:solidFill>
              <a:srgbClr val="0099A8"/>
            </a:solidFill>
          </p:spPr>
          <p:txBody>
            <a:bodyPr wrap="square" lIns="0" tIns="0" rIns="0" bIns="0" rtlCol="0"/>
            <a:lstStyle/>
            <a:p>
              <a:endParaRPr/>
            </a:p>
          </p:txBody>
        </p:sp>
        <p:sp>
          <p:nvSpPr>
            <p:cNvPr id="15" name="object 15"/>
            <p:cNvSpPr/>
            <p:nvPr/>
          </p:nvSpPr>
          <p:spPr>
            <a:xfrm>
              <a:off x="12305162" y="6184038"/>
              <a:ext cx="481965" cy="1930400"/>
            </a:xfrm>
            <a:custGeom>
              <a:avLst/>
              <a:gdLst/>
              <a:ahLst/>
              <a:cxnLst/>
              <a:rect l="l" t="t" r="r" b="b"/>
              <a:pathLst>
                <a:path w="481965" h="1930400">
                  <a:moveTo>
                    <a:pt x="481618" y="1930056"/>
                  </a:moveTo>
                  <a:lnTo>
                    <a:pt x="118027" y="0"/>
                  </a:lnTo>
                  <a:lnTo>
                    <a:pt x="103159" y="3445"/>
                  </a:lnTo>
                  <a:lnTo>
                    <a:pt x="88367" y="6887"/>
                  </a:lnTo>
                  <a:lnTo>
                    <a:pt x="73652" y="10324"/>
                  </a:lnTo>
                  <a:lnTo>
                    <a:pt x="59013" y="13758"/>
                  </a:lnTo>
                  <a:lnTo>
                    <a:pt x="44393" y="17204"/>
                  </a:lnTo>
                  <a:lnTo>
                    <a:pt x="29683" y="20645"/>
                  </a:lnTo>
                  <a:lnTo>
                    <a:pt x="14885" y="24083"/>
                  </a:lnTo>
                  <a:lnTo>
                    <a:pt x="0" y="27517"/>
                  </a:lnTo>
                  <a:lnTo>
                    <a:pt x="481618" y="1930056"/>
                  </a:lnTo>
                  <a:close/>
                </a:path>
              </a:pathLst>
            </a:custGeom>
            <a:ln w="41883">
              <a:solidFill>
                <a:srgbClr val="FFFFFF"/>
              </a:solidFill>
            </a:ln>
          </p:spPr>
          <p:txBody>
            <a:bodyPr wrap="square" lIns="0" tIns="0" rIns="0" bIns="0" rtlCol="0"/>
            <a:lstStyle/>
            <a:p>
              <a:endParaRPr/>
            </a:p>
          </p:txBody>
        </p:sp>
        <p:sp>
          <p:nvSpPr>
            <p:cNvPr id="16" name="object 16"/>
            <p:cNvSpPr/>
            <p:nvPr/>
          </p:nvSpPr>
          <p:spPr>
            <a:xfrm>
              <a:off x="11639180" y="6211598"/>
              <a:ext cx="1148080" cy="1901825"/>
            </a:xfrm>
            <a:custGeom>
              <a:avLst/>
              <a:gdLst/>
              <a:ahLst/>
              <a:cxnLst/>
              <a:rect l="l" t="t" r="r" b="b"/>
              <a:pathLst>
                <a:path w="1148079" h="1901825">
                  <a:moveTo>
                    <a:pt x="662053" y="0"/>
                  </a:moveTo>
                  <a:lnTo>
                    <a:pt x="612211" y="13274"/>
                  </a:lnTo>
                  <a:lnTo>
                    <a:pt x="562731" y="27949"/>
                  </a:lnTo>
                  <a:lnTo>
                    <a:pt x="513613" y="44025"/>
                  </a:lnTo>
                  <a:lnTo>
                    <a:pt x="464857" y="61502"/>
                  </a:lnTo>
                  <a:lnTo>
                    <a:pt x="416464" y="80382"/>
                  </a:lnTo>
                  <a:lnTo>
                    <a:pt x="368433" y="100665"/>
                  </a:lnTo>
                  <a:lnTo>
                    <a:pt x="320765" y="122352"/>
                  </a:lnTo>
                  <a:lnTo>
                    <a:pt x="273520" y="145443"/>
                  </a:lnTo>
                  <a:lnTo>
                    <a:pt x="226750" y="169938"/>
                  </a:lnTo>
                  <a:lnTo>
                    <a:pt x="180454" y="195837"/>
                  </a:lnTo>
                  <a:lnTo>
                    <a:pt x="134632" y="223139"/>
                  </a:lnTo>
                  <a:lnTo>
                    <a:pt x="89283" y="251843"/>
                  </a:lnTo>
                  <a:lnTo>
                    <a:pt x="44406" y="281949"/>
                  </a:lnTo>
                  <a:lnTo>
                    <a:pt x="0" y="313456"/>
                  </a:lnTo>
                  <a:lnTo>
                    <a:pt x="1147650" y="1901345"/>
                  </a:lnTo>
                  <a:lnTo>
                    <a:pt x="662053" y="0"/>
                  </a:lnTo>
                  <a:close/>
                </a:path>
              </a:pathLst>
            </a:custGeom>
            <a:solidFill>
              <a:srgbClr val="BDBEC1"/>
            </a:solidFill>
          </p:spPr>
          <p:txBody>
            <a:bodyPr wrap="square" lIns="0" tIns="0" rIns="0" bIns="0" rtlCol="0"/>
            <a:lstStyle/>
            <a:p>
              <a:endParaRPr/>
            </a:p>
          </p:txBody>
        </p:sp>
        <p:sp>
          <p:nvSpPr>
            <p:cNvPr id="17" name="object 17"/>
            <p:cNvSpPr/>
            <p:nvPr/>
          </p:nvSpPr>
          <p:spPr>
            <a:xfrm>
              <a:off x="11639180" y="6211598"/>
              <a:ext cx="1148080" cy="1901825"/>
            </a:xfrm>
            <a:custGeom>
              <a:avLst/>
              <a:gdLst/>
              <a:ahLst/>
              <a:cxnLst/>
              <a:rect l="l" t="t" r="r" b="b"/>
              <a:pathLst>
                <a:path w="1148079" h="1901825">
                  <a:moveTo>
                    <a:pt x="1147650" y="1901345"/>
                  </a:moveTo>
                  <a:lnTo>
                    <a:pt x="662053" y="0"/>
                  </a:lnTo>
                  <a:lnTo>
                    <a:pt x="612211" y="13274"/>
                  </a:lnTo>
                  <a:lnTo>
                    <a:pt x="562731" y="27949"/>
                  </a:lnTo>
                  <a:lnTo>
                    <a:pt x="513613" y="44025"/>
                  </a:lnTo>
                  <a:lnTo>
                    <a:pt x="464857" y="61502"/>
                  </a:lnTo>
                  <a:lnTo>
                    <a:pt x="416464" y="80382"/>
                  </a:lnTo>
                  <a:lnTo>
                    <a:pt x="368433" y="100665"/>
                  </a:lnTo>
                  <a:lnTo>
                    <a:pt x="320765" y="122352"/>
                  </a:lnTo>
                  <a:lnTo>
                    <a:pt x="273520" y="145443"/>
                  </a:lnTo>
                  <a:lnTo>
                    <a:pt x="226750" y="169938"/>
                  </a:lnTo>
                  <a:lnTo>
                    <a:pt x="180454" y="195837"/>
                  </a:lnTo>
                  <a:lnTo>
                    <a:pt x="134632" y="223139"/>
                  </a:lnTo>
                  <a:lnTo>
                    <a:pt x="89283" y="251843"/>
                  </a:lnTo>
                  <a:lnTo>
                    <a:pt x="44406" y="281949"/>
                  </a:lnTo>
                  <a:lnTo>
                    <a:pt x="0" y="313456"/>
                  </a:lnTo>
                  <a:lnTo>
                    <a:pt x="1147650" y="1901345"/>
                  </a:lnTo>
                  <a:close/>
                </a:path>
              </a:pathLst>
            </a:custGeom>
            <a:ln w="41883">
              <a:solidFill>
                <a:srgbClr val="FFFFFF"/>
              </a:solidFill>
            </a:ln>
          </p:spPr>
          <p:txBody>
            <a:bodyPr wrap="square" lIns="0" tIns="0" rIns="0" bIns="0" rtlCol="0"/>
            <a:lstStyle/>
            <a:p>
              <a:endParaRPr/>
            </a:p>
          </p:txBody>
        </p:sp>
        <p:sp>
          <p:nvSpPr>
            <p:cNvPr id="18" name="object 18"/>
            <p:cNvSpPr/>
            <p:nvPr/>
          </p:nvSpPr>
          <p:spPr>
            <a:xfrm>
              <a:off x="11279792" y="6525255"/>
              <a:ext cx="1508125" cy="1587500"/>
            </a:xfrm>
            <a:custGeom>
              <a:avLst/>
              <a:gdLst/>
              <a:ahLst/>
              <a:cxnLst/>
              <a:rect l="l" t="t" r="r" b="b"/>
              <a:pathLst>
                <a:path w="1508125" h="1587500">
                  <a:moveTo>
                    <a:pt x="357706" y="0"/>
                  </a:moveTo>
                  <a:lnTo>
                    <a:pt x="318619" y="29054"/>
                  </a:lnTo>
                  <a:lnTo>
                    <a:pt x="280303" y="59095"/>
                  </a:lnTo>
                  <a:lnTo>
                    <a:pt x="242754" y="90123"/>
                  </a:lnTo>
                  <a:lnTo>
                    <a:pt x="205968" y="122137"/>
                  </a:lnTo>
                  <a:lnTo>
                    <a:pt x="169942" y="155136"/>
                  </a:lnTo>
                  <a:lnTo>
                    <a:pt x="134643" y="189243"/>
                  </a:lnTo>
                  <a:lnTo>
                    <a:pt x="100000" y="224554"/>
                  </a:lnTo>
                  <a:lnTo>
                    <a:pt x="66013" y="261072"/>
                  </a:lnTo>
                  <a:lnTo>
                    <a:pt x="32680" y="298796"/>
                  </a:lnTo>
                  <a:lnTo>
                    <a:pt x="0" y="337727"/>
                  </a:lnTo>
                  <a:lnTo>
                    <a:pt x="1507566" y="1587051"/>
                  </a:lnTo>
                  <a:lnTo>
                    <a:pt x="357706" y="0"/>
                  </a:lnTo>
                  <a:close/>
                </a:path>
              </a:pathLst>
            </a:custGeom>
            <a:solidFill>
              <a:srgbClr val="EF3D42"/>
            </a:solidFill>
          </p:spPr>
          <p:txBody>
            <a:bodyPr wrap="square" lIns="0" tIns="0" rIns="0" bIns="0" rtlCol="0"/>
            <a:lstStyle/>
            <a:p>
              <a:endParaRPr/>
            </a:p>
          </p:txBody>
        </p:sp>
        <p:sp>
          <p:nvSpPr>
            <p:cNvPr id="19" name="object 19"/>
            <p:cNvSpPr/>
            <p:nvPr/>
          </p:nvSpPr>
          <p:spPr>
            <a:xfrm>
              <a:off x="11279792" y="6525255"/>
              <a:ext cx="1508125" cy="1587500"/>
            </a:xfrm>
            <a:custGeom>
              <a:avLst/>
              <a:gdLst/>
              <a:ahLst/>
              <a:cxnLst/>
              <a:rect l="l" t="t" r="r" b="b"/>
              <a:pathLst>
                <a:path w="1508125" h="1587500">
                  <a:moveTo>
                    <a:pt x="1507566" y="1587051"/>
                  </a:moveTo>
                  <a:lnTo>
                    <a:pt x="357706" y="0"/>
                  </a:lnTo>
                  <a:lnTo>
                    <a:pt x="318619" y="29054"/>
                  </a:lnTo>
                  <a:lnTo>
                    <a:pt x="280303" y="59095"/>
                  </a:lnTo>
                  <a:lnTo>
                    <a:pt x="242754" y="90123"/>
                  </a:lnTo>
                  <a:lnTo>
                    <a:pt x="205968" y="122137"/>
                  </a:lnTo>
                  <a:lnTo>
                    <a:pt x="169942" y="155136"/>
                  </a:lnTo>
                  <a:lnTo>
                    <a:pt x="134643" y="189243"/>
                  </a:lnTo>
                  <a:lnTo>
                    <a:pt x="100000" y="224554"/>
                  </a:lnTo>
                  <a:lnTo>
                    <a:pt x="66013" y="261072"/>
                  </a:lnTo>
                  <a:lnTo>
                    <a:pt x="32680" y="298796"/>
                  </a:lnTo>
                  <a:lnTo>
                    <a:pt x="0" y="337727"/>
                  </a:lnTo>
                  <a:lnTo>
                    <a:pt x="1507566" y="1587051"/>
                  </a:lnTo>
                  <a:close/>
                </a:path>
              </a:pathLst>
            </a:custGeom>
            <a:ln w="41883">
              <a:solidFill>
                <a:srgbClr val="FFFFFF"/>
              </a:solidFill>
            </a:ln>
          </p:spPr>
          <p:txBody>
            <a:bodyPr wrap="square" lIns="0" tIns="0" rIns="0" bIns="0" rtlCol="0"/>
            <a:lstStyle/>
            <a:p>
              <a:endParaRPr/>
            </a:p>
          </p:txBody>
        </p:sp>
        <p:sp>
          <p:nvSpPr>
            <p:cNvPr id="20" name="object 20"/>
            <p:cNvSpPr/>
            <p:nvPr/>
          </p:nvSpPr>
          <p:spPr>
            <a:xfrm>
              <a:off x="10924012" y="6864506"/>
              <a:ext cx="1864360" cy="1247775"/>
            </a:xfrm>
            <a:custGeom>
              <a:avLst/>
              <a:gdLst/>
              <a:ahLst/>
              <a:cxnLst/>
              <a:rect l="l" t="t" r="r" b="b"/>
              <a:pathLst>
                <a:path w="1864359" h="1247775">
                  <a:moveTo>
                    <a:pt x="354125" y="0"/>
                  </a:moveTo>
                  <a:lnTo>
                    <a:pt x="321356" y="40349"/>
                  </a:lnTo>
                  <a:lnTo>
                    <a:pt x="289706" y="81509"/>
                  </a:lnTo>
                  <a:lnTo>
                    <a:pt x="259174" y="123480"/>
                  </a:lnTo>
                  <a:lnTo>
                    <a:pt x="229762" y="166262"/>
                  </a:lnTo>
                  <a:lnTo>
                    <a:pt x="201468" y="209854"/>
                  </a:lnTo>
                  <a:lnTo>
                    <a:pt x="174293" y="254256"/>
                  </a:lnTo>
                  <a:lnTo>
                    <a:pt x="148236" y="299467"/>
                  </a:lnTo>
                  <a:lnTo>
                    <a:pt x="123363" y="345576"/>
                  </a:lnTo>
                  <a:lnTo>
                    <a:pt x="99722" y="392664"/>
                  </a:lnTo>
                  <a:lnTo>
                    <a:pt x="77313" y="440730"/>
                  </a:lnTo>
                  <a:lnTo>
                    <a:pt x="56136" y="489774"/>
                  </a:lnTo>
                  <a:lnTo>
                    <a:pt x="36192" y="539796"/>
                  </a:lnTo>
                  <a:lnTo>
                    <a:pt x="17480" y="590797"/>
                  </a:lnTo>
                  <a:lnTo>
                    <a:pt x="0" y="642776"/>
                  </a:lnTo>
                  <a:lnTo>
                    <a:pt x="1863943" y="1247187"/>
                  </a:lnTo>
                  <a:lnTo>
                    <a:pt x="354125" y="0"/>
                  </a:lnTo>
                  <a:close/>
                </a:path>
              </a:pathLst>
            </a:custGeom>
            <a:solidFill>
              <a:srgbClr val="FCBC39"/>
            </a:solidFill>
          </p:spPr>
          <p:txBody>
            <a:bodyPr wrap="square" lIns="0" tIns="0" rIns="0" bIns="0" rtlCol="0"/>
            <a:lstStyle/>
            <a:p>
              <a:endParaRPr/>
            </a:p>
          </p:txBody>
        </p:sp>
        <p:sp>
          <p:nvSpPr>
            <p:cNvPr id="21" name="object 21"/>
            <p:cNvSpPr/>
            <p:nvPr/>
          </p:nvSpPr>
          <p:spPr>
            <a:xfrm>
              <a:off x="10924012" y="6864506"/>
              <a:ext cx="1864360" cy="1247775"/>
            </a:xfrm>
            <a:custGeom>
              <a:avLst/>
              <a:gdLst/>
              <a:ahLst/>
              <a:cxnLst/>
              <a:rect l="l" t="t" r="r" b="b"/>
              <a:pathLst>
                <a:path w="1864359" h="1247775">
                  <a:moveTo>
                    <a:pt x="1863943" y="1247187"/>
                  </a:moveTo>
                  <a:lnTo>
                    <a:pt x="354125" y="0"/>
                  </a:lnTo>
                  <a:lnTo>
                    <a:pt x="321356" y="40349"/>
                  </a:lnTo>
                  <a:lnTo>
                    <a:pt x="289706" y="81509"/>
                  </a:lnTo>
                  <a:lnTo>
                    <a:pt x="259174" y="123480"/>
                  </a:lnTo>
                  <a:lnTo>
                    <a:pt x="229762" y="166262"/>
                  </a:lnTo>
                  <a:lnTo>
                    <a:pt x="201468" y="209854"/>
                  </a:lnTo>
                  <a:lnTo>
                    <a:pt x="174293" y="254256"/>
                  </a:lnTo>
                  <a:lnTo>
                    <a:pt x="148236" y="299467"/>
                  </a:lnTo>
                  <a:lnTo>
                    <a:pt x="123363" y="345576"/>
                  </a:lnTo>
                  <a:lnTo>
                    <a:pt x="99722" y="392664"/>
                  </a:lnTo>
                  <a:lnTo>
                    <a:pt x="77313" y="440730"/>
                  </a:lnTo>
                  <a:lnTo>
                    <a:pt x="56136" y="489774"/>
                  </a:lnTo>
                  <a:lnTo>
                    <a:pt x="36192" y="539796"/>
                  </a:lnTo>
                  <a:lnTo>
                    <a:pt x="17480" y="590797"/>
                  </a:lnTo>
                  <a:lnTo>
                    <a:pt x="0" y="642776"/>
                  </a:lnTo>
                  <a:lnTo>
                    <a:pt x="1863943" y="1247187"/>
                  </a:lnTo>
                  <a:close/>
                </a:path>
              </a:pathLst>
            </a:custGeom>
            <a:ln w="41883">
              <a:solidFill>
                <a:srgbClr val="FFFFFF"/>
              </a:solidFill>
            </a:ln>
          </p:spPr>
          <p:txBody>
            <a:bodyPr wrap="square" lIns="0" tIns="0" rIns="0" bIns="0" rtlCol="0"/>
            <a:lstStyle/>
            <a:p>
              <a:endParaRPr/>
            </a:p>
          </p:txBody>
        </p:sp>
        <p:sp>
          <p:nvSpPr>
            <p:cNvPr id="22" name="object 22"/>
            <p:cNvSpPr/>
            <p:nvPr/>
          </p:nvSpPr>
          <p:spPr>
            <a:xfrm>
              <a:off x="10827018" y="7510863"/>
              <a:ext cx="1955164" cy="1548765"/>
            </a:xfrm>
            <a:custGeom>
              <a:avLst/>
              <a:gdLst/>
              <a:ahLst/>
              <a:cxnLst/>
              <a:rect l="l" t="t" r="r" b="b"/>
              <a:pathLst>
                <a:path w="1955165" h="1548765">
                  <a:moveTo>
                    <a:pt x="95559" y="0"/>
                  </a:moveTo>
                  <a:lnTo>
                    <a:pt x="81088" y="46778"/>
                  </a:lnTo>
                  <a:lnTo>
                    <a:pt x="67793" y="93856"/>
                  </a:lnTo>
                  <a:lnTo>
                    <a:pt x="55673" y="141235"/>
                  </a:lnTo>
                  <a:lnTo>
                    <a:pt x="44730" y="188913"/>
                  </a:lnTo>
                  <a:lnTo>
                    <a:pt x="34963" y="236890"/>
                  </a:lnTo>
                  <a:lnTo>
                    <a:pt x="26372" y="285167"/>
                  </a:lnTo>
                  <a:lnTo>
                    <a:pt x="18960" y="333742"/>
                  </a:lnTo>
                  <a:lnTo>
                    <a:pt x="12724" y="382616"/>
                  </a:lnTo>
                  <a:lnTo>
                    <a:pt x="7698" y="431668"/>
                  </a:lnTo>
                  <a:lnTo>
                    <a:pt x="3913" y="480760"/>
                  </a:lnTo>
                  <a:lnTo>
                    <a:pt x="1368" y="529893"/>
                  </a:lnTo>
                  <a:lnTo>
                    <a:pt x="64" y="579068"/>
                  </a:lnTo>
                  <a:lnTo>
                    <a:pt x="0" y="628286"/>
                  </a:lnTo>
                  <a:lnTo>
                    <a:pt x="1176" y="677546"/>
                  </a:lnTo>
                  <a:lnTo>
                    <a:pt x="3592" y="726849"/>
                  </a:lnTo>
                  <a:lnTo>
                    <a:pt x="7248" y="776196"/>
                  </a:lnTo>
                  <a:lnTo>
                    <a:pt x="12172" y="825526"/>
                  </a:lnTo>
                  <a:lnTo>
                    <a:pt x="18378" y="874770"/>
                  </a:lnTo>
                  <a:lnTo>
                    <a:pt x="25866" y="923928"/>
                  </a:lnTo>
                  <a:lnTo>
                    <a:pt x="34636" y="973000"/>
                  </a:lnTo>
                  <a:lnTo>
                    <a:pt x="44688" y="1021985"/>
                  </a:lnTo>
                  <a:lnTo>
                    <a:pt x="56023" y="1070882"/>
                  </a:lnTo>
                  <a:lnTo>
                    <a:pt x="68642" y="1119692"/>
                  </a:lnTo>
                  <a:lnTo>
                    <a:pt x="82544" y="1168414"/>
                  </a:lnTo>
                  <a:lnTo>
                    <a:pt x="97769" y="1216949"/>
                  </a:lnTo>
                  <a:lnTo>
                    <a:pt x="114340" y="1265183"/>
                  </a:lnTo>
                  <a:lnTo>
                    <a:pt x="132257" y="1313117"/>
                  </a:lnTo>
                  <a:lnTo>
                    <a:pt x="151521" y="1360750"/>
                  </a:lnTo>
                  <a:lnTo>
                    <a:pt x="172132" y="1408083"/>
                  </a:lnTo>
                  <a:lnTo>
                    <a:pt x="194089" y="1455117"/>
                  </a:lnTo>
                  <a:lnTo>
                    <a:pt x="217394" y="1501852"/>
                  </a:lnTo>
                  <a:lnTo>
                    <a:pt x="242047" y="1548287"/>
                  </a:lnTo>
                  <a:lnTo>
                    <a:pt x="1954749" y="604777"/>
                  </a:lnTo>
                  <a:lnTo>
                    <a:pt x="95559" y="0"/>
                  </a:lnTo>
                  <a:close/>
                </a:path>
              </a:pathLst>
            </a:custGeom>
            <a:solidFill>
              <a:srgbClr val="FFE41E"/>
            </a:solidFill>
          </p:spPr>
          <p:txBody>
            <a:bodyPr wrap="square" lIns="0" tIns="0" rIns="0" bIns="0" rtlCol="0"/>
            <a:lstStyle/>
            <a:p>
              <a:endParaRPr/>
            </a:p>
          </p:txBody>
        </p:sp>
        <p:sp>
          <p:nvSpPr>
            <p:cNvPr id="23" name="object 23"/>
            <p:cNvSpPr/>
            <p:nvPr/>
          </p:nvSpPr>
          <p:spPr>
            <a:xfrm>
              <a:off x="10827018" y="7510863"/>
              <a:ext cx="1955164" cy="1548765"/>
            </a:xfrm>
            <a:custGeom>
              <a:avLst/>
              <a:gdLst/>
              <a:ahLst/>
              <a:cxnLst/>
              <a:rect l="l" t="t" r="r" b="b"/>
              <a:pathLst>
                <a:path w="1955165" h="1548765">
                  <a:moveTo>
                    <a:pt x="1954749" y="604777"/>
                  </a:moveTo>
                  <a:lnTo>
                    <a:pt x="95559" y="0"/>
                  </a:lnTo>
                  <a:lnTo>
                    <a:pt x="81088" y="46778"/>
                  </a:lnTo>
                  <a:lnTo>
                    <a:pt x="67793" y="93856"/>
                  </a:lnTo>
                  <a:lnTo>
                    <a:pt x="55673" y="141235"/>
                  </a:lnTo>
                  <a:lnTo>
                    <a:pt x="44730" y="188913"/>
                  </a:lnTo>
                  <a:lnTo>
                    <a:pt x="34963" y="236890"/>
                  </a:lnTo>
                  <a:lnTo>
                    <a:pt x="26372" y="285167"/>
                  </a:lnTo>
                  <a:lnTo>
                    <a:pt x="18960" y="333742"/>
                  </a:lnTo>
                  <a:lnTo>
                    <a:pt x="12724" y="382616"/>
                  </a:lnTo>
                  <a:lnTo>
                    <a:pt x="7698" y="431668"/>
                  </a:lnTo>
                  <a:lnTo>
                    <a:pt x="3913" y="480760"/>
                  </a:lnTo>
                  <a:lnTo>
                    <a:pt x="1368" y="529893"/>
                  </a:lnTo>
                  <a:lnTo>
                    <a:pt x="64" y="579068"/>
                  </a:lnTo>
                  <a:lnTo>
                    <a:pt x="0" y="628286"/>
                  </a:lnTo>
                  <a:lnTo>
                    <a:pt x="1176" y="677546"/>
                  </a:lnTo>
                  <a:lnTo>
                    <a:pt x="3592" y="726849"/>
                  </a:lnTo>
                  <a:lnTo>
                    <a:pt x="7248" y="776196"/>
                  </a:lnTo>
                  <a:lnTo>
                    <a:pt x="12172" y="825526"/>
                  </a:lnTo>
                  <a:lnTo>
                    <a:pt x="18378" y="874770"/>
                  </a:lnTo>
                  <a:lnTo>
                    <a:pt x="25866" y="923928"/>
                  </a:lnTo>
                  <a:lnTo>
                    <a:pt x="34636" y="973000"/>
                  </a:lnTo>
                  <a:lnTo>
                    <a:pt x="44688" y="1021985"/>
                  </a:lnTo>
                  <a:lnTo>
                    <a:pt x="56023" y="1070882"/>
                  </a:lnTo>
                  <a:lnTo>
                    <a:pt x="68642" y="1119692"/>
                  </a:lnTo>
                  <a:lnTo>
                    <a:pt x="82544" y="1168414"/>
                  </a:lnTo>
                  <a:lnTo>
                    <a:pt x="97769" y="1216949"/>
                  </a:lnTo>
                  <a:lnTo>
                    <a:pt x="114340" y="1265183"/>
                  </a:lnTo>
                  <a:lnTo>
                    <a:pt x="132257" y="1313117"/>
                  </a:lnTo>
                  <a:lnTo>
                    <a:pt x="151521" y="1360750"/>
                  </a:lnTo>
                  <a:lnTo>
                    <a:pt x="172132" y="1408083"/>
                  </a:lnTo>
                  <a:lnTo>
                    <a:pt x="194089" y="1455117"/>
                  </a:lnTo>
                  <a:lnTo>
                    <a:pt x="217394" y="1501852"/>
                  </a:lnTo>
                  <a:lnTo>
                    <a:pt x="242047" y="1548287"/>
                  </a:lnTo>
                  <a:lnTo>
                    <a:pt x="1954749" y="604777"/>
                  </a:lnTo>
                  <a:close/>
                </a:path>
              </a:pathLst>
            </a:custGeom>
            <a:ln w="41883">
              <a:solidFill>
                <a:srgbClr val="FFFFFF"/>
              </a:solidFill>
            </a:ln>
          </p:spPr>
          <p:txBody>
            <a:bodyPr wrap="square" lIns="0" tIns="0" rIns="0" bIns="0" rtlCol="0"/>
            <a:lstStyle/>
            <a:p>
              <a:endParaRPr/>
            </a:p>
          </p:txBody>
        </p:sp>
        <p:sp>
          <p:nvSpPr>
            <p:cNvPr id="24" name="object 24"/>
            <p:cNvSpPr/>
            <p:nvPr/>
          </p:nvSpPr>
          <p:spPr>
            <a:xfrm>
              <a:off x="11071685" y="8122714"/>
              <a:ext cx="1711325" cy="1769745"/>
            </a:xfrm>
            <a:custGeom>
              <a:avLst/>
              <a:gdLst/>
              <a:ahLst/>
              <a:cxnLst/>
              <a:rect l="l" t="t" r="r" b="b"/>
              <a:pathLst>
                <a:path w="1711325" h="1769745">
                  <a:moveTo>
                    <a:pt x="1711005" y="0"/>
                  </a:moveTo>
                  <a:lnTo>
                    <a:pt x="0" y="942285"/>
                  </a:lnTo>
                  <a:lnTo>
                    <a:pt x="24691" y="985985"/>
                  </a:lnTo>
                  <a:lnTo>
                    <a:pt x="50437" y="1028971"/>
                  </a:lnTo>
                  <a:lnTo>
                    <a:pt x="77237" y="1071245"/>
                  </a:lnTo>
                  <a:lnTo>
                    <a:pt x="105091" y="1112805"/>
                  </a:lnTo>
                  <a:lnTo>
                    <a:pt x="133999" y="1153652"/>
                  </a:lnTo>
                  <a:lnTo>
                    <a:pt x="163962" y="1193785"/>
                  </a:lnTo>
                  <a:lnTo>
                    <a:pt x="194978" y="1233205"/>
                  </a:lnTo>
                  <a:lnTo>
                    <a:pt x="227048" y="1271910"/>
                  </a:lnTo>
                  <a:lnTo>
                    <a:pt x="260171" y="1309901"/>
                  </a:lnTo>
                  <a:lnTo>
                    <a:pt x="294348" y="1347179"/>
                  </a:lnTo>
                  <a:lnTo>
                    <a:pt x="329579" y="1383741"/>
                  </a:lnTo>
                  <a:lnTo>
                    <a:pt x="365863" y="1419590"/>
                  </a:lnTo>
                  <a:lnTo>
                    <a:pt x="403177" y="1454558"/>
                  </a:lnTo>
                  <a:lnTo>
                    <a:pt x="441489" y="1488471"/>
                  </a:lnTo>
                  <a:lnTo>
                    <a:pt x="480797" y="1521329"/>
                  </a:lnTo>
                  <a:lnTo>
                    <a:pt x="521103" y="1553131"/>
                  </a:lnTo>
                  <a:lnTo>
                    <a:pt x="562406" y="1583877"/>
                  </a:lnTo>
                  <a:lnTo>
                    <a:pt x="604706" y="1613567"/>
                  </a:lnTo>
                  <a:lnTo>
                    <a:pt x="648003" y="1642201"/>
                  </a:lnTo>
                  <a:lnTo>
                    <a:pt x="692297" y="1669779"/>
                  </a:lnTo>
                  <a:lnTo>
                    <a:pt x="737587" y="1696300"/>
                  </a:lnTo>
                  <a:lnTo>
                    <a:pt x="783875" y="1721766"/>
                  </a:lnTo>
                  <a:lnTo>
                    <a:pt x="831158" y="1746175"/>
                  </a:lnTo>
                  <a:lnTo>
                    <a:pt x="879439" y="1769527"/>
                  </a:lnTo>
                  <a:lnTo>
                    <a:pt x="1711005" y="0"/>
                  </a:lnTo>
                  <a:close/>
                </a:path>
              </a:pathLst>
            </a:custGeom>
            <a:solidFill>
              <a:srgbClr val="CEDD3A"/>
            </a:solidFill>
          </p:spPr>
          <p:txBody>
            <a:bodyPr wrap="square" lIns="0" tIns="0" rIns="0" bIns="0" rtlCol="0"/>
            <a:lstStyle/>
            <a:p>
              <a:endParaRPr/>
            </a:p>
          </p:txBody>
        </p:sp>
        <p:sp>
          <p:nvSpPr>
            <p:cNvPr id="25" name="object 25"/>
            <p:cNvSpPr/>
            <p:nvPr/>
          </p:nvSpPr>
          <p:spPr>
            <a:xfrm>
              <a:off x="11071685" y="8122714"/>
              <a:ext cx="1711325" cy="1769745"/>
            </a:xfrm>
            <a:custGeom>
              <a:avLst/>
              <a:gdLst/>
              <a:ahLst/>
              <a:cxnLst/>
              <a:rect l="l" t="t" r="r" b="b"/>
              <a:pathLst>
                <a:path w="1711325" h="1769745">
                  <a:moveTo>
                    <a:pt x="1711005" y="0"/>
                  </a:moveTo>
                  <a:lnTo>
                    <a:pt x="0" y="942285"/>
                  </a:lnTo>
                  <a:lnTo>
                    <a:pt x="24691" y="985985"/>
                  </a:lnTo>
                  <a:lnTo>
                    <a:pt x="50437" y="1028971"/>
                  </a:lnTo>
                  <a:lnTo>
                    <a:pt x="77237" y="1071245"/>
                  </a:lnTo>
                  <a:lnTo>
                    <a:pt x="105091" y="1112805"/>
                  </a:lnTo>
                  <a:lnTo>
                    <a:pt x="133999" y="1153652"/>
                  </a:lnTo>
                  <a:lnTo>
                    <a:pt x="163962" y="1193785"/>
                  </a:lnTo>
                  <a:lnTo>
                    <a:pt x="194978" y="1233205"/>
                  </a:lnTo>
                  <a:lnTo>
                    <a:pt x="227048" y="1271910"/>
                  </a:lnTo>
                  <a:lnTo>
                    <a:pt x="260171" y="1309901"/>
                  </a:lnTo>
                  <a:lnTo>
                    <a:pt x="294348" y="1347179"/>
                  </a:lnTo>
                  <a:lnTo>
                    <a:pt x="329579" y="1383741"/>
                  </a:lnTo>
                  <a:lnTo>
                    <a:pt x="365863" y="1419590"/>
                  </a:lnTo>
                  <a:lnTo>
                    <a:pt x="403177" y="1454558"/>
                  </a:lnTo>
                  <a:lnTo>
                    <a:pt x="441489" y="1488471"/>
                  </a:lnTo>
                  <a:lnTo>
                    <a:pt x="480797" y="1521329"/>
                  </a:lnTo>
                  <a:lnTo>
                    <a:pt x="521103" y="1553131"/>
                  </a:lnTo>
                  <a:lnTo>
                    <a:pt x="562406" y="1583877"/>
                  </a:lnTo>
                  <a:lnTo>
                    <a:pt x="604706" y="1613567"/>
                  </a:lnTo>
                  <a:lnTo>
                    <a:pt x="648003" y="1642201"/>
                  </a:lnTo>
                  <a:lnTo>
                    <a:pt x="692297" y="1669779"/>
                  </a:lnTo>
                  <a:lnTo>
                    <a:pt x="737587" y="1696300"/>
                  </a:lnTo>
                  <a:lnTo>
                    <a:pt x="783875" y="1721766"/>
                  </a:lnTo>
                  <a:lnTo>
                    <a:pt x="831158" y="1746175"/>
                  </a:lnTo>
                  <a:lnTo>
                    <a:pt x="879439" y="1769527"/>
                  </a:lnTo>
                  <a:lnTo>
                    <a:pt x="1711005" y="0"/>
                  </a:lnTo>
                  <a:close/>
                </a:path>
              </a:pathLst>
            </a:custGeom>
            <a:ln w="41883">
              <a:solidFill>
                <a:srgbClr val="FFFFFF"/>
              </a:solidFill>
            </a:ln>
          </p:spPr>
          <p:txBody>
            <a:bodyPr wrap="square" lIns="0" tIns="0" rIns="0" bIns="0" rtlCol="0"/>
            <a:lstStyle/>
            <a:p>
              <a:endParaRPr/>
            </a:p>
          </p:txBody>
        </p:sp>
        <p:sp>
          <p:nvSpPr>
            <p:cNvPr id="26" name="object 26"/>
            <p:cNvSpPr/>
            <p:nvPr/>
          </p:nvSpPr>
          <p:spPr>
            <a:xfrm>
              <a:off x="11959958" y="6148805"/>
              <a:ext cx="2794000" cy="3926840"/>
            </a:xfrm>
            <a:custGeom>
              <a:avLst/>
              <a:gdLst/>
              <a:ahLst/>
              <a:cxnLst/>
              <a:rect l="l" t="t" r="r" b="b"/>
              <a:pathLst>
                <a:path w="2794000" h="3926840">
                  <a:moveTo>
                    <a:pt x="832288" y="0"/>
                  </a:moveTo>
                  <a:lnTo>
                    <a:pt x="832288" y="1966044"/>
                  </a:lnTo>
                  <a:lnTo>
                    <a:pt x="0" y="3742095"/>
                  </a:lnTo>
                  <a:lnTo>
                    <a:pt x="47682" y="3763815"/>
                  </a:lnTo>
                  <a:lnTo>
                    <a:pt x="95964" y="3784220"/>
                  </a:lnTo>
                  <a:lnTo>
                    <a:pt x="144847" y="3803312"/>
                  </a:lnTo>
                  <a:lnTo>
                    <a:pt x="194331" y="3821090"/>
                  </a:lnTo>
                  <a:lnTo>
                    <a:pt x="244417" y="3837556"/>
                  </a:lnTo>
                  <a:lnTo>
                    <a:pt x="295106" y="3852710"/>
                  </a:lnTo>
                  <a:lnTo>
                    <a:pt x="346397" y="3866553"/>
                  </a:lnTo>
                  <a:lnTo>
                    <a:pt x="398291" y="3879086"/>
                  </a:lnTo>
                  <a:lnTo>
                    <a:pt x="444884" y="3889054"/>
                  </a:lnTo>
                  <a:lnTo>
                    <a:pt x="491883" y="3897849"/>
                  </a:lnTo>
                  <a:lnTo>
                    <a:pt x="539290" y="3905472"/>
                  </a:lnTo>
                  <a:lnTo>
                    <a:pt x="587103" y="3911922"/>
                  </a:lnTo>
                  <a:lnTo>
                    <a:pt x="635324" y="3917200"/>
                  </a:lnTo>
                  <a:lnTo>
                    <a:pt x="683953" y="3921304"/>
                  </a:lnTo>
                  <a:lnTo>
                    <a:pt x="732990" y="3924236"/>
                  </a:lnTo>
                  <a:lnTo>
                    <a:pt x="782435" y="3925995"/>
                  </a:lnTo>
                  <a:lnTo>
                    <a:pt x="832288" y="3926582"/>
                  </a:lnTo>
                  <a:lnTo>
                    <a:pt x="886201" y="3925879"/>
                  </a:lnTo>
                  <a:lnTo>
                    <a:pt x="939715" y="3923773"/>
                  </a:lnTo>
                  <a:lnTo>
                    <a:pt x="992830" y="3920263"/>
                  </a:lnTo>
                  <a:lnTo>
                    <a:pt x="1045548" y="3915348"/>
                  </a:lnTo>
                  <a:lnTo>
                    <a:pt x="1097868" y="3909028"/>
                  </a:lnTo>
                  <a:lnTo>
                    <a:pt x="1149790" y="3901305"/>
                  </a:lnTo>
                  <a:lnTo>
                    <a:pt x="1201313" y="3892176"/>
                  </a:lnTo>
                  <a:lnTo>
                    <a:pt x="1252439" y="3881643"/>
                  </a:lnTo>
                  <a:lnTo>
                    <a:pt x="1303167" y="3869706"/>
                  </a:lnTo>
                  <a:lnTo>
                    <a:pt x="1353498" y="3856364"/>
                  </a:lnTo>
                  <a:lnTo>
                    <a:pt x="1403294" y="3841748"/>
                  </a:lnTo>
                  <a:lnTo>
                    <a:pt x="1452432" y="3825991"/>
                  </a:lnTo>
                  <a:lnTo>
                    <a:pt x="1500912" y="3809092"/>
                  </a:lnTo>
                  <a:lnTo>
                    <a:pt x="1548734" y="3791050"/>
                  </a:lnTo>
                  <a:lnTo>
                    <a:pt x="1595897" y="3771866"/>
                  </a:lnTo>
                  <a:lnTo>
                    <a:pt x="1642402" y="3751539"/>
                  </a:lnTo>
                  <a:lnTo>
                    <a:pt x="1688247" y="3730070"/>
                  </a:lnTo>
                  <a:lnTo>
                    <a:pt x="1733434" y="3707456"/>
                  </a:lnTo>
                  <a:lnTo>
                    <a:pt x="1777961" y="3683700"/>
                  </a:lnTo>
                  <a:lnTo>
                    <a:pt x="1821829" y="3658799"/>
                  </a:lnTo>
                  <a:lnTo>
                    <a:pt x="1864980" y="3632823"/>
                  </a:lnTo>
                  <a:lnTo>
                    <a:pt x="1907363" y="3605827"/>
                  </a:lnTo>
                  <a:lnTo>
                    <a:pt x="1948977" y="3577812"/>
                  </a:lnTo>
                  <a:lnTo>
                    <a:pt x="1989824" y="3548777"/>
                  </a:lnTo>
                  <a:lnTo>
                    <a:pt x="2029901" y="3518722"/>
                  </a:lnTo>
                  <a:lnTo>
                    <a:pt x="2069210" y="3487648"/>
                  </a:lnTo>
                  <a:lnTo>
                    <a:pt x="2107749" y="3455554"/>
                  </a:lnTo>
                  <a:lnTo>
                    <a:pt x="2145519" y="3422440"/>
                  </a:lnTo>
                  <a:lnTo>
                    <a:pt x="2182519" y="3388307"/>
                  </a:lnTo>
                  <a:lnTo>
                    <a:pt x="2218749" y="3353154"/>
                  </a:lnTo>
                  <a:lnTo>
                    <a:pt x="2254079" y="3317098"/>
                  </a:lnTo>
                  <a:lnTo>
                    <a:pt x="2288379" y="3280243"/>
                  </a:lnTo>
                  <a:lnTo>
                    <a:pt x="2321650" y="3242588"/>
                  </a:lnTo>
                  <a:lnTo>
                    <a:pt x="2353890" y="3204135"/>
                  </a:lnTo>
                  <a:lnTo>
                    <a:pt x="2385101" y="3164882"/>
                  </a:lnTo>
                  <a:lnTo>
                    <a:pt x="2415282" y="3124830"/>
                  </a:lnTo>
                  <a:lnTo>
                    <a:pt x="2444432" y="3083980"/>
                  </a:lnTo>
                  <a:lnTo>
                    <a:pt x="2472553" y="3042329"/>
                  </a:lnTo>
                  <a:lnTo>
                    <a:pt x="2499643" y="2999880"/>
                  </a:lnTo>
                  <a:lnTo>
                    <a:pt x="2525703" y="2956632"/>
                  </a:lnTo>
                  <a:lnTo>
                    <a:pt x="2550671" y="2912669"/>
                  </a:lnTo>
                  <a:lnTo>
                    <a:pt x="2574485" y="2868058"/>
                  </a:lnTo>
                  <a:lnTo>
                    <a:pt x="2597146" y="2822799"/>
                  </a:lnTo>
                  <a:lnTo>
                    <a:pt x="2618654" y="2776892"/>
                  </a:lnTo>
                  <a:lnTo>
                    <a:pt x="2639008" y="2730337"/>
                  </a:lnTo>
                  <a:lnTo>
                    <a:pt x="2658209" y="2683133"/>
                  </a:lnTo>
                  <a:lnTo>
                    <a:pt x="2676256" y="2635282"/>
                  </a:lnTo>
                  <a:lnTo>
                    <a:pt x="2693150" y="2586782"/>
                  </a:lnTo>
                  <a:lnTo>
                    <a:pt x="2708890" y="2537635"/>
                  </a:lnTo>
                  <a:lnTo>
                    <a:pt x="2723477" y="2487840"/>
                  </a:lnTo>
                  <a:lnTo>
                    <a:pt x="2736783" y="2437521"/>
                  </a:lnTo>
                  <a:lnTo>
                    <a:pt x="2748690" y="2386789"/>
                  </a:lnTo>
                  <a:lnTo>
                    <a:pt x="2759196" y="2335644"/>
                  </a:lnTo>
                  <a:lnTo>
                    <a:pt x="2768301" y="2284085"/>
                  </a:lnTo>
                  <a:lnTo>
                    <a:pt x="2776005" y="2232113"/>
                  </a:lnTo>
                  <a:lnTo>
                    <a:pt x="2782309" y="2179728"/>
                  </a:lnTo>
                  <a:lnTo>
                    <a:pt x="2787212" y="2126928"/>
                  </a:lnTo>
                  <a:lnTo>
                    <a:pt x="2790715" y="2073715"/>
                  </a:lnTo>
                  <a:lnTo>
                    <a:pt x="2792816" y="2020087"/>
                  </a:lnTo>
                  <a:lnTo>
                    <a:pt x="2793517" y="1966044"/>
                  </a:lnTo>
                  <a:lnTo>
                    <a:pt x="2792816" y="1912000"/>
                  </a:lnTo>
                  <a:lnTo>
                    <a:pt x="2790715" y="1858355"/>
                  </a:lnTo>
                  <a:lnTo>
                    <a:pt x="2787212" y="1805109"/>
                  </a:lnTo>
                  <a:lnTo>
                    <a:pt x="2782309" y="1752262"/>
                  </a:lnTo>
                  <a:lnTo>
                    <a:pt x="2776005" y="1699814"/>
                  </a:lnTo>
                  <a:lnTo>
                    <a:pt x="2768301" y="1647765"/>
                  </a:lnTo>
                  <a:lnTo>
                    <a:pt x="2759196" y="1596115"/>
                  </a:lnTo>
                  <a:lnTo>
                    <a:pt x="2748690" y="1544863"/>
                  </a:lnTo>
                  <a:lnTo>
                    <a:pt x="2736783" y="1494011"/>
                  </a:lnTo>
                  <a:lnTo>
                    <a:pt x="2723477" y="1443558"/>
                  </a:lnTo>
                  <a:lnTo>
                    <a:pt x="2708890" y="1393637"/>
                  </a:lnTo>
                  <a:lnTo>
                    <a:pt x="2693150" y="1344377"/>
                  </a:lnTo>
                  <a:lnTo>
                    <a:pt x="2676256" y="1295777"/>
                  </a:lnTo>
                  <a:lnTo>
                    <a:pt x="2658209" y="1247837"/>
                  </a:lnTo>
                  <a:lnTo>
                    <a:pt x="2639008" y="1200558"/>
                  </a:lnTo>
                  <a:lnTo>
                    <a:pt x="2618654" y="1153940"/>
                  </a:lnTo>
                  <a:lnTo>
                    <a:pt x="2597146" y="1107983"/>
                  </a:lnTo>
                  <a:lnTo>
                    <a:pt x="2574485" y="1062686"/>
                  </a:lnTo>
                  <a:lnTo>
                    <a:pt x="2550671" y="1018050"/>
                  </a:lnTo>
                  <a:lnTo>
                    <a:pt x="2525703" y="974075"/>
                  </a:lnTo>
                  <a:lnTo>
                    <a:pt x="2499643" y="930818"/>
                  </a:lnTo>
                  <a:lnTo>
                    <a:pt x="2472553" y="888331"/>
                  </a:lnTo>
                  <a:lnTo>
                    <a:pt x="2444432" y="846614"/>
                  </a:lnTo>
                  <a:lnTo>
                    <a:pt x="2415282" y="805668"/>
                  </a:lnTo>
                  <a:lnTo>
                    <a:pt x="2385101" y="765492"/>
                  </a:lnTo>
                  <a:lnTo>
                    <a:pt x="2353890" y="726087"/>
                  </a:lnTo>
                  <a:lnTo>
                    <a:pt x="2321650" y="687453"/>
                  </a:lnTo>
                  <a:lnTo>
                    <a:pt x="2288379" y="649591"/>
                  </a:lnTo>
                  <a:lnTo>
                    <a:pt x="2254079" y="612500"/>
                  </a:lnTo>
                  <a:lnTo>
                    <a:pt x="2218749" y="576181"/>
                  </a:lnTo>
                  <a:lnTo>
                    <a:pt x="2182519" y="540764"/>
                  </a:lnTo>
                  <a:lnTo>
                    <a:pt x="2145519" y="506380"/>
                  </a:lnTo>
                  <a:lnTo>
                    <a:pt x="2107749" y="473027"/>
                  </a:lnTo>
                  <a:lnTo>
                    <a:pt x="2069210" y="440708"/>
                  </a:lnTo>
                  <a:lnTo>
                    <a:pt x="2029901" y="409420"/>
                  </a:lnTo>
                  <a:lnTo>
                    <a:pt x="1989824" y="379166"/>
                  </a:lnTo>
                  <a:lnTo>
                    <a:pt x="1948977" y="349943"/>
                  </a:lnTo>
                  <a:lnTo>
                    <a:pt x="1907363" y="321754"/>
                  </a:lnTo>
                  <a:lnTo>
                    <a:pt x="1864980" y="294597"/>
                  </a:lnTo>
                  <a:lnTo>
                    <a:pt x="1821829" y="268473"/>
                  </a:lnTo>
                  <a:lnTo>
                    <a:pt x="1777961" y="243443"/>
                  </a:lnTo>
                  <a:lnTo>
                    <a:pt x="1733434" y="219570"/>
                  </a:lnTo>
                  <a:lnTo>
                    <a:pt x="1688247" y="196853"/>
                  </a:lnTo>
                  <a:lnTo>
                    <a:pt x="1642402" y="175292"/>
                  </a:lnTo>
                  <a:lnTo>
                    <a:pt x="1595897" y="154887"/>
                  </a:lnTo>
                  <a:lnTo>
                    <a:pt x="1548734" y="135640"/>
                  </a:lnTo>
                  <a:lnTo>
                    <a:pt x="1500912" y="117549"/>
                  </a:lnTo>
                  <a:lnTo>
                    <a:pt x="1452432" y="100614"/>
                  </a:lnTo>
                  <a:lnTo>
                    <a:pt x="1403294" y="84837"/>
                  </a:lnTo>
                  <a:lnTo>
                    <a:pt x="1353498" y="70217"/>
                  </a:lnTo>
                  <a:lnTo>
                    <a:pt x="1303167" y="56875"/>
                  </a:lnTo>
                  <a:lnTo>
                    <a:pt x="1252439" y="44938"/>
                  </a:lnTo>
                  <a:lnTo>
                    <a:pt x="1201313" y="34405"/>
                  </a:lnTo>
                  <a:lnTo>
                    <a:pt x="1149790" y="25276"/>
                  </a:lnTo>
                  <a:lnTo>
                    <a:pt x="1097868" y="17553"/>
                  </a:lnTo>
                  <a:lnTo>
                    <a:pt x="1045548" y="11233"/>
                  </a:lnTo>
                  <a:lnTo>
                    <a:pt x="992830" y="6318"/>
                  </a:lnTo>
                  <a:lnTo>
                    <a:pt x="939715" y="2808"/>
                  </a:lnTo>
                  <a:lnTo>
                    <a:pt x="886201" y="702"/>
                  </a:lnTo>
                  <a:lnTo>
                    <a:pt x="832288" y="0"/>
                  </a:lnTo>
                  <a:close/>
                </a:path>
              </a:pathLst>
            </a:custGeom>
            <a:solidFill>
              <a:srgbClr val="00ADE6"/>
            </a:solidFill>
          </p:spPr>
          <p:txBody>
            <a:bodyPr wrap="square" lIns="0" tIns="0" rIns="0" bIns="0" rtlCol="0"/>
            <a:lstStyle/>
            <a:p>
              <a:endParaRPr/>
            </a:p>
          </p:txBody>
        </p:sp>
        <p:sp>
          <p:nvSpPr>
            <p:cNvPr id="27" name="object 27"/>
            <p:cNvSpPr/>
            <p:nvPr/>
          </p:nvSpPr>
          <p:spPr>
            <a:xfrm>
              <a:off x="11959958" y="6148805"/>
              <a:ext cx="2794000" cy="3926840"/>
            </a:xfrm>
            <a:custGeom>
              <a:avLst/>
              <a:gdLst/>
              <a:ahLst/>
              <a:cxnLst/>
              <a:rect l="l" t="t" r="r" b="b"/>
              <a:pathLst>
                <a:path w="2794000" h="3926840">
                  <a:moveTo>
                    <a:pt x="1353498" y="3856364"/>
                  </a:moveTo>
                  <a:lnTo>
                    <a:pt x="1403294" y="3841748"/>
                  </a:lnTo>
                  <a:lnTo>
                    <a:pt x="1452432" y="3825991"/>
                  </a:lnTo>
                  <a:lnTo>
                    <a:pt x="1500912" y="3809092"/>
                  </a:lnTo>
                  <a:lnTo>
                    <a:pt x="1548734" y="3791050"/>
                  </a:lnTo>
                  <a:lnTo>
                    <a:pt x="1595897" y="3771866"/>
                  </a:lnTo>
                  <a:lnTo>
                    <a:pt x="1642402" y="3751539"/>
                  </a:lnTo>
                  <a:lnTo>
                    <a:pt x="1688247" y="3730070"/>
                  </a:lnTo>
                  <a:lnTo>
                    <a:pt x="1733434" y="3707456"/>
                  </a:lnTo>
                  <a:lnTo>
                    <a:pt x="1777961" y="3683700"/>
                  </a:lnTo>
                  <a:lnTo>
                    <a:pt x="1821829" y="3658799"/>
                  </a:lnTo>
                  <a:lnTo>
                    <a:pt x="1864980" y="3632823"/>
                  </a:lnTo>
                  <a:lnTo>
                    <a:pt x="1907363" y="3605827"/>
                  </a:lnTo>
                  <a:lnTo>
                    <a:pt x="1948977" y="3577812"/>
                  </a:lnTo>
                  <a:lnTo>
                    <a:pt x="1989824" y="3548777"/>
                  </a:lnTo>
                  <a:lnTo>
                    <a:pt x="2029901" y="3518722"/>
                  </a:lnTo>
                  <a:lnTo>
                    <a:pt x="2069210" y="3487648"/>
                  </a:lnTo>
                  <a:lnTo>
                    <a:pt x="2107749" y="3455554"/>
                  </a:lnTo>
                  <a:lnTo>
                    <a:pt x="2145519" y="3422440"/>
                  </a:lnTo>
                  <a:lnTo>
                    <a:pt x="2182519" y="3388307"/>
                  </a:lnTo>
                  <a:lnTo>
                    <a:pt x="2218749" y="3353154"/>
                  </a:lnTo>
                  <a:lnTo>
                    <a:pt x="2254079" y="3317098"/>
                  </a:lnTo>
                  <a:lnTo>
                    <a:pt x="2288379" y="3280243"/>
                  </a:lnTo>
                  <a:lnTo>
                    <a:pt x="2321650" y="3242588"/>
                  </a:lnTo>
                  <a:lnTo>
                    <a:pt x="2353890" y="3204135"/>
                  </a:lnTo>
                  <a:lnTo>
                    <a:pt x="2385101" y="3164882"/>
                  </a:lnTo>
                  <a:lnTo>
                    <a:pt x="2415282" y="3124830"/>
                  </a:lnTo>
                  <a:lnTo>
                    <a:pt x="2444432" y="3083980"/>
                  </a:lnTo>
                  <a:lnTo>
                    <a:pt x="2472553" y="3042329"/>
                  </a:lnTo>
                  <a:lnTo>
                    <a:pt x="2499643" y="2999880"/>
                  </a:lnTo>
                  <a:lnTo>
                    <a:pt x="2525703" y="2956632"/>
                  </a:lnTo>
                  <a:lnTo>
                    <a:pt x="2550671" y="2912669"/>
                  </a:lnTo>
                  <a:lnTo>
                    <a:pt x="2574485" y="2868058"/>
                  </a:lnTo>
                  <a:lnTo>
                    <a:pt x="2597146" y="2822799"/>
                  </a:lnTo>
                  <a:lnTo>
                    <a:pt x="2618654" y="2776892"/>
                  </a:lnTo>
                  <a:lnTo>
                    <a:pt x="2639008" y="2730337"/>
                  </a:lnTo>
                  <a:lnTo>
                    <a:pt x="2658209" y="2683133"/>
                  </a:lnTo>
                  <a:lnTo>
                    <a:pt x="2676256" y="2635282"/>
                  </a:lnTo>
                  <a:lnTo>
                    <a:pt x="2693150" y="2586782"/>
                  </a:lnTo>
                  <a:lnTo>
                    <a:pt x="2708890" y="2537635"/>
                  </a:lnTo>
                  <a:lnTo>
                    <a:pt x="2723477" y="2487840"/>
                  </a:lnTo>
                  <a:lnTo>
                    <a:pt x="2736783" y="2437521"/>
                  </a:lnTo>
                  <a:lnTo>
                    <a:pt x="2748690" y="2386789"/>
                  </a:lnTo>
                  <a:lnTo>
                    <a:pt x="2759196" y="2335644"/>
                  </a:lnTo>
                  <a:lnTo>
                    <a:pt x="2768301" y="2284085"/>
                  </a:lnTo>
                  <a:lnTo>
                    <a:pt x="2776005" y="2232113"/>
                  </a:lnTo>
                  <a:lnTo>
                    <a:pt x="2782309" y="2179728"/>
                  </a:lnTo>
                  <a:lnTo>
                    <a:pt x="2787212" y="2126928"/>
                  </a:lnTo>
                  <a:lnTo>
                    <a:pt x="2790715" y="2073715"/>
                  </a:lnTo>
                  <a:lnTo>
                    <a:pt x="2792816" y="2020087"/>
                  </a:lnTo>
                  <a:lnTo>
                    <a:pt x="2793517" y="1966044"/>
                  </a:lnTo>
                  <a:lnTo>
                    <a:pt x="2792816" y="1912000"/>
                  </a:lnTo>
                  <a:lnTo>
                    <a:pt x="2790715" y="1858355"/>
                  </a:lnTo>
                  <a:lnTo>
                    <a:pt x="2787212" y="1805109"/>
                  </a:lnTo>
                  <a:lnTo>
                    <a:pt x="2782309" y="1752262"/>
                  </a:lnTo>
                  <a:lnTo>
                    <a:pt x="2776005" y="1699814"/>
                  </a:lnTo>
                  <a:lnTo>
                    <a:pt x="2768301" y="1647765"/>
                  </a:lnTo>
                  <a:lnTo>
                    <a:pt x="2759196" y="1596115"/>
                  </a:lnTo>
                  <a:lnTo>
                    <a:pt x="2748690" y="1544863"/>
                  </a:lnTo>
                  <a:lnTo>
                    <a:pt x="2736783" y="1494011"/>
                  </a:lnTo>
                  <a:lnTo>
                    <a:pt x="2723477" y="1443558"/>
                  </a:lnTo>
                  <a:lnTo>
                    <a:pt x="2708890" y="1393637"/>
                  </a:lnTo>
                  <a:lnTo>
                    <a:pt x="2693150" y="1344377"/>
                  </a:lnTo>
                  <a:lnTo>
                    <a:pt x="2676256" y="1295777"/>
                  </a:lnTo>
                  <a:lnTo>
                    <a:pt x="2658209" y="1247837"/>
                  </a:lnTo>
                  <a:lnTo>
                    <a:pt x="2639008" y="1200558"/>
                  </a:lnTo>
                  <a:lnTo>
                    <a:pt x="2618654" y="1153940"/>
                  </a:lnTo>
                  <a:lnTo>
                    <a:pt x="2597146" y="1107983"/>
                  </a:lnTo>
                  <a:lnTo>
                    <a:pt x="2574485" y="1062686"/>
                  </a:lnTo>
                  <a:lnTo>
                    <a:pt x="2550671" y="1018050"/>
                  </a:lnTo>
                  <a:lnTo>
                    <a:pt x="2525703" y="974075"/>
                  </a:lnTo>
                  <a:lnTo>
                    <a:pt x="2499643" y="930818"/>
                  </a:lnTo>
                  <a:lnTo>
                    <a:pt x="2472553" y="888331"/>
                  </a:lnTo>
                  <a:lnTo>
                    <a:pt x="2444432" y="846614"/>
                  </a:lnTo>
                  <a:lnTo>
                    <a:pt x="2415282" y="805668"/>
                  </a:lnTo>
                  <a:lnTo>
                    <a:pt x="2385101" y="765492"/>
                  </a:lnTo>
                  <a:lnTo>
                    <a:pt x="2353890" y="726087"/>
                  </a:lnTo>
                  <a:lnTo>
                    <a:pt x="2321650" y="687453"/>
                  </a:lnTo>
                  <a:lnTo>
                    <a:pt x="2288379" y="649591"/>
                  </a:lnTo>
                  <a:lnTo>
                    <a:pt x="2254079" y="612500"/>
                  </a:lnTo>
                  <a:lnTo>
                    <a:pt x="2218749" y="576181"/>
                  </a:lnTo>
                  <a:lnTo>
                    <a:pt x="2182519" y="540764"/>
                  </a:lnTo>
                  <a:lnTo>
                    <a:pt x="2145519" y="506380"/>
                  </a:lnTo>
                  <a:lnTo>
                    <a:pt x="2107749" y="473027"/>
                  </a:lnTo>
                  <a:lnTo>
                    <a:pt x="2069210" y="440708"/>
                  </a:lnTo>
                  <a:lnTo>
                    <a:pt x="2029901" y="409420"/>
                  </a:lnTo>
                  <a:lnTo>
                    <a:pt x="1989824" y="379166"/>
                  </a:lnTo>
                  <a:lnTo>
                    <a:pt x="1948977" y="349943"/>
                  </a:lnTo>
                  <a:lnTo>
                    <a:pt x="1907363" y="321754"/>
                  </a:lnTo>
                  <a:lnTo>
                    <a:pt x="1864980" y="294597"/>
                  </a:lnTo>
                  <a:lnTo>
                    <a:pt x="1821829" y="268473"/>
                  </a:lnTo>
                  <a:lnTo>
                    <a:pt x="1777961" y="243443"/>
                  </a:lnTo>
                  <a:lnTo>
                    <a:pt x="1733434" y="219570"/>
                  </a:lnTo>
                  <a:lnTo>
                    <a:pt x="1688247" y="196853"/>
                  </a:lnTo>
                  <a:lnTo>
                    <a:pt x="1642402" y="175292"/>
                  </a:lnTo>
                  <a:lnTo>
                    <a:pt x="1595897" y="154887"/>
                  </a:lnTo>
                  <a:lnTo>
                    <a:pt x="1548734" y="135640"/>
                  </a:lnTo>
                  <a:lnTo>
                    <a:pt x="1500912" y="117549"/>
                  </a:lnTo>
                  <a:lnTo>
                    <a:pt x="1452432" y="100614"/>
                  </a:lnTo>
                  <a:lnTo>
                    <a:pt x="1403294" y="84837"/>
                  </a:lnTo>
                  <a:lnTo>
                    <a:pt x="1353498" y="70217"/>
                  </a:lnTo>
                  <a:lnTo>
                    <a:pt x="1303167" y="56875"/>
                  </a:lnTo>
                  <a:lnTo>
                    <a:pt x="1252439" y="44938"/>
                  </a:lnTo>
                  <a:lnTo>
                    <a:pt x="1201313" y="34405"/>
                  </a:lnTo>
                  <a:lnTo>
                    <a:pt x="1149790" y="25276"/>
                  </a:lnTo>
                  <a:lnTo>
                    <a:pt x="1097868" y="17553"/>
                  </a:lnTo>
                  <a:lnTo>
                    <a:pt x="1045548" y="11233"/>
                  </a:lnTo>
                  <a:lnTo>
                    <a:pt x="992830" y="6318"/>
                  </a:lnTo>
                  <a:lnTo>
                    <a:pt x="939715" y="2808"/>
                  </a:lnTo>
                  <a:lnTo>
                    <a:pt x="886201" y="702"/>
                  </a:lnTo>
                  <a:lnTo>
                    <a:pt x="832288" y="0"/>
                  </a:lnTo>
                  <a:lnTo>
                    <a:pt x="832288" y="1966044"/>
                  </a:lnTo>
                  <a:lnTo>
                    <a:pt x="0" y="3742095"/>
                  </a:lnTo>
                  <a:lnTo>
                    <a:pt x="47682" y="3763815"/>
                  </a:lnTo>
                  <a:lnTo>
                    <a:pt x="95964" y="3784220"/>
                  </a:lnTo>
                  <a:lnTo>
                    <a:pt x="144847" y="3803312"/>
                  </a:lnTo>
                  <a:lnTo>
                    <a:pt x="194331" y="3821090"/>
                  </a:lnTo>
                  <a:lnTo>
                    <a:pt x="244417" y="3837556"/>
                  </a:lnTo>
                  <a:lnTo>
                    <a:pt x="295106" y="3852710"/>
                  </a:lnTo>
                  <a:lnTo>
                    <a:pt x="346397" y="3866553"/>
                  </a:lnTo>
                  <a:lnTo>
                    <a:pt x="398291" y="3879086"/>
                  </a:lnTo>
                  <a:lnTo>
                    <a:pt x="444884" y="3889054"/>
                  </a:lnTo>
                  <a:lnTo>
                    <a:pt x="491883" y="3897849"/>
                  </a:lnTo>
                  <a:lnTo>
                    <a:pt x="539290" y="3905472"/>
                  </a:lnTo>
                  <a:lnTo>
                    <a:pt x="587103" y="3911922"/>
                  </a:lnTo>
                  <a:lnTo>
                    <a:pt x="635324" y="3917200"/>
                  </a:lnTo>
                  <a:lnTo>
                    <a:pt x="683953" y="3921304"/>
                  </a:lnTo>
                  <a:lnTo>
                    <a:pt x="732990" y="3924236"/>
                  </a:lnTo>
                  <a:lnTo>
                    <a:pt x="782435" y="3925995"/>
                  </a:lnTo>
                  <a:lnTo>
                    <a:pt x="832288" y="3926582"/>
                  </a:lnTo>
                  <a:lnTo>
                    <a:pt x="886201" y="3925879"/>
                  </a:lnTo>
                  <a:lnTo>
                    <a:pt x="939715" y="3923773"/>
                  </a:lnTo>
                  <a:lnTo>
                    <a:pt x="992830" y="3920263"/>
                  </a:lnTo>
                  <a:lnTo>
                    <a:pt x="1045548" y="3915348"/>
                  </a:lnTo>
                  <a:lnTo>
                    <a:pt x="1097868" y="3909028"/>
                  </a:lnTo>
                  <a:lnTo>
                    <a:pt x="1149790" y="3901305"/>
                  </a:lnTo>
                  <a:lnTo>
                    <a:pt x="1201313" y="3892176"/>
                  </a:lnTo>
                  <a:lnTo>
                    <a:pt x="1252439" y="3881643"/>
                  </a:lnTo>
                  <a:lnTo>
                    <a:pt x="1303167" y="3869706"/>
                  </a:lnTo>
                  <a:lnTo>
                    <a:pt x="1353498" y="3856364"/>
                  </a:lnTo>
                  <a:close/>
                </a:path>
              </a:pathLst>
            </a:custGeom>
            <a:ln w="41883">
              <a:solidFill>
                <a:srgbClr val="FFFFFF"/>
              </a:solidFill>
            </a:ln>
          </p:spPr>
          <p:txBody>
            <a:bodyPr wrap="square" lIns="0" tIns="0" rIns="0" bIns="0" rtlCol="0"/>
            <a:lstStyle/>
            <a:p>
              <a:endParaRPr/>
            </a:p>
          </p:txBody>
        </p:sp>
        <p:sp>
          <p:nvSpPr>
            <p:cNvPr id="28" name="object 28"/>
            <p:cNvSpPr/>
            <p:nvPr/>
          </p:nvSpPr>
          <p:spPr>
            <a:xfrm>
              <a:off x="11627918" y="6948247"/>
              <a:ext cx="2324735" cy="2327910"/>
            </a:xfrm>
            <a:custGeom>
              <a:avLst/>
              <a:gdLst/>
              <a:ahLst/>
              <a:cxnLst/>
              <a:rect l="l" t="t" r="r" b="b"/>
              <a:pathLst>
                <a:path w="2324734" h="2327909">
                  <a:moveTo>
                    <a:pt x="1162268" y="0"/>
                  </a:moveTo>
                  <a:lnTo>
                    <a:pt x="1114359" y="970"/>
                  </a:lnTo>
                  <a:lnTo>
                    <a:pt x="1066943" y="3858"/>
                  </a:lnTo>
                  <a:lnTo>
                    <a:pt x="1020058" y="8624"/>
                  </a:lnTo>
                  <a:lnTo>
                    <a:pt x="973741" y="15233"/>
                  </a:lnTo>
                  <a:lnTo>
                    <a:pt x="928029" y="23646"/>
                  </a:lnTo>
                  <a:lnTo>
                    <a:pt x="882960" y="33825"/>
                  </a:lnTo>
                  <a:lnTo>
                    <a:pt x="838571" y="45734"/>
                  </a:lnTo>
                  <a:lnTo>
                    <a:pt x="794900" y="59335"/>
                  </a:lnTo>
                  <a:lnTo>
                    <a:pt x="751983" y="74591"/>
                  </a:lnTo>
                  <a:lnTo>
                    <a:pt x="709859" y="91464"/>
                  </a:lnTo>
                  <a:lnTo>
                    <a:pt x="668564" y="109916"/>
                  </a:lnTo>
                  <a:lnTo>
                    <a:pt x="628137" y="129911"/>
                  </a:lnTo>
                  <a:lnTo>
                    <a:pt x="588614" y="151410"/>
                  </a:lnTo>
                  <a:lnTo>
                    <a:pt x="550033" y="174377"/>
                  </a:lnTo>
                  <a:lnTo>
                    <a:pt x="512431" y="198773"/>
                  </a:lnTo>
                  <a:lnTo>
                    <a:pt x="475845" y="224562"/>
                  </a:lnTo>
                  <a:lnTo>
                    <a:pt x="440314" y="251706"/>
                  </a:lnTo>
                  <a:lnTo>
                    <a:pt x="405874" y="280168"/>
                  </a:lnTo>
                  <a:lnTo>
                    <a:pt x="372563" y="309909"/>
                  </a:lnTo>
                  <a:lnTo>
                    <a:pt x="340418" y="340894"/>
                  </a:lnTo>
                  <a:lnTo>
                    <a:pt x="309477" y="373083"/>
                  </a:lnTo>
                  <a:lnTo>
                    <a:pt x="279777" y="406440"/>
                  </a:lnTo>
                  <a:lnTo>
                    <a:pt x="251355" y="440928"/>
                  </a:lnTo>
                  <a:lnTo>
                    <a:pt x="224249" y="476508"/>
                  </a:lnTo>
                  <a:lnTo>
                    <a:pt x="198496" y="513144"/>
                  </a:lnTo>
                  <a:lnTo>
                    <a:pt x="174133" y="550798"/>
                  </a:lnTo>
                  <a:lnTo>
                    <a:pt x="151198" y="589432"/>
                  </a:lnTo>
                  <a:lnTo>
                    <a:pt x="129729" y="629010"/>
                  </a:lnTo>
                  <a:lnTo>
                    <a:pt x="109762" y="669493"/>
                  </a:lnTo>
                  <a:lnTo>
                    <a:pt x="91336" y="710844"/>
                  </a:lnTo>
                  <a:lnTo>
                    <a:pt x="74487" y="753026"/>
                  </a:lnTo>
                  <a:lnTo>
                    <a:pt x="59252" y="796001"/>
                  </a:lnTo>
                  <a:lnTo>
                    <a:pt x="45670" y="839732"/>
                  </a:lnTo>
                  <a:lnTo>
                    <a:pt x="33778" y="884182"/>
                  </a:lnTo>
                  <a:lnTo>
                    <a:pt x="23612" y="929313"/>
                  </a:lnTo>
                  <a:lnTo>
                    <a:pt x="15212" y="975087"/>
                  </a:lnTo>
                  <a:lnTo>
                    <a:pt x="8612" y="1021467"/>
                  </a:lnTo>
                  <a:lnTo>
                    <a:pt x="3852" y="1068416"/>
                  </a:lnTo>
                  <a:lnTo>
                    <a:pt x="969" y="1115896"/>
                  </a:lnTo>
                  <a:lnTo>
                    <a:pt x="0" y="1163870"/>
                  </a:lnTo>
                  <a:lnTo>
                    <a:pt x="969" y="1211843"/>
                  </a:lnTo>
                  <a:lnTo>
                    <a:pt x="3852" y="1259322"/>
                  </a:lnTo>
                  <a:lnTo>
                    <a:pt x="8612" y="1306270"/>
                  </a:lnTo>
                  <a:lnTo>
                    <a:pt x="15212" y="1352650"/>
                  </a:lnTo>
                  <a:lnTo>
                    <a:pt x="23612" y="1398424"/>
                  </a:lnTo>
                  <a:lnTo>
                    <a:pt x="33778" y="1443554"/>
                  </a:lnTo>
                  <a:lnTo>
                    <a:pt x="45670" y="1488003"/>
                  </a:lnTo>
                  <a:lnTo>
                    <a:pt x="59252" y="1531733"/>
                  </a:lnTo>
                  <a:lnTo>
                    <a:pt x="74487" y="1574708"/>
                  </a:lnTo>
                  <a:lnTo>
                    <a:pt x="91336" y="1616890"/>
                  </a:lnTo>
                  <a:lnTo>
                    <a:pt x="109762" y="1658241"/>
                  </a:lnTo>
                  <a:lnTo>
                    <a:pt x="129729" y="1698723"/>
                  </a:lnTo>
                  <a:lnTo>
                    <a:pt x="151198" y="1738300"/>
                  </a:lnTo>
                  <a:lnTo>
                    <a:pt x="174133" y="1776934"/>
                  </a:lnTo>
                  <a:lnTo>
                    <a:pt x="198496" y="1814588"/>
                  </a:lnTo>
                  <a:lnTo>
                    <a:pt x="224249" y="1851223"/>
                  </a:lnTo>
                  <a:lnTo>
                    <a:pt x="251355" y="1886803"/>
                  </a:lnTo>
                  <a:lnTo>
                    <a:pt x="279777" y="1921291"/>
                  </a:lnTo>
                  <a:lnTo>
                    <a:pt x="309477" y="1954648"/>
                  </a:lnTo>
                  <a:lnTo>
                    <a:pt x="340418" y="1986837"/>
                  </a:lnTo>
                  <a:lnTo>
                    <a:pt x="372563" y="2017821"/>
                  </a:lnTo>
                  <a:lnTo>
                    <a:pt x="405874" y="2047562"/>
                  </a:lnTo>
                  <a:lnTo>
                    <a:pt x="440314" y="2076024"/>
                  </a:lnTo>
                  <a:lnTo>
                    <a:pt x="475845" y="2103168"/>
                  </a:lnTo>
                  <a:lnTo>
                    <a:pt x="512431" y="2128956"/>
                  </a:lnTo>
                  <a:lnTo>
                    <a:pt x="550033" y="2153353"/>
                  </a:lnTo>
                  <a:lnTo>
                    <a:pt x="588614" y="2176319"/>
                  </a:lnTo>
                  <a:lnTo>
                    <a:pt x="628137" y="2197819"/>
                  </a:lnTo>
                  <a:lnTo>
                    <a:pt x="668564" y="2217813"/>
                  </a:lnTo>
                  <a:lnTo>
                    <a:pt x="709859" y="2236266"/>
                  </a:lnTo>
                  <a:lnTo>
                    <a:pt x="751983" y="2253138"/>
                  </a:lnTo>
                  <a:lnTo>
                    <a:pt x="794900" y="2268394"/>
                  </a:lnTo>
                  <a:lnTo>
                    <a:pt x="838571" y="2281995"/>
                  </a:lnTo>
                  <a:lnTo>
                    <a:pt x="882960" y="2293904"/>
                  </a:lnTo>
                  <a:lnTo>
                    <a:pt x="928029" y="2304084"/>
                  </a:lnTo>
                  <a:lnTo>
                    <a:pt x="973741" y="2312496"/>
                  </a:lnTo>
                  <a:lnTo>
                    <a:pt x="1020058" y="2319105"/>
                  </a:lnTo>
                  <a:lnTo>
                    <a:pt x="1066943" y="2323871"/>
                  </a:lnTo>
                  <a:lnTo>
                    <a:pt x="1114359" y="2326759"/>
                  </a:lnTo>
                  <a:lnTo>
                    <a:pt x="1162268" y="2327730"/>
                  </a:lnTo>
                  <a:lnTo>
                    <a:pt x="1210177" y="2326759"/>
                  </a:lnTo>
                  <a:lnTo>
                    <a:pt x="1257592" y="2323871"/>
                  </a:lnTo>
                  <a:lnTo>
                    <a:pt x="1304478" y="2319105"/>
                  </a:lnTo>
                  <a:lnTo>
                    <a:pt x="1350795" y="2312496"/>
                  </a:lnTo>
                  <a:lnTo>
                    <a:pt x="1396507" y="2304084"/>
                  </a:lnTo>
                  <a:lnTo>
                    <a:pt x="1441576" y="2293904"/>
                  </a:lnTo>
                  <a:lnTo>
                    <a:pt x="1485965" y="2281995"/>
                  </a:lnTo>
                  <a:lnTo>
                    <a:pt x="1529636" y="2268394"/>
                  </a:lnTo>
                  <a:lnTo>
                    <a:pt x="1572553" y="2253138"/>
                  </a:lnTo>
                  <a:lnTo>
                    <a:pt x="1614677" y="2236266"/>
                  </a:lnTo>
                  <a:lnTo>
                    <a:pt x="1655971" y="2217813"/>
                  </a:lnTo>
                  <a:lnTo>
                    <a:pt x="1696399" y="2197819"/>
                  </a:lnTo>
                  <a:lnTo>
                    <a:pt x="1735922" y="2176319"/>
                  </a:lnTo>
                  <a:lnTo>
                    <a:pt x="1774503" y="2153353"/>
                  </a:lnTo>
                  <a:lnTo>
                    <a:pt x="1812105" y="2128956"/>
                  </a:lnTo>
                  <a:lnTo>
                    <a:pt x="1848690" y="2103168"/>
                  </a:lnTo>
                  <a:lnTo>
                    <a:pt x="1884221" y="2076024"/>
                  </a:lnTo>
                  <a:lnTo>
                    <a:pt x="1918661" y="2047562"/>
                  </a:lnTo>
                  <a:lnTo>
                    <a:pt x="1951972" y="2017821"/>
                  </a:lnTo>
                  <a:lnTo>
                    <a:pt x="1984117" y="1986837"/>
                  </a:lnTo>
                  <a:lnTo>
                    <a:pt x="2015058" y="1954648"/>
                  </a:lnTo>
                  <a:lnTo>
                    <a:pt x="2044759" y="1921291"/>
                  </a:lnTo>
                  <a:lnTo>
                    <a:pt x="2073181" y="1886803"/>
                  </a:lnTo>
                  <a:lnTo>
                    <a:pt x="2100287" y="1851223"/>
                  </a:lnTo>
                  <a:lnTo>
                    <a:pt x="2126040" y="1814588"/>
                  </a:lnTo>
                  <a:lnTo>
                    <a:pt x="2150403" y="1776934"/>
                  </a:lnTo>
                  <a:lnTo>
                    <a:pt x="2173337" y="1738300"/>
                  </a:lnTo>
                  <a:lnTo>
                    <a:pt x="2194807" y="1698723"/>
                  </a:lnTo>
                  <a:lnTo>
                    <a:pt x="2214773" y="1658241"/>
                  </a:lnTo>
                  <a:lnTo>
                    <a:pt x="2233200" y="1616890"/>
                  </a:lnTo>
                  <a:lnTo>
                    <a:pt x="2250049" y="1574708"/>
                  </a:lnTo>
                  <a:lnTo>
                    <a:pt x="2265283" y="1531733"/>
                  </a:lnTo>
                  <a:lnTo>
                    <a:pt x="2278865" y="1488003"/>
                  </a:lnTo>
                  <a:lnTo>
                    <a:pt x="2290758" y="1443554"/>
                  </a:lnTo>
                  <a:lnTo>
                    <a:pt x="2300923" y="1398424"/>
                  </a:lnTo>
                  <a:lnTo>
                    <a:pt x="2309324" y="1352650"/>
                  </a:lnTo>
                  <a:lnTo>
                    <a:pt x="2315923" y="1306270"/>
                  </a:lnTo>
                  <a:lnTo>
                    <a:pt x="2320683" y="1259322"/>
                  </a:lnTo>
                  <a:lnTo>
                    <a:pt x="2323567" y="1211843"/>
                  </a:lnTo>
                  <a:lnTo>
                    <a:pt x="2324536" y="1163870"/>
                  </a:lnTo>
                  <a:lnTo>
                    <a:pt x="2323567" y="1115896"/>
                  </a:lnTo>
                  <a:lnTo>
                    <a:pt x="2320683" y="1068416"/>
                  </a:lnTo>
                  <a:lnTo>
                    <a:pt x="2315923" y="1021467"/>
                  </a:lnTo>
                  <a:lnTo>
                    <a:pt x="2309324" y="975087"/>
                  </a:lnTo>
                  <a:lnTo>
                    <a:pt x="2300923" y="929313"/>
                  </a:lnTo>
                  <a:lnTo>
                    <a:pt x="2290758" y="884182"/>
                  </a:lnTo>
                  <a:lnTo>
                    <a:pt x="2278865" y="839732"/>
                  </a:lnTo>
                  <a:lnTo>
                    <a:pt x="2265283" y="796001"/>
                  </a:lnTo>
                  <a:lnTo>
                    <a:pt x="2250049" y="753026"/>
                  </a:lnTo>
                  <a:lnTo>
                    <a:pt x="2233200" y="710844"/>
                  </a:lnTo>
                  <a:lnTo>
                    <a:pt x="2214773" y="669493"/>
                  </a:lnTo>
                  <a:lnTo>
                    <a:pt x="2194807" y="629010"/>
                  </a:lnTo>
                  <a:lnTo>
                    <a:pt x="2173337" y="589432"/>
                  </a:lnTo>
                  <a:lnTo>
                    <a:pt x="2150403" y="550798"/>
                  </a:lnTo>
                  <a:lnTo>
                    <a:pt x="2126040" y="513144"/>
                  </a:lnTo>
                  <a:lnTo>
                    <a:pt x="2100287" y="476508"/>
                  </a:lnTo>
                  <a:lnTo>
                    <a:pt x="2073181" y="440928"/>
                  </a:lnTo>
                  <a:lnTo>
                    <a:pt x="2044759" y="406440"/>
                  </a:lnTo>
                  <a:lnTo>
                    <a:pt x="2015058" y="373083"/>
                  </a:lnTo>
                  <a:lnTo>
                    <a:pt x="1984117" y="340894"/>
                  </a:lnTo>
                  <a:lnTo>
                    <a:pt x="1951972" y="309909"/>
                  </a:lnTo>
                  <a:lnTo>
                    <a:pt x="1918661" y="280168"/>
                  </a:lnTo>
                  <a:lnTo>
                    <a:pt x="1884221" y="251706"/>
                  </a:lnTo>
                  <a:lnTo>
                    <a:pt x="1848690" y="224562"/>
                  </a:lnTo>
                  <a:lnTo>
                    <a:pt x="1812105" y="198773"/>
                  </a:lnTo>
                  <a:lnTo>
                    <a:pt x="1774503" y="174377"/>
                  </a:lnTo>
                  <a:lnTo>
                    <a:pt x="1735922" y="151410"/>
                  </a:lnTo>
                  <a:lnTo>
                    <a:pt x="1696399" y="129911"/>
                  </a:lnTo>
                  <a:lnTo>
                    <a:pt x="1655971" y="109916"/>
                  </a:lnTo>
                  <a:lnTo>
                    <a:pt x="1614677" y="91464"/>
                  </a:lnTo>
                  <a:lnTo>
                    <a:pt x="1572553" y="74591"/>
                  </a:lnTo>
                  <a:lnTo>
                    <a:pt x="1529636" y="59335"/>
                  </a:lnTo>
                  <a:lnTo>
                    <a:pt x="1485965" y="45734"/>
                  </a:lnTo>
                  <a:lnTo>
                    <a:pt x="1441576" y="33825"/>
                  </a:lnTo>
                  <a:lnTo>
                    <a:pt x="1396507" y="23646"/>
                  </a:lnTo>
                  <a:lnTo>
                    <a:pt x="1350795" y="15233"/>
                  </a:lnTo>
                  <a:lnTo>
                    <a:pt x="1304478" y="8624"/>
                  </a:lnTo>
                  <a:lnTo>
                    <a:pt x="1257592" y="3858"/>
                  </a:lnTo>
                  <a:lnTo>
                    <a:pt x="1210177" y="970"/>
                  </a:lnTo>
                  <a:lnTo>
                    <a:pt x="1162268" y="0"/>
                  </a:lnTo>
                  <a:close/>
                </a:path>
              </a:pathLst>
            </a:custGeom>
            <a:solidFill>
              <a:srgbClr val="FFFFFF"/>
            </a:solidFill>
          </p:spPr>
          <p:txBody>
            <a:bodyPr wrap="square" lIns="0" tIns="0" rIns="0" bIns="0" rtlCol="0"/>
            <a:lstStyle/>
            <a:p>
              <a:endParaRPr/>
            </a:p>
          </p:txBody>
        </p:sp>
      </p:grpSp>
      <p:sp>
        <p:nvSpPr>
          <p:cNvPr id="29" name="object 29"/>
          <p:cNvSpPr/>
          <p:nvPr/>
        </p:nvSpPr>
        <p:spPr>
          <a:xfrm>
            <a:off x="1026146" y="5813815"/>
            <a:ext cx="8478520" cy="0"/>
          </a:xfrm>
          <a:custGeom>
            <a:avLst/>
            <a:gdLst/>
            <a:ahLst/>
            <a:cxnLst/>
            <a:rect l="l" t="t" r="r" b="b"/>
            <a:pathLst>
              <a:path w="8478520">
                <a:moveTo>
                  <a:pt x="0" y="0"/>
                </a:moveTo>
                <a:lnTo>
                  <a:pt x="8477961" y="0"/>
                </a:lnTo>
              </a:path>
            </a:pathLst>
          </a:custGeom>
          <a:ln w="20941">
            <a:solidFill>
              <a:srgbClr val="E5E5E5"/>
            </a:solidFill>
          </a:ln>
        </p:spPr>
        <p:txBody>
          <a:bodyPr wrap="square" lIns="0" tIns="0" rIns="0" bIns="0" rtlCol="0"/>
          <a:lstStyle/>
          <a:p>
            <a:endParaRPr/>
          </a:p>
        </p:txBody>
      </p:sp>
      <p:sp>
        <p:nvSpPr>
          <p:cNvPr id="30" name="object 30"/>
          <p:cNvSpPr txBox="1"/>
          <p:nvPr/>
        </p:nvSpPr>
        <p:spPr>
          <a:xfrm>
            <a:off x="10793253" y="4674547"/>
            <a:ext cx="3208020" cy="905510"/>
          </a:xfrm>
          <a:prstGeom prst="rect">
            <a:avLst/>
          </a:prstGeom>
        </p:spPr>
        <p:txBody>
          <a:bodyPr vert="horz" wrap="square" lIns="0" tIns="17145" rIns="0" bIns="0" rtlCol="0">
            <a:spAutoFit/>
          </a:bodyPr>
          <a:lstStyle/>
          <a:p>
            <a:pPr marL="12700">
              <a:lnSpc>
                <a:spcPct val="100000"/>
              </a:lnSpc>
              <a:spcBef>
                <a:spcPts val="135"/>
              </a:spcBef>
            </a:pPr>
            <a:r>
              <a:rPr sz="2850" b="0" spc="-10" dirty="0">
                <a:solidFill>
                  <a:srgbClr val="003150"/>
                </a:solidFill>
                <a:latin typeface="Work Sans Light"/>
                <a:cs typeface="Work Sans Light"/>
              </a:rPr>
              <a:t>ZDROJ</a:t>
            </a:r>
            <a:endParaRPr sz="2850">
              <a:latin typeface="Work Sans Light"/>
              <a:cs typeface="Work Sans Light"/>
            </a:endParaRPr>
          </a:p>
          <a:p>
            <a:pPr marL="12700">
              <a:lnSpc>
                <a:spcPct val="100000"/>
              </a:lnSpc>
              <a:spcBef>
                <a:spcPts val="40"/>
              </a:spcBef>
            </a:pPr>
            <a:r>
              <a:rPr sz="2850" b="0" dirty="0">
                <a:solidFill>
                  <a:srgbClr val="003150"/>
                </a:solidFill>
                <a:latin typeface="Work Sans Light"/>
                <a:cs typeface="Work Sans Light"/>
              </a:rPr>
              <a:t>HLAVNÍCH</a:t>
            </a:r>
            <a:r>
              <a:rPr sz="2850" b="0" spc="10" dirty="0">
                <a:solidFill>
                  <a:srgbClr val="003150"/>
                </a:solidFill>
                <a:latin typeface="Work Sans Light"/>
                <a:cs typeface="Work Sans Light"/>
              </a:rPr>
              <a:t> </a:t>
            </a:r>
            <a:r>
              <a:rPr sz="2850" b="0" spc="-10" dirty="0">
                <a:solidFill>
                  <a:srgbClr val="003150"/>
                </a:solidFill>
                <a:latin typeface="Work Sans Light"/>
                <a:cs typeface="Work Sans Light"/>
              </a:rPr>
              <a:t>PŘÍJMŮ</a:t>
            </a:r>
            <a:endParaRPr sz="2850">
              <a:latin typeface="Work Sans Light"/>
              <a:cs typeface="Work Sans Light"/>
            </a:endParaRPr>
          </a:p>
        </p:txBody>
      </p:sp>
      <p:sp>
        <p:nvSpPr>
          <p:cNvPr id="31" name="object 31"/>
          <p:cNvSpPr/>
          <p:nvPr/>
        </p:nvSpPr>
        <p:spPr>
          <a:xfrm>
            <a:off x="10579052" y="5813815"/>
            <a:ext cx="8478520" cy="0"/>
          </a:xfrm>
          <a:custGeom>
            <a:avLst/>
            <a:gdLst/>
            <a:ahLst/>
            <a:cxnLst/>
            <a:rect l="l" t="t" r="r" b="b"/>
            <a:pathLst>
              <a:path w="8478519">
                <a:moveTo>
                  <a:pt x="0" y="0"/>
                </a:moveTo>
                <a:lnTo>
                  <a:pt x="8477961" y="0"/>
                </a:lnTo>
              </a:path>
            </a:pathLst>
          </a:custGeom>
          <a:ln w="20941">
            <a:solidFill>
              <a:srgbClr val="E5E5E5"/>
            </a:solidFill>
          </a:ln>
        </p:spPr>
        <p:txBody>
          <a:bodyPr wrap="square" lIns="0" tIns="0" rIns="0" bIns="0" rtlCol="0"/>
          <a:lstStyle/>
          <a:p>
            <a:endParaRPr/>
          </a:p>
        </p:txBody>
      </p:sp>
      <p:graphicFrame>
        <p:nvGraphicFramePr>
          <p:cNvPr id="32" name="object 32"/>
          <p:cNvGraphicFramePr>
            <a:graphicFrameLocks noGrp="1"/>
          </p:cNvGraphicFramePr>
          <p:nvPr/>
        </p:nvGraphicFramePr>
        <p:xfrm>
          <a:off x="15057133" y="6230480"/>
          <a:ext cx="3999865" cy="3927475"/>
        </p:xfrm>
        <a:graphic>
          <a:graphicData uri="http://schemas.openxmlformats.org/drawingml/2006/table">
            <a:tbl>
              <a:tblPr firstRow="1" bandRow="1">
                <a:tableStyleId>{2D5ABB26-0587-4C30-8999-92F81FD0307C}</a:tableStyleId>
              </a:tblPr>
              <a:tblGrid>
                <a:gridCol w="3070860">
                  <a:extLst>
                    <a:ext uri="{9D8B030D-6E8A-4147-A177-3AD203B41FA5}">
                      <a16:colId xmlns:a16="http://schemas.microsoft.com/office/drawing/2014/main" val="20000"/>
                    </a:ext>
                  </a:extLst>
                </a:gridCol>
                <a:gridCol w="929005">
                  <a:extLst>
                    <a:ext uri="{9D8B030D-6E8A-4147-A177-3AD203B41FA5}">
                      <a16:colId xmlns:a16="http://schemas.microsoft.com/office/drawing/2014/main" val="20001"/>
                    </a:ext>
                  </a:extLst>
                </a:gridCol>
              </a:tblGrid>
              <a:tr h="340360">
                <a:tc>
                  <a:txBody>
                    <a:bodyPr/>
                    <a:lstStyle/>
                    <a:p>
                      <a:pPr marL="628015">
                        <a:lnSpc>
                          <a:spcPct val="100000"/>
                        </a:lnSpc>
                        <a:spcBef>
                          <a:spcPts val="35"/>
                        </a:spcBef>
                      </a:pPr>
                      <a:r>
                        <a:rPr sz="1200" spc="-10" dirty="0">
                          <a:solidFill>
                            <a:srgbClr val="4C4C4C"/>
                          </a:solidFill>
                          <a:latin typeface="Work Sans"/>
                          <a:cs typeface="Work Sans"/>
                        </a:rPr>
                        <a:t>ZAMĚSTNANEC</a:t>
                      </a:r>
                      <a:endParaRPr sz="1200">
                        <a:latin typeface="Work Sans"/>
                        <a:cs typeface="Work Sans"/>
                      </a:endParaRPr>
                    </a:p>
                  </a:txBody>
                  <a:tcPr marL="0" marR="0" marT="4445" marB="0">
                    <a:lnB w="3175">
                      <a:solidFill>
                        <a:srgbClr val="003150"/>
                      </a:solidFill>
                      <a:prstDash val="solid"/>
                    </a:lnB>
                  </a:tcPr>
                </a:tc>
                <a:tc>
                  <a:txBody>
                    <a:bodyPr/>
                    <a:lstStyle/>
                    <a:p>
                      <a:pPr marR="5715" algn="ctr">
                        <a:lnSpc>
                          <a:spcPct val="100000"/>
                        </a:lnSpc>
                        <a:spcBef>
                          <a:spcPts val="35"/>
                        </a:spcBef>
                      </a:pPr>
                      <a:r>
                        <a:rPr sz="1200" dirty="0">
                          <a:solidFill>
                            <a:srgbClr val="4C4C4C"/>
                          </a:solidFill>
                          <a:latin typeface="Work Sans"/>
                          <a:cs typeface="Work Sans"/>
                        </a:rPr>
                        <a:t>56,9</a:t>
                      </a:r>
                      <a:r>
                        <a:rPr sz="1200" spc="60" dirty="0">
                          <a:solidFill>
                            <a:srgbClr val="4C4C4C"/>
                          </a:solidFill>
                          <a:latin typeface="Work Sans"/>
                          <a:cs typeface="Work Sans"/>
                        </a:rPr>
                        <a:t> </a:t>
                      </a:r>
                      <a:r>
                        <a:rPr sz="1200" spc="-50" dirty="0">
                          <a:solidFill>
                            <a:srgbClr val="4C4C4C"/>
                          </a:solidFill>
                          <a:latin typeface="Work Sans"/>
                          <a:cs typeface="Work Sans"/>
                        </a:rPr>
                        <a:t>%</a:t>
                      </a:r>
                      <a:endParaRPr sz="1200">
                        <a:latin typeface="Work Sans"/>
                        <a:cs typeface="Work Sans"/>
                      </a:endParaRPr>
                    </a:p>
                  </a:txBody>
                  <a:tcPr marL="0" marR="0" marT="4445" marB="0">
                    <a:lnB w="3175">
                      <a:solidFill>
                        <a:srgbClr val="003150"/>
                      </a:solidFill>
                      <a:prstDash val="solid"/>
                    </a:lnB>
                  </a:tcPr>
                </a:tc>
                <a:extLst>
                  <a:ext uri="{0D108BD9-81ED-4DB2-BD59-A6C34878D82A}">
                    <a16:rowId xmlns:a16="http://schemas.microsoft.com/office/drawing/2014/main" val="10000"/>
                  </a:ext>
                </a:extLst>
              </a:tr>
              <a:tr h="512445">
                <a:tc>
                  <a:txBody>
                    <a:bodyPr/>
                    <a:lstStyle/>
                    <a:p>
                      <a:pPr>
                        <a:lnSpc>
                          <a:spcPct val="100000"/>
                        </a:lnSpc>
                        <a:spcBef>
                          <a:spcPts val="15"/>
                        </a:spcBef>
                      </a:pPr>
                      <a:endParaRPr sz="1200">
                        <a:latin typeface="Times New Roman"/>
                        <a:cs typeface="Times New Roman"/>
                      </a:endParaRPr>
                    </a:p>
                    <a:p>
                      <a:pPr marL="628015">
                        <a:lnSpc>
                          <a:spcPct val="100000"/>
                        </a:lnSpc>
                      </a:pPr>
                      <a:r>
                        <a:rPr sz="1200" dirty="0">
                          <a:solidFill>
                            <a:srgbClr val="4C4C4C"/>
                          </a:solidFill>
                          <a:latin typeface="Work Sans"/>
                          <a:cs typeface="Work Sans"/>
                        </a:rPr>
                        <a:t>STAROBNÍ</a:t>
                      </a:r>
                      <a:r>
                        <a:rPr sz="1200" spc="35" dirty="0">
                          <a:solidFill>
                            <a:srgbClr val="4C4C4C"/>
                          </a:solidFill>
                          <a:latin typeface="Work Sans"/>
                          <a:cs typeface="Work Sans"/>
                        </a:rPr>
                        <a:t> </a:t>
                      </a:r>
                      <a:r>
                        <a:rPr sz="1200" spc="-10" dirty="0">
                          <a:solidFill>
                            <a:srgbClr val="4C4C4C"/>
                          </a:solidFill>
                          <a:latin typeface="Work Sans"/>
                          <a:cs typeface="Work Sans"/>
                        </a:rPr>
                        <a:t>DŮCHOD</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15"/>
                        </a:spcBef>
                      </a:pPr>
                      <a:endParaRPr sz="1200">
                        <a:latin typeface="Times New Roman"/>
                        <a:cs typeface="Times New Roman"/>
                      </a:endParaRPr>
                    </a:p>
                    <a:p>
                      <a:pPr marR="5715" algn="ctr">
                        <a:lnSpc>
                          <a:spcPct val="100000"/>
                        </a:lnSpc>
                      </a:pPr>
                      <a:r>
                        <a:rPr sz="1200" dirty="0">
                          <a:solidFill>
                            <a:srgbClr val="4C4C4C"/>
                          </a:solidFill>
                          <a:latin typeface="Work Sans"/>
                          <a:cs typeface="Work Sans"/>
                        </a:rPr>
                        <a:t>10,5</a:t>
                      </a:r>
                      <a:r>
                        <a:rPr sz="1200" spc="20" dirty="0">
                          <a:solidFill>
                            <a:srgbClr val="4C4C4C"/>
                          </a:solidFill>
                          <a:latin typeface="Work Sans"/>
                          <a:cs typeface="Work Sans"/>
                        </a:rPr>
                        <a:t> </a:t>
                      </a:r>
                      <a:r>
                        <a:rPr sz="1200" spc="-60" dirty="0">
                          <a:solidFill>
                            <a:srgbClr val="4C4C4C"/>
                          </a:solidFill>
                          <a:latin typeface="Work Sans"/>
                          <a:cs typeface="Work Sans"/>
                        </a:rPr>
                        <a: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1"/>
                  </a:ext>
                </a:extLst>
              </a:tr>
              <a:tr h="512445">
                <a:tc>
                  <a:txBody>
                    <a:bodyPr/>
                    <a:lstStyle/>
                    <a:p>
                      <a:pPr>
                        <a:lnSpc>
                          <a:spcPct val="100000"/>
                        </a:lnSpc>
                        <a:spcBef>
                          <a:spcPts val="15"/>
                        </a:spcBef>
                      </a:pPr>
                      <a:endParaRPr sz="1200">
                        <a:latin typeface="Times New Roman"/>
                        <a:cs typeface="Times New Roman"/>
                      </a:endParaRPr>
                    </a:p>
                    <a:p>
                      <a:pPr marL="628015">
                        <a:lnSpc>
                          <a:spcPct val="100000"/>
                        </a:lnSpc>
                      </a:pPr>
                      <a:r>
                        <a:rPr sz="1200" spc="-10" dirty="0">
                          <a:solidFill>
                            <a:srgbClr val="4C4C4C"/>
                          </a:solidFill>
                          <a:latin typeface="Work Sans"/>
                          <a:cs typeface="Work Sans"/>
                        </a:rPr>
                        <a:t>NEZAMĚSTNANÝ</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15"/>
                        </a:spcBef>
                      </a:pPr>
                      <a:endParaRPr sz="1200">
                        <a:latin typeface="Times New Roman"/>
                        <a:cs typeface="Times New Roman"/>
                      </a:endParaRPr>
                    </a:p>
                    <a:p>
                      <a:pPr marR="5715" algn="ctr">
                        <a:lnSpc>
                          <a:spcPct val="100000"/>
                        </a:lnSpc>
                      </a:pPr>
                      <a:r>
                        <a:rPr sz="1200" dirty="0">
                          <a:solidFill>
                            <a:srgbClr val="4C4C4C"/>
                          </a:solidFill>
                          <a:latin typeface="Work Sans"/>
                          <a:cs typeface="Work Sans"/>
                        </a:rPr>
                        <a:t>13</a:t>
                      </a:r>
                      <a:r>
                        <a:rPr sz="1200" spc="20" dirty="0">
                          <a:solidFill>
                            <a:srgbClr val="4C4C4C"/>
                          </a:solidFill>
                          <a:latin typeface="Work Sans"/>
                          <a:cs typeface="Work Sans"/>
                        </a:rPr>
                        <a:t> </a:t>
                      </a:r>
                      <a:r>
                        <a:rPr sz="1200" spc="-50" dirty="0">
                          <a:solidFill>
                            <a:srgbClr val="4C4C4C"/>
                          </a:solidFill>
                          <a:latin typeface="Work Sans"/>
                          <a:cs typeface="Work Sans"/>
                        </a:rPr>
                        <a: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512445">
                <a:tc>
                  <a:txBody>
                    <a:bodyPr/>
                    <a:lstStyle/>
                    <a:p>
                      <a:pPr>
                        <a:lnSpc>
                          <a:spcPct val="100000"/>
                        </a:lnSpc>
                        <a:spcBef>
                          <a:spcPts val="15"/>
                        </a:spcBef>
                      </a:pPr>
                      <a:endParaRPr sz="1200">
                        <a:latin typeface="Times New Roman"/>
                        <a:cs typeface="Times New Roman"/>
                      </a:endParaRPr>
                    </a:p>
                    <a:p>
                      <a:pPr marL="628015">
                        <a:lnSpc>
                          <a:spcPct val="100000"/>
                        </a:lnSpc>
                      </a:pPr>
                      <a:r>
                        <a:rPr sz="1200" spc="-10" dirty="0">
                          <a:solidFill>
                            <a:srgbClr val="4C4C4C"/>
                          </a:solidFill>
                          <a:latin typeface="Work Sans"/>
                          <a:cs typeface="Work Sans"/>
                        </a:rPr>
                        <a:t>PODNIKATEL</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15"/>
                        </a:spcBef>
                      </a:pPr>
                      <a:endParaRPr sz="1200">
                        <a:latin typeface="Times New Roman"/>
                        <a:cs typeface="Times New Roman"/>
                      </a:endParaRPr>
                    </a:p>
                    <a:p>
                      <a:pPr marR="5715" algn="ctr">
                        <a:lnSpc>
                          <a:spcPct val="100000"/>
                        </a:lnSpc>
                      </a:pPr>
                      <a:r>
                        <a:rPr sz="1200" dirty="0">
                          <a:solidFill>
                            <a:srgbClr val="4C4C4C"/>
                          </a:solidFill>
                          <a:latin typeface="Work Sans"/>
                          <a:cs typeface="Work Sans"/>
                        </a:rPr>
                        <a:t>6,3</a:t>
                      </a:r>
                      <a:r>
                        <a:rPr sz="1200" spc="45" dirty="0">
                          <a:solidFill>
                            <a:srgbClr val="4C4C4C"/>
                          </a:solidFill>
                          <a:latin typeface="Work Sans"/>
                          <a:cs typeface="Work Sans"/>
                        </a:rPr>
                        <a:t> </a:t>
                      </a:r>
                      <a:r>
                        <a:rPr sz="1200" spc="-60" dirty="0">
                          <a:solidFill>
                            <a:srgbClr val="4C4C4C"/>
                          </a:solidFill>
                          <a:latin typeface="Work Sans"/>
                          <a:cs typeface="Work Sans"/>
                        </a:rPr>
                        <a: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r h="512445">
                <a:tc>
                  <a:txBody>
                    <a:bodyPr/>
                    <a:lstStyle/>
                    <a:p>
                      <a:pPr>
                        <a:lnSpc>
                          <a:spcPct val="100000"/>
                        </a:lnSpc>
                        <a:spcBef>
                          <a:spcPts val="15"/>
                        </a:spcBef>
                      </a:pPr>
                      <a:endParaRPr sz="1200">
                        <a:latin typeface="Times New Roman"/>
                        <a:cs typeface="Times New Roman"/>
                      </a:endParaRPr>
                    </a:p>
                    <a:p>
                      <a:pPr marL="628015">
                        <a:lnSpc>
                          <a:spcPct val="100000"/>
                        </a:lnSpc>
                      </a:pPr>
                      <a:r>
                        <a:rPr sz="1200" dirty="0">
                          <a:solidFill>
                            <a:srgbClr val="4C4C4C"/>
                          </a:solidFill>
                          <a:latin typeface="Work Sans"/>
                          <a:cs typeface="Work Sans"/>
                        </a:rPr>
                        <a:t>MATEŘSKÁ</a:t>
                      </a:r>
                      <a:r>
                        <a:rPr sz="1200" spc="50" dirty="0">
                          <a:solidFill>
                            <a:srgbClr val="4C4C4C"/>
                          </a:solidFill>
                          <a:latin typeface="Work Sans"/>
                          <a:cs typeface="Work Sans"/>
                        </a:rPr>
                        <a:t> </a:t>
                      </a:r>
                      <a:r>
                        <a:rPr sz="1200" spc="-10" dirty="0">
                          <a:solidFill>
                            <a:srgbClr val="4C4C4C"/>
                          </a:solidFill>
                          <a:latin typeface="Work Sans"/>
                          <a:cs typeface="Work Sans"/>
                        </a:rPr>
                        <a:t>DOVOLENÁ</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15"/>
                        </a:spcBef>
                      </a:pPr>
                      <a:endParaRPr sz="1200">
                        <a:latin typeface="Times New Roman"/>
                        <a:cs typeface="Times New Roman"/>
                      </a:endParaRPr>
                    </a:p>
                    <a:p>
                      <a:pPr marR="5715" algn="ctr">
                        <a:lnSpc>
                          <a:spcPct val="100000"/>
                        </a:lnSpc>
                      </a:pPr>
                      <a:r>
                        <a:rPr sz="1200" spc="-20" dirty="0">
                          <a:solidFill>
                            <a:srgbClr val="4C4C4C"/>
                          </a:solidFill>
                          <a:latin typeface="Work Sans"/>
                          <a:cs typeface="Work Sans"/>
                        </a:rPr>
                        <a:t>4,1</a:t>
                      </a:r>
                      <a:r>
                        <a:rPr sz="1200" spc="-75" dirty="0">
                          <a:solidFill>
                            <a:srgbClr val="4C4C4C"/>
                          </a:solidFill>
                          <a:latin typeface="Work Sans"/>
                          <a:cs typeface="Work Sans"/>
                        </a:rPr>
                        <a:t> </a:t>
                      </a:r>
                      <a:r>
                        <a:rPr sz="1200" spc="-60" dirty="0">
                          <a:solidFill>
                            <a:srgbClr val="4C4C4C"/>
                          </a:solidFill>
                          <a:latin typeface="Work Sans"/>
                          <a:cs typeface="Work Sans"/>
                        </a:rPr>
                        <a: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4"/>
                  </a:ext>
                </a:extLst>
              </a:tr>
              <a:tr h="512445">
                <a:tc>
                  <a:txBody>
                    <a:bodyPr/>
                    <a:lstStyle/>
                    <a:p>
                      <a:pPr>
                        <a:lnSpc>
                          <a:spcPct val="100000"/>
                        </a:lnSpc>
                        <a:spcBef>
                          <a:spcPts val="15"/>
                        </a:spcBef>
                      </a:pPr>
                      <a:endParaRPr sz="1200">
                        <a:latin typeface="Times New Roman"/>
                        <a:cs typeface="Times New Roman"/>
                      </a:endParaRPr>
                    </a:p>
                    <a:p>
                      <a:pPr marL="628015">
                        <a:lnSpc>
                          <a:spcPct val="100000"/>
                        </a:lnSpc>
                      </a:pPr>
                      <a:r>
                        <a:rPr sz="1200" dirty="0">
                          <a:solidFill>
                            <a:srgbClr val="4C4C4C"/>
                          </a:solidFill>
                          <a:latin typeface="Work Sans"/>
                          <a:cs typeface="Work Sans"/>
                        </a:rPr>
                        <a:t>PLNÝ</a:t>
                      </a:r>
                      <a:r>
                        <a:rPr sz="1200" spc="60" dirty="0">
                          <a:solidFill>
                            <a:srgbClr val="4C4C4C"/>
                          </a:solidFill>
                          <a:latin typeface="Work Sans"/>
                          <a:cs typeface="Work Sans"/>
                        </a:rPr>
                        <a:t> </a:t>
                      </a:r>
                      <a:r>
                        <a:rPr sz="1200" dirty="0">
                          <a:solidFill>
                            <a:srgbClr val="4C4C4C"/>
                          </a:solidFill>
                          <a:latin typeface="Work Sans"/>
                          <a:cs typeface="Work Sans"/>
                        </a:rPr>
                        <a:t>INVALIDNÍ</a:t>
                      </a:r>
                      <a:r>
                        <a:rPr sz="1200" spc="120" dirty="0">
                          <a:solidFill>
                            <a:srgbClr val="4C4C4C"/>
                          </a:solidFill>
                          <a:latin typeface="Work Sans"/>
                          <a:cs typeface="Work Sans"/>
                        </a:rPr>
                        <a:t> </a:t>
                      </a:r>
                      <a:r>
                        <a:rPr sz="1200" spc="-10" dirty="0">
                          <a:solidFill>
                            <a:srgbClr val="4C4C4C"/>
                          </a:solidFill>
                          <a:latin typeface="Work Sans"/>
                          <a:cs typeface="Work Sans"/>
                        </a:rPr>
                        <a:t>DŮCHOD</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15"/>
                        </a:spcBef>
                      </a:pPr>
                      <a:endParaRPr sz="1200">
                        <a:latin typeface="Times New Roman"/>
                        <a:cs typeface="Times New Roman"/>
                      </a:endParaRPr>
                    </a:p>
                    <a:p>
                      <a:pPr marR="5715" algn="ctr">
                        <a:lnSpc>
                          <a:spcPct val="100000"/>
                        </a:lnSpc>
                      </a:pPr>
                      <a:r>
                        <a:rPr sz="1200" dirty="0">
                          <a:solidFill>
                            <a:srgbClr val="4C4C4C"/>
                          </a:solidFill>
                          <a:latin typeface="Work Sans"/>
                          <a:cs typeface="Work Sans"/>
                        </a:rPr>
                        <a:t>5,6</a:t>
                      </a:r>
                      <a:r>
                        <a:rPr sz="1200" spc="25" dirty="0">
                          <a:solidFill>
                            <a:srgbClr val="4C4C4C"/>
                          </a:solidFill>
                          <a:latin typeface="Work Sans"/>
                          <a:cs typeface="Work Sans"/>
                        </a:rPr>
                        <a:t> </a:t>
                      </a:r>
                      <a:r>
                        <a:rPr sz="1200" spc="-60" dirty="0">
                          <a:solidFill>
                            <a:srgbClr val="4C4C4C"/>
                          </a:solidFill>
                          <a:latin typeface="Work Sans"/>
                          <a:cs typeface="Work Sans"/>
                        </a:rPr>
                        <a: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5"/>
                  </a:ext>
                </a:extLst>
              </a:tr>
              <a:tr h="512445">
                <a:tc>
                  <a:txBody>
                    <a:bodyPr/>
                    <a:lstStyle/>
                    <a:p>
                      <a:pPr>
                        <a:lnSpc>
                          <a:spcPct val="100000"/>
                        </a:lnSpc>
                        <a:spcBef>
                          <a:spcPts val="15"/>
                        </a:spcBef>
                      </a:pPr>
                      <a:endParaRPr sz="1200">
                        <a:latin typeface="Times New Roman"/>
                        <a:cs typeface="Times New Roman"/>
                      </a:endParaRPr>
                    </a:p>
                    <a:p>
                      <a:pPr marL="628015">
                        <a:lnSpc>
                          <a:spcPct val="100000"/>
                        </a:lnSpc>
                      </a:pPr>
                      <a:r>
                        <a:rPr sz="1200" spc="-10" dirty="0">
                          <a:solidFill>
                            <a:srgbClr val="4C4C4C"/>
                          </a:solidFill>
                          <a:latin typeface="Work Sans"/>
                          <a:cs typeface="Work Sans"/>
                        </a:rPr>
                        <a:t>STUDENT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15"/>
                        </a:spcBef>
                      </a:pPr>
                      <a:endParaRPr sz="1200">
                        <a:latin typeface="Times New Roman"/>
                        <a:cs typeface="Times New Roman"/>
                      </a:endParaRPr>
                    </a:p>
                    <a:p>
                      <a:pPr marR="5715" algn="ctr">
                        <a:lnSpc>
                          <a:spcPct val="100000"/>
                        </a:lnSpc>
                      </a:pPr>
                      <a:r>
                        <a:rPr sz="1200" dirty="0">
                          <a:solidFill>
                            <a:srgbClr val="4C4C4C"/>
                          </a:solidFill>
                          <a:latin typeface="Work Sans"/>
                          <a:cs typeface="Work Sans"/>
                        </a:rPr>
                        <a:t>0,2</a:t>
                      </a:r>
                      <a:r>
                        <a:rPr sz="1200" spc="30" dirty="0">
                          <a:solidFill>
                            <a:srgbClr val="4C4C4C"/>
                          </a:solidFill>
                          <a:latin typeface="Work Sans"/>
                          <a:cs typeface="Work Sans"/>
                        </a:rPr>
                        <a:t> </a:t>
                      </a:r>
                      <a:r>
                        <a:rPr sz="1200" spc="-60" dirty="0">
                          <a:solidFill>
                            <a:srgbClr val="4C4C4C"/>
                          </a:solidFill>
                          <a:latin typeface="Work Sans"/>
                          <a:cs typeface="Work Sans"/>
                        </a:rPr>
                        <a: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6"/>
                  </a:ext>
                </a:extLst>
              </a:tr>
              <a:tr h="512445">
                <a:tc>
                  <a:txBody>
                    <a:bodyPr/>
                    <a:lstStyle/>
                    <a:p>
                      <a:pPr>
                        <a:lnSpc>
                          <a:spcPct val="100000"/>
                        </a:lnSpc>
                        <a:spcBef>
                          <a:spcPts val="15"/>
                        </a:spcBef>
                      </a:pPr>
                      <a:endParaRPr sz="1200">
                        <a:latin typeface="Times New Roman"/>
                        <a:cs typeface="Times New Roman"/>
                      </a:endParaRPr>
                    </a:p>
                    <a:p>
                      <a:pPr marL="628015">
                        <a:lnSpc>
                          <a:spcPct val="100000"/>
                        </a:lnSpc>
                      </a:pPr>
                      <a:r>
                        <a:rPr sz="1200" dirty="0">
                          <a:solidFill>
                            <a:srgbClr val="4C4C4C"/>
                          </a:solidFill>
                          <a:latin typeface="Work Sans"/>
                          <a:cs typeface="Work Sans"/>
                        </a:rPr>
                        <a:t>ČÁSTEČNÝ</a:t>
                      </a:r>
                      <a:r>
                        <a:rPr sz="1200" spc="40" dirty="0">
                          <a:solidFill>
                            <a:srgbClr val="4C4C4C"/>
                          </a:solidFill>
                          <a:latin typeface="Work Sans"/>
                          <a:cs typeface="Work Sans"/>
                        </a:rPr>
                        <a:t> </a:t>
                      </a:r>
                      <a:r>
                        <a:rPr sz="1200" dirty="0">
                          <a:solidFill>
                            <a:srgbClr val="4C4C4C"/>
                          </a:solidFill>
                          <a:latin typeface="Work Sans"/>
                          <a:cs typeface="Work Sans"/>
                        </a:rPr>
                        <a:t>INVALID.</a:t>
                      </a:r>
                      <a:r>
                        <a:rPr sz="1200" spc="100" dirty="0">
                          <a:solidFill>
                            <a:srgbClr val="4C4C4C"/>
                          </a:solidFill>
                          <a:latin typeface="Work Sans"/>
                          <a:cs typeface="Work Sans"/>
                        </a:rPr>
                        <a:t> </a:t>
                      </a:r>
                      <a:r>
                        <a:rPr sz="1200" spc="-10" dirty="0">
                          <a:solidFill>
                            <a:srgbClr val="4C4C4C"/>
                          </a:solidFill>
                          <a:latin typeface="Work Sans"/>
                          <a:cs typeface="Work Sans"/>
                        </a:rPr>
                        <a:t>DŮCHOD</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15"/>
                        </a:spcBef>
                      </a:pPr>
                      <a:endParaRPr sz="1200">
                        <a:latin typeface="Times New Roman"/>
                        <a:cs typeface="Times New Roman"/>
                      </a:endParaRPr>
                    </a:p>
                    <a:p>
                      <a:pPr marR="5715" algn="ctr">
                        <a:lnSpc>
                          <a:spcPct val="100000"/>
                        </a:lnSpc>
                      </a:pPr>
                      <a:r>
                        <a:rPr sz="1200" dirty="0">
                          <a:solidFill>
                            <a:srgbClr val="4C4C4C"/>
                          </a:solidFill>
                          <a:latin typeface="Work Sans"/>
                          <a:cs typeface="Work Sans"/>
                        </a:rPr>
                        <a:t>3,5</a:t>
                      </a:r>
                      <a:r>
                        <a:rPr sz="1200" spc="60" dirty="0">
                          <a:solidFill>
                            <a:srgbClr val="4C4C4C"/>
                          </a:solidFill>
                          <a:latin typeface="Work Sans"/>
                          <a:cs typeface="Work Sans"/>
                        </a:rPr>
                        <a:t> </a:t>
                      </a:r>
                      <a:r>
                        <a:rPr sz="1200" spc="-50" dirty="0">
                          <a:solidFill>
                            <a:srgbClr val="4C4C4C"/>
                          </a:solidFill>
                          <a:latin typeface="Work Sans"/>
                          <a:cs typeface="Work Sans"/>
                        </a:rPr>
                        <a:t>%</a:t>
                      </a:r>
                      <a:endParaRPr sz="1200">
                        <a:latin typeface="Work Sans"/>
                        <a:cs typeface="Work Sans"/>
                      </a:endParaRPr>
                    </a:p>
                  </a:txBody>
                  <a:tcPr marL="0" marR="0" marT="190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7"/>
                  </a:ext>
                </a:extLst>
              </a:tr>
            </a:tbl>
          </a:graphicData>
        </a:graphic>
      </p:graphicFrame>
      <p:sp>
        <p:nvSpPr>
          <p:cNvPr id="33" name="object 33"/>
          <p:cNvSpPr/>
          <p:nvPr/>
        </p:nvSpPr>
        <p:spPr>
          <a:xfrm>
            <a:off x="15235138" y="6231789"/>
            <a:ext cx="167640" cy="167640"/>
          </a:xfrm>
          <a:custGeom>
            <a:avLst/>
            <a:gdLst/>
            <a:ahLst/>
            <a:cxnLst/>
            <a:rect l="l" t="t" r="r" b="b"/>
            <a:pathLst>
              <a:path w="167640" h="167639">
                <a:moveTo>
                  <a:pt x="167534" y="0"/>
                </a:moveTo>
                <a:lnTo>
                  <a:pt x="0" y="0"/>
                </a:lnTo>
                <a:lnTo>
                  <a:pt x="0" y="167534"/>
                </a:lnTo>
                <a:lnTo>
                  <a:pt x="167534" y="167534"/>
                </a:lnTo>
                <a:lnTo>
                  <a:pt x="167534" y="0"/>
                </a:lnTo>
                <a:close/>
              </a:path>
            </a:pathLst>
          </a:custGeom>
          <a:solidFill>
            <a:srgbClr val="00ADE6"/>
          </a:solidFill>
        </p:spPr>
        <p:txBody>
          <a:bodyPr wrap="square" lIns="0" tIns="0" rIns="0" bIns="0" rtlCol="0"/>
          <a:lstStyle/>
          <a:p>
            <a:endParaRPr/>
          </a:p>
        </p:txBody>
      </p:sp>
      <p:sp>
        <p:nvSpPr>
          <p:cNvPr id="34" name="object 34"/>
          <p:cNvSpPr/>
          <p:nvPr/>
        </p:nvSpPr>
        <p:spPr>
          <a:xfrm>
            <a:off x="15235138" y="6744988"/>
            <a:ext cx="167640" cy="167640"/>
          </a:xfrm>
          <a:custGeom>
            <a:avLst/>
            <a:gdLst/>
            <a:ahLst/>
            <a:cxnLst/>
            <a:rect l="l" t="t" r="r" b="b"/>
            <a:pathLst>
              <a:path w="167640" h="167640">
                <a:moveTo>
                  <a:pt x="167534" y="0"/>
                </a:moveTo>
                <a:lnTo>
                  <a:pt x="0" y="0"/>
                </a:lnTo>
                <a:lnTo>
                  <a:pt x="0" y="167534"/>
                </a:lnTo>
                <a:lnTo>
                  <a:pt x="167534" y="167534"/>
                </a:lnTo>
                <a:lnTo>
                  <a:pt x="167534" y="0"/>
                </a:lnTo>
                <a:close/>
              </a:path>
            </a:pathLst>
          </a:custGeom>
          <a:solidFill>
            <a:srgbClr val="CEDD3A"/>
          </a:solidFill>
        </p:spPr>
        <p:txBody>
          <a:bodyPr wrap="square" lIns="0" tIns="0" rIns="0" bIns="0" rtlCol="0"/>
          <a:lstStyle/>
          <a:p>
            <a:endParaRPr/>
          </a:p>
        </p:txBody>
      </p:sp>
      <p:sp>
        <p:nvSpPr>
          <p:cNvPr id="35" name="object 35"/>
          <p:cNvSpPr/>
          <p:nvPr/>
        </p:nvSpPr>
        <p:spPr>
          <a:xfrm>
            <a:off x="15235138" y="7258061"/>
            <a:ext cx="167640" cy="167640"/>
          </a:xfrm>
          <a:custGeom>
            <a:avLst/>
            <a:gdLst/>
            <a:ahLst/>
            <a:cxnLst/>
            <a:rect l="l" t="t" r="r" b="b"/>
            <a:pathLst>
              <a:path w="167640" h="167640">
                <a:moveTo>
                  <a:pt x="167534" y="0"/>
                </a:moveTo>
                <a:lnTo>
                  <a:pt x="0" y="0"/>
                </a:lnTo>
                <a:lnTo>
                  <a:pt x="0" y="167534"/>
                </a:lnTo>
                <a:lnTo>
                  <a:pt x="167534" y="167534"/>
                </a:lnTo>
                <a:lnTo>
                  <a:pt x="167534" y="0"/>
                </a:lnTo>
                <a:close/>
              </a:path>
            </a:pathLst>
          </a:custGeom>
          <a:solidFill>
            <a:srgbClr val="FFE41E"/>
          </a:solidFill>
        </p:spPr>
        <p:txBody>
          <a:bodyPr wrap="square" lIns="0" tIns="0" rIns="0" bIns="0" rtlCol="0"/>
          <a:lstStyle/>
          <a:p>
            <a:endParaRPr/>
          </a:p>
        </p:txBody>
      </p:sp>
      <p:sp>
        <p:nvSpPr>
          <p:cNvPr id="36" name="object 36"/>
          <p:cNvSpPr/>
          <p:nvPr/>
        </p:nvSpPr>
        <p:spPr>
          <a:xfrm>
            <a:off x="15235138" y="7771134"/>
            <a:ext cx="167640" cy="167640"/>
          </a:xfrm>
          <a:custGeom>
            <a:avLst/>
            <a:gdLst/>
            <a:ahLst/>
            <a:cxnLst/>
            <a:rect l="l" t="t" r="r" b="b"/>
            <a:pathLst>
              <a:path w="167640" h="167640">
                <a:moveTo>
                  <a:pt x="167534" y="0"/>
                </a:moveTo>
                <a:lnTo>
                  <a:pt x="0" y="0"/>
                </a:lnTo>
                <a:lnTo>
                  <a:pt x="0" y="167534"/>
                </a:lnTo>
                <a:lnTo>
                  <a:pt x="167534" y="167534"/>
                </a:lnTo>
                <a:lnTo>
                  <a:pt x="167534" y="0"/>
                </a:lnTo>
                <a:close/>
              </a:path>
            </a:pathLst>
          </a:custGeom>
          <a:solidFill>
            <a:srgbClr val="FCBC39"/>
          </a:solidFill>
        </p:spPr>
        <p:txBody>
          <a:bodyPr wrap="square" lIns="0" tIns="0" rIns="0" bIns="0" rtlCol="0"/>
          <a:lstStyle/>
          <a:p>
            <a:endParaRPr/>
          </a:p>
        </p:txBody>
      </p:sp>
      <p:sp>
        <p:nvSpPr>
          <p:cNvPr id="37" name="object 37"/>
          <p:cNvSpPr/>
          <p:nvPr/>
        </p:nvSpPr>
        <p:spPr>
          <a:xfrm>
            <a:off x="15235138" y="8284208"/>
            <a:ext cx="167640" cy="167640"/>
          </a:xfrm>
          <a:custGeom>
            <a:avLst/>
            <a:gdLst/>
            <a:ahLst/>
            <a:cxnLst/>
            <a:rect l="l" t="t" r="r" b="b"/>
            <a:pathLst>
              <a:path w="167640" h="167640">
                <a:moveTo>
                  <a:pt x="167534" y="0"/>
                </a:moveTo>
                <a:lnTo>
                  <a:pt x="0" y="0"/>
                </a:lnTo>
                <a:lnTo>
                  <a:pt x="0" y="167534"/>
                </a:lnTo>
                <a:lnTo>
                  <a:pt x="167534" y="167534"/>
                </a:lnTo>
                <a:lnTo>
                  <a:pt x="167534" y="0"/>
                </a:lnTo>
                <a:close/>
              </a:path>
            </a:pathLst>
          </a:custGeom>
          <a:solidFill>
            <a:srgbClr val="EF3D42"/>
          </a:solidFill>
        </p:spPr>
        <p:txBody>
          <a:bodyPr wrap="square" lIns="0" tIns="0" rIns="0" bIns="0" rtlCol="0"/>
          <a:lstStyle/>
          <a:p>
            <a:endParaRPr/>
          </a:p>
        </p:txBody>
      </p:sp>
      <p:sp>
        <p:nvSpPr>
          <p:cNvPr id="38" name="object 38"/>
          <p:cNvSpPr/>
          <p:nvPr/>
        </p:nvSpPr>
        <p:spPr>
          <a:xfrm>
            <a:off x="15235138" y="8797281"/>
            <a:ext cx="167640" cy="167640"/>
          </a:xfrm>
          <a:custGeom>
            <a:avLst/>
            <a:gdLst/>
            <a:ahLst/>
            <a:cxnLst/>
            <a:rect l="l" t="t" r="r" b="b"/>
            <a:pathLst>
              <a:path w="167640" h="167640">
                <a:moveTo>
                  <a:pt x="167534" y="0"/>
                </a:moveTo>
                <a:lnTo>
                  <a:pt x="0" y="0"/>
                </a:lnTo>
                <a:lnTo>
                  <a:pt x="0" y="167534"/>
                </a:lnTo>
                <a:lnTo>
                  <a:pt x="167534" y="167534"/>
                </a:lnTo>
                <a:lnTo>
                  <a:pt x="167534" y="0"/>
                </a:lnTo>
                <a:close/>
              </a:path>
            </a:pathLst>
          </a:custGeom>
          <a:solidFill>
            <a:srgbClr val="BDBEC1"/>
          </a:solidFill>
        </p:spPr>
        <p:txBody>
          <a:bodyPr wrap="square" lIns="0" tIns="0" rIns="0" bIns="0" rtlCol="0"/>
          <a:lstStyle/>
          <a:p>
            <a:endParaRPr/>
          </a:p>
        </p:txBody>
      </p:sp>
      <p:sp>
        <p:nvSpPr>
          <p:cNvPr id="39" name="object 39"/>
          <p:cNvSpPr/>
          <p:nvPr/>
        </p:nvSpPr>
        <p:spPr>
          <a:xfrm>
            <a:off x="15235138" y="9310354"/>
            <a:ext cx="167640" cy="167640"/>
          </a:xfrm>
          <a:custGeom>
            <a:avLst/>
            <a:gdLst/>
            <a:ahLst/>
            <a:cxnLst/>
            <a:rect l="l" t="t" r="r" b="b"/>
            <a:pathLst>
              <a:path w="167640" h="167640">
                <a:moveTo>
                  <a:pt x="167534" y="0"/>
                </a:moveTo>
                <a:lnTo>
                  <a:pt x="0" y="0"/>
                </a:lnTo>
                <a:lnTo>
                  <a:pt x="0" y="167534"/>
                </a:lnTo>
                <a:lnTo>
                  <a:pt x="167534" y="167534"/>
                </a:lnTo>
                <a:lnTo>
                  <a:pt x="167534" y="0"/>
                </a:lnTo>
                <a:close/>
              </a:path>
            </a:pathLst>
          </a:custGeom>
          <a:solidFill>
            <a:srgbClr val="004770"/>
          </a:solidFill>
        </p:spPr>
        <p:txBody>
          <a:bodyPr wrap="square" lIns="0" tIns="0" rIns="0" bIns="0" rtlCol="0"/>
          <a:lstStyle/>
          <a:p>
            <a:endParaRPr/>
          </a:p>
        </p:txBody>
      </p:sp>
      <p:sp>
        <p:nvSpPr>
          <p:cNvPr id="40" name="object 40"/>
          <p:cNvSpPr/>
          <p:nvPr/>
        </p:nvSpPr>
        <p:spPr>
          <a:xfrm>
            <a:off x="15235138" y="9823429"/>
            <a:ext cx="167640" cy="167640"/>
          </a:xfrm>
          <a:custGeom>
            <a:avLst/>
            <a:gdLst/>
            <a:ahLst/>
            <a:cxnLst/>
            <a:rect l="l" t="t" r="r" b="b"/>
            <a:pathLst>
              <a:path w="167640" h="167640">
                <a:moveTo>
                  <a:pt x="167534" y="0"/>
                </a:moveTo>
                <a:lnTo>
                  <a:pt x="0" y="0"/>
                </a:lnTo>
                <a:lnTo>
                  <a:pt x="0" y="167534"/>
                </a:lnTo>
                <a:lnTo>
                  <a:pt x="167534" y="167534"/>
                </a:lnTo>
                <a:lnTo>
                  <a:pt x="167534" y="0"/>
                </a:lnTo>
                <a:close/>
              </a:path>
            </a:pathLst>
          </a:custGeom>
          <a:solidFill>
            <a:srgbClr val="0099A8"/>
          </a:solidFill>
        </p:spPr>
        <p:txBody>
          <a:bodyPr wrap="square" lIns="0" tIns="0" rIns="0" bIns="0" rtlCol="0"/>
          <a:lstStyle/>
          <a:p>
            <a:endParaRPr/>
          </a:p>
        </p:txBody>
      </p:sp>
      <p:sp>
        <p:nvSpPr>
          <p:cNvPr id="41" name="object 41"/>
          <p:cNvSpPr txBox="1"/>
          <p:nvPr/>
        </p:nvSpPr>
        <p:spPr>
          <a:xfrm rot="17400000">
            <a:off x="1267047" y="9805826"/>
            <a:ext cx="604320"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LEDEN</a:t>
            </a:r>
            <a:r>
              <a:rPr sz="1050" spc="-50" dirty="0">
                <a:latin typeface="Work Sans"/>
                <a:cs typeface="Work Sans"/>
              </a:rPr>
              <a:t> </a:t>
            </a:r>
            <a:r>
              <a:rPr sz="1050" spc="-85" dirty="0">
                <a:latin typeface="Work Sans"/>
                <a:cs typeface="Work Sans"/>
              </a:rPr>
              <a:t>20</a:t>
            </a:r>
            <a:endParaRPr sz="1050">
              <a:latin typeface="Work Sans"/>
              <a:cs typeface="Work Sans"/>
            </a:endParaRPr>
          </a:p>
        </p:txBody>
      </p:sp>
      <p:sp>
        <p:nvSpPr>
          <p:cNvPr id="42" name="object 42"/>
          <p:cNvSpPr txBox="1"/>
          <p:nvPr/>
        </p:nvSpPr>
        <p:spPr>
          <a:xfrm rot="17400000">
            <a:off x="1617170" y="9841321"/>
            <a:ext cx="678211"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BŘEZEN</a:t>
            </a:r>
            <a:r>
              <a:rPr sz="1050" spc="-50" dirty="0">
                <a:latin typeface="Work Sans"/>
                <a:cs typeface="Work Sans"/>
              </a:rPr>
              <a:t> </a:t>
            </a:r>
            <a:r>
              <a:rPr sz="1050" spc="-85" dirty="0">
                <a:latin typeface="Work Sans"/>
                <a:cs typeface="Work Sans"/>
              </a:rPr>
              <a:t>20</a:t>
            </a:r>
            <a:endParaRPr sz="1050">
              <a:latin typeface="Work Sans"/>
              <a:cs typeface="Work Sans"/>
            </a:endParaRPr>
          </a:p>
        </p:txBody>
      </p:sp>
      <p:sp>
        <p:nvSpPr>
          <p:cNvPr id="43" name="object 43"/>
          <p:cNvSpPr txBox="1"/>
          <p:nvPr/>
        </p:nvSpPr>
        <p:spPr>
          <a:xfrm rot="17400000">
            <a:off x="2020538" y="9838931"/>
            <a:ext cx="673232"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KVĚTEN</a:t>
            </a:r>
            <a:r>
              <a:rPr sz="1050" spc="-50" dirty="0">
                <a:latin typeface="Work Sans"/>
                <a:cs typeface="Work Sans"/>
              </a:rPr>
              <a:t> </a:t>
            </a:r>
            <a:r>
              <a:rPr sz="1050" spc="-85" dirty="0">
                <a:latin typeface="Work Sans"/>
                <a:cs typeface="Work Sans"/>
              </a:rPr>
              <a:t>20</a:t>
            </a:r>
            <a:endParaRPr sz="1050">
              <a:latin typeface="Work Sans"/>
              <a:cs typeface="Work Sans"/>
            </a:endParaRPr>
          </a:p>
        </p:txBody>
      </p:sp>
      <p:sp>
        <p:nvSpPr>
          <p:cNvPr id="44" name="object 44"/>
          <p:cNvSpPr txBox="1"/>
          <p:nvPr/>
        </p:nvSpPr>
        <p:spPr>
          <a:xfrm rot="17400000">
            <a:off x="2545382" y="9749746"/>
            <a:ext cx="488628" cy="133985"/>
          </a:xfrm>
          <a:prstGeom prst="rect">
            <a:avLst/>
          </a:prstGeom>
        </p:spPr>
        <p:txBody>
          <a:bodyPr vert="horz" wrap="square" lIns="0" tIns="0" rIns="0" bIns="0" rtlCol="0">
            <a:spAutoFit/>
          </a:bodyPr>
          <a:lstStyle/>
          <a:p>
            <a:pPr>
              <a:lnSpc>
                <a:spcPts val="1055"/>
              </a:lnSpc>
            </a:pPr>
            <a:r>
              <a:rPr sz="1050" dirty="0">
                <a:latin typeface="Work Sans"/>
                <a:cs typeface="Work Sans"/>
              </a:rPr>
              <a:t>ČVC</a:t>
            </a:r>
            <a:r>
              <a:rPr sz="1050" spc="55" dirty="0">
                <a:latin typeface="Work Sans"/>
                <a:cs typeface="Work Sans"/>
              </a:rPr>
              <a:t> </a:t>
            </a:r>
            <a:r>
              <a:rPr sz="1050" spc="-85" dirty="0">
                <a:latin typeface="Work Sans"/>
                <a:cs typeface="Work Sans"/>
              </a:rPr>
              <a:t>20</a:t>
            </a:r>
            <a:endParaRPr sz="1050">
              <a:latin typeface="Work Sans"/>
              <a:cs typeface="Work Sans"/>
            </a:endParaRPr>
          </a:p>
        </p:txBody>
      </p:sp>
      <p:sp>
        <p:nvSpPr>
          <p:cNvPr id="45" name="object 45"/>
          <p:cNvSpPr txBox="1"/>
          <p:nvPr/>
        </p:nvSpPr>
        <p:spPr>
          <a:xfrm rot="17400000">
            <a:off x="2954033" y="9743460"/>
            <a:ext cx="475818" cy="133985"/>
          </a:xfrm>
          <a:prstGeom prst="rect">
            <a:avLst/>
          </a:prstGeom>
        </p:spPr>
        <p:txBody>
          <a:bodyPr vert="horz" wrap="square" lIns="0" tIns="0" rIns="0" bIns="0" rtlCol="0">
            <a:spAutoFit/>
          </a:bodyPr>
          <a:lstStyle/>
          <a:p>
            <a:pPr>
              <a:lnSpc>
                <a:spcPts val="1055"/>
              </a:lnSpc>
            </a:pPr>
            <a:r>
              <a:rPr sz="1050" spc="-55" dirty="0">
                <a:latin typeface="Work Sans"/>
                <a:cs typeface="Work Sans"/>
              </a:rPr>
              <a:t>ZÁŘÍ</a:t>
            </a:r>
            <a:r>
              <a:rPr sz="1050" spc="-65" dirty="0">
                <a:latin typeface="Work Sans"/>
                <a:cs typeface="Work Sans"/>
              </a:rPr>
              <a:t> </a:t>
            </a:r>
            <a:r>
              <a:rPr sz="1050" spc="-90" dirty="0">
                <a:latin typeface="Work Sans"/>
                <a:cs typeface="Work Sans"/>
              </a:rPr>
              <a:t>20</a:t>
            </a:r>
            <a:endParaRPr sz="1050">
              <a:latin typeface="Work Sans"/>
              <a:cs typeface="Work Sans"/>
            </a:endParaRPr>
          </a:p>
        </p:txBody>
      </p:sp>
      <p:sp>
        <p:nvSpPr>
          <p:cNvPr id="46" name="object 46"/>
          <p:cNvSpPr txBox="1"/>
          <p:nvPr/>
        </p:nvSpPr>
        <p:spPr>
          <a:xfrm rot="17400000">
            <a:off x="3249589" y="9818355"/>
            <a:ext cx="630354" cy="133985"/>
          </a:xfrm>
          <a:prstGeom prst="rect">
            <a:avLst/>
          </a:prstGeom>
        </p:spPr>
        <p:txBody>
          <a:bodyPr vert="horz" wrap="square" lIns="0" tIns="0" rIns="0" bIns="0" rtlCol="0">
            <a:spAutoFit/>
          </a:bodyPr>
          <a:lstStyle/>
          <a:p>
            <a:pPr>
              <a:lnSpc>
                <a:spcPts val="1055"/>
              </a:lnSpc>
            </a:pPr>
            <a:r>
              <a:rPr sz="1050" spc="-85" dirty="0">
                <a:latin typeface="Work Sans"/>
                <a:cs typeface="Work Sans"/>
              </a:rPr>
              <a:t>LISTOP.</a:t>
            </a:r>
            <a:r>
              <a:rPr sz="1050" spc="-35" dirty="0">
                <a:latin typeface="Work Sans"/>
                <a:cs typeface="Work Sans"/>
              </a:rPr>
              <a:t> </a:t>
            </a:r>
            <a:r>
              <a:rPr sz="1050" spc="-80" dirty="0">
                <a:latin typeface="Work Sans"/>
                <a:cs typeface="Work Sans"/>
              </a:rPr>
              <a:t>20</a:t>
            </a:r>
            <a:endParaRPr sz="1050">
              <a:latin typeface="Work Sans"/>
              <a:cs typeface="Work Sans"/>
            </a:endParaRPr>
          </a:p>
        </p:txBody>
      </p:sp>
      <p:sp>
        <p:nvSpPr>
          <p:cNvPr id="47" name="object 47"/>
          <p:cNvSpPr txBox="1"/>
          <p:nvPr/>
        </p:nvSpPr>
        <p:spPr>
          <a:xfrm rot="17400000">
            <a:off x="3686471" y="9792101"/>
            <a:ext cx="575873"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LEDEN</a:t>
            </a:r>
            <a:r>
              <a:rPr sz="1050" spc="-50" dirty="0">
                <a:latin typeface="Work Sans"/>
                <a:cs typeface="Work Sans"/>
              </a:rPr>
              <a:t> </a:t>
            </a:r>
            <a:r>
              <a:rPr sz="1050" spc="-90" dirty="0">
                <a:latin typeface="Work Sans"/>
                <a:cs typeface="Work Sans"/>
              </a:rPr>
              <a:t>21</a:t>
            </a:r>
            <a:endParaRPr sz="1050">
              <a:latin typeface="Work Sans"/>
              <a:cs typeface="Work Sans"/>
            </a:endParaRPr>
          </a:p>
        </p:txBody>
      </p:sp>
      <p:sp>
        <p:nvSpPr>
          <p:cNvPr id="48" name="object 48"/>
          <p:cNvSpPr txBox="1"/>
          <p:nvPr/>
        </p:nvSpPr>
        <p:spPr>
          <a:xfrm rot="17400000">
            <a:off x="4036633" y="9827594"/>
            <a:ext cx="649602"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BŘEZEN</a:t>
            </a:r>
            <a:r>
              <a:rPr sz="1050" spc="-50" dirty="0">
                <a:latin typeface="Work Sans"/>
                <a:cs typeface="Work Sans"/>
              </a:rPr>
              <a:t> </a:t>
            </a:r>
            <a:r>
              <a:rPr sz="1050" spc="-90" dirty="0">
                <a:latin typeface="Work Sans"/>
                <a:cs typeface="Work Sans"/>
              </a:rPr>
              <a:t>21</a:t>
            </a:r>
            <a:endParaRPr sz="1050">
              <a:latin typeface="Work Sans"/>
              <a:cs typeface="Work Sans"/>
            </a:endParaRPr>
          </a:p>
        </p:txBody>
      </p:sp>
      <p:sp>
        <p:nvSpPr>
          <p:cNvPr id="49" name="object 49"/>
          <p:cNvSpPr txBox="1"/>
          <p:nvPr/>
        </p:nvSpPr>
        <p:spPr>
          <a:xfrm rot="17400000">
            <a:off x="4440037" y="9825205"/>
            <a:ext cx="644632"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KVĚTEN</a:t>
            </a:r>
            <a:r>
              <a:rPr sz="1050" spc="-50" dirty="0">
                <a:latin typeface="Work Sans"/>
                <a:cs typeface="Work Sans"/>
              </a:rPr>
              <a:t> </a:t>
            </a:r>
            <a:r>
              <a:rPr sz="1050" spc="-90" dirty="0">
                <a:latin typeface="Work Sans"/>
                <a:cs typeface="Work Sans"/>
              </a:rPr>
              <a:t>21</a:t>
            </a:r>
            <a:endParaRPr sz="1050">
              <a:latin typeface="Work Sans"/>
              <a:cs typeface="Work Sans"/>
            </a:endParaRPr>
          </a:p>
        </p:txBody>
      </p:sp>
      <p:sp>
        <p:nvSpPr>
          <p:cNvPr id="50" name="object 50"/>
          <p:cNvSpPr txBox="1"/>
          <p:nvPr/>
        </p:nvSpPr>
        <p:spPr>
          <a:xfrm rot="17400000">
            <a:off x="4964550" y="9736020"/>
            <a:ext cx="460607" cy="133985"/>
          </a:xfrm>
          <a:prstGeom prst="rect">
            <a:avLst/>
          </a:prstGeom>
        </p:spPr>
        <p:txBody>
          <a:bodyPr vert="horz" wrap="square" lIns="0" tIns="0" rIns="0" bIns="0" rtlCol="0">
            <a:spAutoFit/>
          </a:bodyPr>
          <a:lstStyle/>
          <a:p>
            <a:pPr>
              <a:lnSpc>
                <a:spcPts val="1055"/>
              </a:lnSpc>
            </a:pPr>
            <a:r>
              <a:rPr sz="1050" dirty="0">
                <a:latin typeface="Work Sans"/>
                <a:cs typeface="Work Sans"/>
              </a:rPr>
              <a:t>ČVC</a:t>
            </a:r>
            <a:r>
              <a:rPr sz="1050" spc="55" dirty="0">
                <a:latin typeface="Work Sans"/>
                <a:cs typeface="Work Sans"/>
              </a:rPr>
              <a:t> </a:t>
            </a:r>
            <a:r>
              <a:rPr sz="1050" spc="-85" dirty="0">
                <a:latin typeface="Work Sans"/>
                <a:cs typeface="Work Sans"/>
              </a:rPr>
              <a:t>21</a:t>
            </a:r>
            <a:endParaRPr sz="1050">
              <a:latin typeface="Work Sans"/>
              <a:cs typeface="Work Sans"/>
            </a:endParaRPr>
          </a:p>
        </p:txBody>
      </p:sp>
      <p:sp>
        <p:nvSpPr>
          <p:cNvPr id="51" name="object 51"/>
          <p:cNvSpPr txBox="1"/>
          <p:nvPr/>
        </p:nvSpPr>
        <p:spPr>
          <a:xfrm rot="17400000">
            <a:off x="5373167" y="9729734"/>
            <a:ext cx="447866" cy="133985"/>
          </a:xfrm>
          <a:prstGeom prst="rect">
            <a:avLst/>
          </a:prstGeom>
        </p:spPr>
        <p:txBody>
          <a:bodyPr vert="horz" wrap="square" lIns="0" tIns="0" rIns="0" bIns="0" rtlCol="0">
            <a:spAutoFit/>
          </a:bodyPr>
          <a:lstStyle/>
          <a:p>
            <a:pPr>
              <a:lnSpc>
                <a:spcPts val="1055"/>
              </a:lnSpc>
            </a:pPr>
            <a:r>
              <a:rPr sz="1050" spc="-55" dirty="0">
                <a:latin typeface="Work Sans"/>
                <a:cs typeface="Work Sans"/>
              </a:rPr>
              <a:t>ZÁŘÍ</a:t>
            </a:r>
            <a:r>
              <a:rPr sz="1050" spc="-65" dirty="0">
                <a:latin typeface="Work Sans"/>
                <a:cs typeface="Work Sans"/>
              </a:rPr>
              <a:t> </a:t>
            </a:r>
            <a:r>
              <a:rPr sz="1050" spc="-90" dirty="0">
                <a:latin typeface="Work Sans"/>
                <a:cs typeface="Work Sans"/>
              </a:rPr>
              <a:t>21</a:t>
            </a:r>
            <a:endParaRPr sz="1050">
              <a:latin typeface="Work Sans"/>
              <a:cs typeface="Work Sans"/>
            </a:endParaRPr>
          </a:p>
        </p:txBody>
      </p:sp>
      <p:sp>
        <p:nvSpPr>
          <p:cNvPr id="52" name="object 52"/>
          <p:cNvSpPr txBox="1"/>
          <p:nvPr/>
        </p:nvSpPr>
        <p:spPr>
          <a:xfrm rot="17400000">
            <a:off x="5669044" y="9804629"/>
            <a:ext cx="601843" cy="133985"/>
          </a:xfrm>
          <a:prstGeom prst="rect">
            <a:avLst/>
          </a:prstGeom>
        </p:spPr>
        <p:txBody>
          <a:bodyPr vert="horz" wrap="square" lIns="0" tIns="0" rIns="0" bIns="0" rtlCol="0">
            <a:spAutoFit/>
          </a:bodyPr>
          <a:lstStyle/>
          <a:p>
            <a:pPr>
              <a:lnSpc>
                <a:spcPts val="1055"/>
              </a:lnSpc>
            </a:pPr>
            <a:r>
              <a:rPr sz="1050" spc="-85" dirty="0">
                <a:latin typeface="Work Sans"/>
                <a:cs typeface="Work Sans"/>
              </a:rPr>
              <a:t>LISTOP.</a:t>
            </a:r>
            <a:r>
              <a:rPr sz="1050" spc="-35" dirty="0">
                <a:latin typeface="Work Sans"/>
                <a:cs typeface="Work Sans"/>
              </a:rPr>
              <a:t> </a:t>
            </a:r>
            <a:r>
              <a:rPr sz="1050" spc="-85" dirty="0">
                <a:latin typeface="Work Sans"/>
                <a:cs typeface="Work Sans"/>
              </a:rPr>
              <a:t>21</a:t>
            </a:r>
            <a:endParaRPr sz="1050" dirty="0">
              <a:latin typeface="Work Sans"/>
              <a:cs typeface="Work Sans"/>
            </a:endParaRPr>
          </a:p>
        </p:txBody>
      </p:sp>
      <p:sp>
        <p:nvSpPr>
          <p:cNvPr id="53" name="object 53"/>
          <p:cNvSpPr txBox="1"/>
          <p:nvPr/>
        </p:nvSpPr>
        <p:spPr>
          <a:xfrm rot="17400000">
            <a:off x="6070732" y="9803434"/>
            <a:ext cx="599367"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LEDEN</a:t>
            </a:r>
            <a:r>
              <a:rPr sz="1050" spc="-50" dirty="0">
                <a:latin typeface="Work Sans"/>
                <a:cs typeface="Work Sans"/>
              </a:rPr>
              <a:t> </a:t>
            </a:r>
            <a:r>
              <a:rPr sz="1050" spc="-85" dirty="0">
                <a:latin typeface="Work Sans"/>
                <a:cs typeface="Work Sans"/>
              </a:rPr>
              <a:t>22</a:t>
            </a:r>
            <a:endParaRPr sz="1050">
              <a:latin typeface="Work Sans"/>
              <a:cs typeface="Work Sans"/>
            </a:endParaRPr>
          </a:p>
        </p:txBody>
      </p:sp>
      <p:sp>
        <p:nvSpPr>
          <p:cNvPr id="54" name="object 54"/>
          <p:cNvSpPr txBox="1"/>
          <p:nvPr/>
        </p:nvSpPr>
        <p:spPr>
          <a:xfrm rot="17400000">
            <a:off x="6420867" y="9838928"/>
            <a:ext cx="673232"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BŘEZEN</a:t>
            </a:r>
            <a:r>
              <a:rPr sz="1050" spc="-50" dirty="0">
                <a:latin typeface="Work Sans"/>
                <a:cs typeface="Work Sans"/>
              </a:rPr>
              <a:t> </a:t>
            </a:r>
            <a:r>
              <a:rPr sz="1050" spc="-85" dirty="0">
                <a:latin typeface="Work Sans"/>
                <a:cs typeface="Work Sans"/>
              </a:rPr>
              <a:t>22</a:t>
            </a:r>
            <a:endParaRPr sz="1050">
              <a:latin typeface="Work Sans"/>
              <a:cs typeface="Work Sans"/>
            </a:endParaRPr>
          </a:p>
        </p:txBody>
      </p:sp>
      <p:sp>
        <p:nvSpPr>
          <p:cNvPr id="55" name="object 55"/>
          <p:cNvSpPr txBox="1"/>
          <p:nvPr/>
        </p:nvSpPr>
        <p:spPr>
          <a:xfrm rot="17400000">
            <a:off x="6824194" y="9836538"/>
            <a:ext cx="668254" cy="133985"/>
          </a:xfrm>
          <a:prstGeom prst="rect">
            <a:avLst/>
          </a:prstGeom>
        </p:spPr>
        <p:txBody>
          <a:bodyPr vert="horz" wrap="square" lIns="0" tIns="0" rIns="0" bIns="0" rtlCol="0">
            <a:spAutoFit/>
          </a:bodyPr>
          <a:lstStyle/>
          <a:p>
            <a:pPr>
              <a:lnSpc>
                <a:spcPts val="1055"/>
              </a:lnSpc>
            </a:pPr>
            <a:r>
              <a:rPr sz="1050" spc="-65" dirty="0">
                <a:latin typeface="Work Sans"/>
                <a:cs typeface="Work Sans"/>
              </a:rPr>
              <a:t>KVĚTEN</a:t>
            </a:r>
            <a:r>
              <a:rPr sz="1050" spc="-50" dirty="0">
                <a:latin typeface="Work Sans"/>
                <a:cs typeface="Work Sans"/>
              </a:rPr>
              <a:t> </a:t>
            </a:r>
            <a:r>
              <a:rPr sz="1050" spc="-85" dirty="0">
                <a:latin typeface="Work Sans"/>
                <a:cs typeface="Work Sans"/>
              </a:rPr>
              <a:t>22</a:t>
            </a:r>
            <a:endParaRPr sz="1050">
              <a:latin typeface="Work Sans"/>
              <a:cs typeface="Work Sans"/>
            </a:endParaRPr>
          </a:p>
        </p:txBody>
      </p:sp>
      <p:sp>
        <p:nvSpPr>
          <p:cNvPr id="56" name="object 56"/>
          <p:cNvSpPr txBox="1"/>
          <p:nvPr/>
        </p:nvSpPr>
        <p:spPr>
          <a:xfrm rot="17400000">
            <a:off x="7348990" y="9747354"/>
            <a:ext cx="483745" cy="133985"/>
          </a:xfrm>
          <a:prstGeom prst="rect">
            <a:avLst/>
          </a:prstGeom>
        </p:spPr>
        <p:txBody>
          <a:bodyPr vert="horz" wrap="square" lIns="0" tIns="0" rIns="0" bIns="0" rtlCol="0">
            <a:spAutoFit/>
          </a:bodyPr>
          <a:lstStyle/>
          <a:p>
            <a:pPr>
              <a:lnSpc>
                <a:spcPts val="1055"/>
              </a:lnSpc>
            </a:pPr>
            <a:r>
              <a:rPr sz="1050" dirty="0">
                <a:latin typeface="Work Sans"/>
                <a:cs typeface="Work Sans"/>
              </a:rPr>
              <a:t>ČVC</a:t>
            </a:r>
            <a:r>
              <a:rPr sz="1050" spc="55" dirty="0">
                <a:latin typeface="Work Sans"/>
                <a:cs typeface="Work Sans"/>
              </a:rPr>
              <a:t> </a:t>
            </a:r>
            <a:r>
              <a:rPr sz="1050" spc="-85" dirty="0">
                <a:latin typeface="Work Sans"/>
                <a:cs typeface="Work Sans"/>
              </a:rPr>
              <a:t>22</a:t>
            </a:r>
            <a:endParaRPr sz="1050">
              <a:latin typeface="Work Sans"/>
              <a:cs typeface="Work Sans"/>
            </a:endParaRPr>
          </a:p>
        </p:txBody>
      </p:sp>
      <p:sp>
        <p:nvSpPr>
          <p:cNvPr id="57" name="object 57"/>
          <p:cNvSpPr txBox="1"/>
          <p:nvPr/>
        </p:nvSpPr>
        <p:spPr>
          <a:xfrm rot="17400000">
            <a:off x="7757677" y="9741067"/>
            <a:ext cx="470946" cy="133985"/>
          </a:xfrm>
          <a:prstGeom prst="rect">
            <a:avLst/>
          </a:prstGeom>
        </p:spPr>
        <p:txBody>
          <a:bodyPr vert="horz" wrap="square" lIns="0" tIns="0" rIns="0" bIns="0" rtlCol="0">
            <a:spAutoFit/>
          </a:bodyPr>
          <a:lstStyle/>
          <a:p>
            <a:pPr>
              <a:lnSpc>
                <a:spcPts val="1055"/>
              </a:lnSpc>
            </a:pPr>
            <a:r>
              <a:rPr sz="1050" spc="-55" dirty="0">
                <a:latin typeface="Work Sans"/>
                <a:cs typeface="Work Sans"/>
              </a:rPr>
              <a:t>ZÁŘÍ</a:t>
            </a:r>
            <a:r>
              <a:rPr sz="1050" spc="-65" dirty="0">
                <a:latin typeface="Work Sans"/>
                <a:cs typeface="Work Sans"/>
              </a:rPr>
              <a:t> </a:t>
            </a:r>
            <a:r>
              <a:rPr sz="1050" spc="-85" dirty="0">
                <a:latin typeface="Work Sans"/>
                <a:cs typeface="Work Sans"/>
              </a:rPr>
              <a:t>22</a:t>
            </a:r>
            <a:endParaRPr sz="1050">
              <a:latin typeface="Work Sans"/>
              <a:cs typeface="Work Sans"/>
            </a:endParaRPr>
          </a:p>
        </p:txBody>
      </p:sp>
      <p:sp>
        <p:nvSpPr>
          <p:cNvPr id="58" name="object 58"/>
          <p:cNvSpPr txBox="1"/>
          <p:nvPr/>
        </p:nvSpPr>
        <p:spPr>
          <a:xfrm rot="17400000">
            <a:off x="8053278" y="9815962"/>
            <a:ext cx="625391" cy="133985"/>
          </a:xfrm>
          <a:prstGeom prst="rect">
            <a:avLst/>
          </a:prstGeom>
        </p:spPr>
        <p:txBody>
          <a:bodyPr vert="horz" wrap="square" lIns="0" tIns="0" rIns="0" bIns="0" rtlCol="0">
            <a:spAutoFit/>
          </a:bodyPr>
          <a:lstStyle/>
          <a:p>
            <a:pPr>
              <a:lnSpc>
                <a:spcPts val="1055"/>
              </a:lnSpc>
            </a:pPr>
            <a:r>
              <a:rPr sz="1050" spc="-85" dirty="0">
                <a:latin typeface="Work Sans"/>
                <a:cs typeface="Work Sans"/>
              </a:rPr>
              <a:t>LISTOP.</a:t>
            </a:r>
            <a:r>
              <a:rPr sz="1050" spc="-35" dirty="0">
                <a:latin typeface="Work Sans"/>
                <a:cs typeface="Work Sans"/>
              </a:rPr>
              <a:t> </a:t>
            </a:r>
            <a:r>
              <a:rPr sz="1050" spc="-80" dirty="0">
                <a:latin typeface="Work Sans"/>
                <a:cs typeface="Work Sans"/>
              </a:rPr>
              <a:t>22</a:t>
            </a:r>
            <a:endParaRPr sz="1050">
              <a:latin typeface="Work Sans"/>
              <a:cs typeface="Work Sans"/>
            </a:endParaRPr>
          </a:p>
        </p:txBody>
      </p:sp>
      <p:grpSp>
        <p:nvGrpSpPr>
          <p:cNvPr id="59" name="object 59"/>
          <p:cNvGrpSpPr/>
          <p:nvPr/>
        </p:nvGrpSpPr>
        <p:grpSpPr>
          <a:xfrm>
            <a:off x="1383794" y="6172748"/>
            <a:ext cx="7296150" cy="3364229"/>
            <a:chOff x="1383794" y="6172748"/>
            <a:chExt cx="7296150" cy="3364229"/>
          </a:xfrm>
        </p:grpSpPr>
        <p:sp>
          <p:nvSpPr>
            <p:cNvPr id="60" name="object 60"/>
            <p:cNvSpPr/>
            <p:nvPr/>
          </p:nvSpPr>
          <p:spPr>
            <a:xfrm>
              <a:off x="1441018" y="9492020"/>
              <a:ext cx="7239000" cy="0"/>
            </a:xfrm>
            <a:custGeom>
              <a:avLst/>
              <a:gdLst/>
              <a:ahLst/>
              <a:cxnLst/>
              <a:rect l="l" t="t" r="r" b="b"/>
              <a:pathLst>
                <a:path w="7239000">
                  <a:moveTo>
                    <a:pt x="0" y="0"/>
                  </a:moveTo>
                  <a:lnTo>
                    <a:pt x="7238795" y="0"/>
                  </a:lnTo>
                </a:path>
              </a:pathLst>
            </a:custGeom>
            <a:ln w="20941">
              <a:solidFill>
                <a:srgbClr val="000000"/>
              </a:solidFill>
            </a:ln>
          </p:spPr>
          <p:txBody>
            <a:bodyPr wrap="square" lIns="0" tIns="0" rIns="0" bIns="0" rtlCol="0"/>
            <a:lstStyle/>
            <a:p>
              <a:endParaRPr/>
            </a:p>
          </p:txBody>
        </p:sp>
        <p:sp>
          <p:nvSpPr>
            <p:cNvPr id="61" name="object 61"/>
            <p:cNvSpPr/>
            <p:nvPr/>
          </p:nvSpPr>
          <p:spPr>
            <a:xfrm>
              <a:off x="1669505"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2" name="object 62"/>
            <p:cNvSpPr/>
            <p:nvPr/>
          </p:nvSpPr>
          <p:spPr>
            <a:xfrm>
              <a:off x="2070116"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3" name="object 63"/>
            <p:cNvSpPr/>
            <p:nvPr/>
          </p:nvSpPr>
          <p:spPr>
            <a:xfrm>
              <a:off x="2470726"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4" name="object 64"/>
            <p:cNvSpPr/>
            <p:nvPr/>
          </p:nvSpPr>
          <p:spPr>
            <a:xfrm>
              <a:off x="2871337"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5" name="object 65"/>
            <p:cNvSpPr/>
            <p:nvPr/>
          </p:nvSpPr>
          <p:spPr>
            <a:xfrm>
              <a:off x="3271948"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6" name="object 66"/>
            <p:cNvSpPr/>
            <p:nvPr/>
          </p:nvSpPr>
          <p:spPr>
            <a:xfrm>
              <a:off x="3672559"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7" name="object 67"/>
            <p:cNvSpPr/>
            <p:nvPr/>
          </p:nvSpPr>
          <p:spPr>
            <a:xfrm>
              <a:off x="4073169"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8" name="object 68"/>
            <p:cNvSpPr/>
            <p:nvPr/>
          </p:nvSpPr>
          <p:spPr>
            <a:xfrm>
              <a:off x="4473779"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69" name="object 69"/>
            <p:cNvSpPr/>
            <p:nvPr/>
          </p:nvSpPr>
          <p:spPr>
            <a:xfrm>
              <a:off x="4874390"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0" name="object 70"/>
            <p:cNvSpPr/>
            <p:nvPr/>
          </p:nvSpPr>
          <p:spPr>
            <a:xfrm>
              <a:off x="5275001"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1" name="object 71"/>
            <p:cNvSpPr/>
            <p:nvPr/>
          </p:nvSpPr>
          <p:spPr>
            <a:xfrm>
              <a:off x="5675612"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2" name="object 72"/>
            <p:cNvSpPr/>
            <p:nvPr/>
          </p:nvSpPr>
          <p:spPr>
            <a:xfrm>
              <a:off x="6076222"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3" name="object 73"/>
            <p:cNvSpPr/>
            <p:nvPr/>
          </p:nvSpPr>
          <p:spPr>
            <a:xfrm>
              <a:off x="6476834"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4" name="object 74"/>
            <p:cNvSpPr/>
            <p:nvPr/>
          </p:nvSpPr>
          <p:spPr>
            <a:xfrm>
              <a:off x="6877444"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5" name="object 75"/>
            <p:cNvSpPr/>
            <p:nvPr/>
          </p:nvSpPr>
          <p:spPr>
            <a:xfrm>
              <a:off x="7278054"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6" name="object 76"/>
            <p:cNvSpPr/>
            <p:nvPr/>
          </p:nvSpPr>
          <p:spPr>
            <a:xfrm>
              <a:off x="7678665"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7" name="object 77"/>
            <p:cNvSpPr/>
            <p:nvPr/>
          </p:nvSpPr>
          <p:spPr>
            <a:xfrm>
              <a:off x="8079276"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8" name="object 78"/>
            <p:cNvSpPr/>
            <p:nvPr/>
          </p:nvSpPr>
          <p:spPr>
            <a:xfrm>
              <a:off x="8479887" y="9453205"/>
              <a:ext cx="0" cy="83820"/>
            </a:xfrm>
            <a:custGeom>
              <a:avLst/>
              <a:gdLst/>
              <a:ahLst/>
              <a:cxnLst/>
              <a:rect l="l" t="t" r="r" b="b"/>
              <a:pathLst>
                <a:path h="83820">
                  <a:moveTo>
                    <a:pt x="0" y="0"/>
                  </a:moveTo>
                  <a:lnTo>
                    <a:pt x="0" y="83767"/>
                  </a:lnTo>
                </a:path>
              </a:pathLst>
            </a:custGeom>
            <a:ln w="3175">
              <a:solidFill>
                <a:srgbClr val="003150"/>
              </a:solidFill>
            </a:ln>
          </p:spPr>
          <p:txBody>
            <a:bodyPr wrap="square" lIns="0" tIns="0" rIns="0" bIns="0" rtlCol="0"/>
            <a:lstStyle/>
            <a:p>
              <a:endParaRPr/>
            </a:p>
          </p:txBody>
        </p:sp>
        <p:sp>
          <p:nvSpPr>
            <p:cNvPr id="79" name="object 79"/>
            <p:cNvSpPr/>
            <p:nvPr/>
          </p:nvSpPr>
          <p:spPr>
            <a:xfrm>
              <a:off x="1383794" y="6570643"/>
              <a:ext cx="7296150" cy="0"/>
            </a:xfrm>
            <a:custGeom>
              <a:avLst/>
              <a:gdLst/>
              <a:ahLst/>
              <a:cxnLst/>
              <a:rect l="l" t="t" r="r" b="b"/>
              <a:pathLst>
                <a:path w="7296150">
                  <a:moveTo>
                    <a:pt x="0" y="0"/>
                  </a:moveTo>
                  <a:lnTo>
                    <a:pt x="7296018" y="0"/>
                  </a:lnTo>
                </a:path>
              </a:pathLst>
            </a:custGeom>
            <a:ln w="3175">
              <a:solidFill>
                <a:srgbClr val="000000"/>
              </a:solidFill>
            </a:ln>
          </p:spPr>
          <p:txBody>
            <a:bodyPr wrap="square" lIns="0" tIns="0" rIns="0" bIns="0" rtlCol="0"/>
            <a:lstStyle/>
            <a:p>
              <a:endParaRPr/>
            </a:p>
          </p:txBody>
        </p:sp>
        <p:sp>
          <p:nvSpPr>
            <p:cNvPr id="80" name="object 80"/>
            <p:cNvSpPr/>
            <p:nvPr/>
          </p:nvSpPr>
          <p:spPr>
            <a:xfrm>
              <a:off x="1383794" y="7869033"/>
              <a:ext cx="7296150" cy="0"/>
            </a:xfrm>
            <a:custGeom>
              <a:avLst/>
              <a:gdLst/>
              <a:ahLst/>
              <a:cxnLst/>
              <a:rect l="l" t="t" r="r" b="b"/>
              <a:pathLst>
                <a:path w="7296150">
                  <a:moveTo>
                    <a:pt x="0" y="0"/>
                  </a:moveTo>
                  <a:lnTo>
                    <a:pt x="7296018" y="0"/>
                  </a:lnTo>
                </a:path>
              </a:pathLst>
            </a:custGeom>
            <a:ln w="3175">
              <a:solidFill>
                <a:srgbClr val="000000"/>
              </a:solidFill>
            </a:ln>
          </p:spPr>
          <p:txBody>
            <a:bodyPr wrap="square" lIns="0" tIns="0" rIns="0" bIns="0" rtlCol="0"/>
            <a:lstStyle/>
            <a:p>
              <a:endParaRPr/>
            </a:p>
          </p:txBody>
        </p:sp>
        <p:sp>
          <p:nvSpPr>
            <p:cNvPr id="81" name="object 81"/>
            <p:cNvSpPr/>
            <p:nvPr/>
          </p:nvSpPr>
          <p:spPr>
            <a:xfrm>
              <a:off x="1383794" y="9167423"/>
              <a:ext cx="7296150" cy="0"/>
            </a:xfrm>
            <a:custGeom>
              <a:avLst/>
              <a:gdLst/>
              <a:ahLst/>
              <a:cxnLst/>
              <a:rect l="l" t="t" r="r" b="b"/>
              <a:pathLst>
                <a:path w="7296150">
                  <a:moveTo>
                    <a:pt x="0" y="0"/>
                  </a:moveTo>
                  <a:lnTo>
                    <a:pt x="7296018" y="0"/>
                  </a:lnTo>
                </a:path>
              </a:pathLst>
            </a:custGeom>
            <a:ln w="3175">
              <a:solidFill>
                <a:srgbClr val="000000"/>
              </a:solidFill>
            </a:ln>
          </p:spPr>
          <p:txBody>
            <a:bodyPr wrap="square" lIns="0" tIns="0" rIns="0" bIns="0" rtlCol="0"/>
            <a:lstStyle/>
            <a:p>
              <a:endParaRPr/>
            </a:p>
          </p:txBody>
        </p:sp>
        <p:sp>
          <p:nvSpPr>
            <p:cNvPr id="82" name="object 82"/>
            <p:cNvSpPr/>
            <p:nvPr/>
          </p:nvSpPr>
          <p:spPr>
            <a:xfrm>
              <a:off x="1531573" y="6277458"/>
              <a:ext cx="7071995" cy="3057525"/>
            </a:xfrm>
            <a:custGeom>
              <a:avLst/>
              <a:gdLst/>
              <a:ahLst/>
              <a:cxnLst/>
              <a:rect l="l" t="t" r="r" b="b"/>
              <a:pathLst>
                <a:path w="7071995" h="3057525">
                  <a:moveTo>
                    <a:pt x="0" y="0"/>
                  </a:moveTo>
                  <a:lnTo>
                    <a:pt x="215176" y="1287918"/>
                  </a:lnTo>
                  <a:lnTo>
                    <a:pt x="401652" y="1235564"/>
                  </a:lnTo>
                  <a:lnTo>
                    <a:pt x="602484" y="2816668"/>
                  </a:lnTo>
                  <a:lnTo>
                    <a:pt x="831995" y="2345478"/>
                  </a:lnTo>
                  <a:lnTo>
                    <a:pt x="1018482" y="1047088"/>
                  </a:lnTo>
                  <a:lnTo>
                    <a:pt x="1233658" y="1340273"/>
                  </a:lnTo>
                  <a:lnTo>
                    <a:pt x="1420134" y="1811463"/>
                  </a:lnTo>
                  <a:lnTo>
                    <a:pt x="1620966" y="1172739"/>
                  </a:lnTo>
                  <a:lnTo>
                    <a:pt x="2022619" y="1738166"/>
                  </a:lnTo>
                  <a:lnTo>
                    <a:pt x="2223450" y="2272182"/>
                  </a:lnTo>
                  <a:lnTo>
                    <a:pt x="2424271" y="2429245"/>
                  </a:lnTo>
                  <a:lnTo>
                    <a:pt x="2639448" y="1916172"/>
                  </a:lnTo>
                  <a:lnTo>
                    <a:pt x="2840269" y="1800992"/>
                  </a:lnTo>
                  <a:lnTo>
                    <a:pt x="3026756" y="2513012"/>
                  </a:lnTo>
                  <a:lnTo>
                    <a:pt x="3241932" y="1958055"/>
                  </a:lnTo>
                  <a:lnTo>
                    <a:pt x="3428408" y="1958055"/>
                  </a:lnTo>
                  <a:lnTo>
                    <a:pt x="3629240" y="2261711"/>
                  </a:lnTo>
                  <a:lnTo>
                    <a:pt x="3830071" y="2052293"/>
                  </a:lnTo>
                  <a:lnTo>
                    <a:pt x="4030892" y="1999939"/>
                  </a:lnTo>
                  <a:lnTo>
                    <a:pt x="4246069" y="2460658"/>
                  </a:lnTo>
                  <a:lnTo>
                    <a:pt x="4446890" y="1968526"/>
                  </a:lnTo>
                  <a:lnTo>
                    <a:pt x="4633377" y="2942318"/>
                  </a:lnTo>
                  <a:lnTo>
                    <a:pt x="4862899" y="2659604"/>
                  </a:lnTo>
                  <a:lnTo>
                    <a:pt x="5035029" y="2125589"/>
                  </a:lnTo>
                  <a:lnTo>
                    <a:pt x="5250206" y="2471128"/>
                  </a:lnTo>
                  <a:lnTo>
                    <a:pt x="5451027" y="2397832"/>
                  </a:lnTo>
                  <a:lnTo>
                    <a:pt x="5651859" y="2146531"/>
                  </a:lnTo>
                  <a:lnTo>
                    <a:pt x="5867036" y="2314065"/>
                  </a:lnTo>
                  <a:lnTo>
                    <a:pt x="6067857" y="3047027"/>
                  </a:lnTo>
                  <a:lnTo>
                    <a:pt x="6254343" y="2649133"/>
                  </a:lnTo>
                  <a:lnTo>
                    <a:pt x="6469509" y="2764313"/>
                  </a:lnTo>
                  <a:lnTo>
                    <a:pt x="6892868" y="2559513"/>
                  </a:lnTo>
                  <a:lnTo>
                    <a:pt x="7071994" y="3057498"/>
                  </a:lnTo>
                </a:path>
              </a:pathLst>
            </a:custGeom>
            <a:ln w="52354">
              <a:solidFill>
                <a:srgbClr val="CEDD3A"/>
              </a:solidFill>
            </a:ln>
          </p:spPr>
          <p:txBody>
            <a:bodyPr wrap="square" lIns="0" tIns="0" rIns="0" bIns="0" rtlCol="0"/>
            <a:lstStyle/>
            <a:p>
              <a:endParaRPr/>
            </a:p>
          </p:txBody>
        </p:sp>
        <p:sp>
          <p:nvSpPr>
            <p:cNvPr id="83" name="object 83"/>
            <p:cNvSpPr/>
            <p:nvPr/>
          </p:nvSpPr>
          <p:spPr>
            <a:xfrm>
              <a:off x="1451853" y="6172748"/>
              <a:ext cx="0" cy="3329940"/>
            </a:xfrm>
            <a:custGeom>
              <a:avLst/>
              <a:gdLst/>
              <a:ahLst/>
              <a:cxnLst/>
              <a:rect l="l" t="t" r="r" b="b"/>
              <a:pathLst>
                <a:path h="3329940">
                  <a:moveTo>
                    <a:pt x="0" y="0"/>
                  </a:moveTo>
                  <a:lnTo>
                    <a:pt x="0" y="3329741"/>
                  </a:lnTo>
                </a:path>
              </a:pathLst>
            </a:custGeom>
            <a:ln w="20941">
              <a:solidFill>
                <a:srgbClr val="000000"/>
              </a:solidFill>
            </a:ln>
          </p:spPr>
          <p:txBody>
            <a:bodyPr wrap="square" lIns="0" tIns="0" rIns="0" bIns="0" rtlCol="0"/>
            <a:lstStyle/>
            <a:p>
              <a:endParaRPr/>
            </a:p>
          </p:txBody>
        </p:sp>
      </p:grpSp>
      <p:sp>
        <p:nvSpPr>
          <p:cNvPr id="84" name="object 84"/>
          <p:cNvSpPr txBox="1"/>
          <p:nvPr/>
        </p:nvSpPr>
        <p:spPr>
          <a:xfrm>
            <a:off x="1190639" y="9085875"/>
            <a:ext cx="150495" cy="151130"/>
          </a:xfrm>
          <a:prstGeom prst="rect">
            <a:avLst/>
          </a:prstGeom>
        </p:spPr>
        <p:txBody>
          <a:bodyPr vert="horz" wrap="square" lIns="0" tIns="15875" rIns="0" bIns="0" rtlCol="0">
            <a:spAutoFit/>
          </a:bodyPr>
          <a:lstStyle/>
          <a:p>
            <a:pPr marL="12700">
              <a:lnSpc>
                <a:spcPct val="100000"/>
              </a:lnSpc>
              <a:spcBef>
                <a:spcPts val="125"/>
              </a:spcBef>
            </a:pPr>
            <a:r>
              <a:rPr sz="800" b="0" spc="-25" dirty="0">
                <a:latin typeface="Work Sans Light"/>
                <a:cs typeface="Work Sans Light"/>
              </a:rPr>
              <a:t>40</a:t>
            </a:r>
            <a:endParaRPr sz="800">
              <a:latin typeface="Work Sans Light"/>
              <a:cs typeface="Work Sans Light"/>
            </a:endParaRPr>
          </a:p>
        </p:txBody>
      </p:sp>
      <p:sp>
        <p:nvSpPr>
          <p:cNvPr id="85" name="object 85"/>
          <p:cNvSpPr txBox="1"/>
          <p:nvPr/>
        </p:nvSpPr>
        <p:spPr>
          <a:xfrm>
            <a:off x="1189695" y="7787485"/>
            <a:ext cx="151130" cy="151130"/>
          </a:xfrm>
          <a:prstGeom prst="rect">
            <a:avLst/>
          </a:prstGeom>
        </p:spPr>
        <p:txBody>
          <a:bodyPr vert="horz" wrap="square" lIns="0" tIns="15875" rIns="0" bIns="0" rtlCol="0">
            <a:spAutoFit/>
          </a:bodyPr>
          <a:lstStyle/>
          <a:p>
            <a:pPr marL="12700">
              <a:lnSpc>
                <a:spcPct val="100000"/>
              </a:lnSpc>
              <a:spcBef>
                <a:spcPts val="125"/>
              </a:spcBef>
            </a:pPr>
            <a:r>
              <a:rPr sz="800" b="0" spc="-25" dirty="0">
                <a:latin typeface="Work Sans Light"/>
                <a:cs typeface="Work Sans Light"/>
              </a:rPr>
              <a:t>80</a:t>
            </a:r>
            <a:endParaRPr sz="800">
              <a:latin typeface="Work Sans Light"/>
              <a:cs typeface="Work Sans Light"/>
            </a:endParaRPr>
          </a:p>
        </p:txBody>
      </p:sp>
      <p:sp>
        <p:nvSpPr>
          <p:cNvPr id="86" name="object 86"/>
          <p:cNvSpPr txBox="1"/>
          <p:nvPr/>
        </p:nvSpPr>
        <p:spPr>
          <a:xfrm>
            <a:off x="1155770" y="6489095"/>
            <a:ext cx="184785" cy="151130"/>
          </a:xfrm>
          <a:prstGeom prst="rect">
            <a:avLst/>
          </a:prstGeom>
        </p:spPr>
        <p:txBody>
          <a:bodyPr vert="horz" wrap="square" lIns="0" tIns="15875" rIns="0" bIns="0" rtlCol="0">
            <a:spAutoFit/>
          </a:bodyPr>
          <a:lstStyle/>
          <a:p>
            <a:pPr marL="12700">
              <a:lnSpc>
                <a:spcPct val="100000"/>
              </a:lnSpc>
              <a:spcBef>
                <a:spcPts val="125"/>
              </a:spcBef>
            </a:pPr>
            <a:r>
              <a:rPr sz="800" b="0" spc="-25" dirty="0">
                <a:latin typeface="Work Sans Light"/>
                <a:cs typeface="Work Sans Light"/>
              </a:rPr>
              <a:t>120</a:t>
            </a:r>
            <a:endParaRPr sz="800">
              <a:latin typeface="Work Sans Light"/>
              <a:cs typeface="Work Sans Light"/>
            </a:endParaRPr>
          </a:p>
        </p:txBody>
      </p:sp>
      <p:sp>
        <p:nvSpPr>
          <p:cNvPr id="89" name="object 25">
            <a:extLst>
              <a:ext uri="{FF2B5EF4-FFF2-40B4-BE49-F238E27FC236}">
                <a16:creationId xmlns:a16="http://schemas.microsoft.com/office/drawing/2014/main" id="{3F2EED0E-D587-E544-D3B7-2A34FC5AE738}"/>
              </a:ext>
            </a:extLst>
          </p:cNvPr>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dirty="0">
              <a:latin typeface="Work Sans ExtraLight"/>
              <a:cs typeface="Work Sans ExtraLight"/>
            </a:endParaRPr>
          </a:p>
        </p:txBody>
      </p:sp>
      <p:sp>
        <p:nvSpPr>
          <p:cNvPr id="90" name="object 24">
            <a:extLst>
              <a:ext uri="{FF2B5EF4-FFF2-40B4-BE49-F238E27FC236}">
                <a16:creationId xmlns:a16="http://schemas.microsoft.com/office/drawing/2014/main" id="{1F0B1744-4E2C-45EA-444B-EF45CF7985C7}"/>
              </a:ext>
            </a:extLst>
          </p:cNvPr>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dirty="0">
              <a:latin typeface="Work Sans SemiBold"/>
              <a:cs typeface="Work Sans Semi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4388" y="4673541"/>
            <a:ext cx="2397760" cy="905510"/>
          </a:xfrm>
          <a:prstGeom prst="rect">
            <a:avLst/>
          </a:prstGeom>
        </p:spPr>
        <p:txBody>
          <a:bodyPr vert="horz" wrap="square" lIns="0" tIns="11430" rIns="0" bIns="0" rtlCol="0">
            <a:spAutoFit/>
          </a:bodyPr>
          <a:lstStyle/>
          <a:p>
            <a:pPr marL="12700" marR="5080">
              <a:lnSpc>
                <a:spcPct val="101299"/>
              </a:lnSpc>
              <a:spcBef>
                <a:spcPts val="90"/>
              </a:spcBef>
            </a:pPr>
            <a:r>
              <a:rPr sz="2850" b="0" spc="-10" dirty="0">
                <a:solidFill>
                  <a:srgbClr val="003150"/>
                </a:solidFill>
                <a:latin typeface="Work Sans Light"/>
                <a:cs typeface="Work Sans Light"/>
              </a:rPr>
              <a:t>KLIENTI </a:t>
            </a:r>
            <a:r>
              <a:rPr sz="2850" b="0" dirty="0">
                <a:solidFill>
                  <a:srgbClr val="003150"/>
                </a:solidFill>
                <a:latin typeface="Work Sans Light"/>
                <a:cs typeface="Work Sans Light"/>
              </a:rPr>
              <a:t>PODLE</a:t>
            </a:r>
            <a:r>
              <a:rPr sz="2850" b="0" spc="130" dirty="0">
                <a:solidFill>
                  <a:srgbClr val="003150"/>
                </a:solidFill>
                <a:latin typeface="Work Sans Light"/>
                <a:cs typeface="Work Sans Light"/>
              </a:rPr>
              <a:t> </a:t>
            </a:r>
            <a:r>
              <a:rPr sz="2850" b="0" spc="-100" dirty="0">
                <a:solidFill>
                  <a:srgbClr val="003150"/>
                </a:solidFill>
                <a:latin typeface="Work Sans Light"/>
                <a:cs typeface="Work Sans Light"/>
              </a:rPr>
              <a:t>STAVU</a:t>
            </a:r>
            <a:endParaRPr sz="2850">
              <a:latin typeface="Work Sans Light"/>
              <a:cs typeface="Work Sans Light"/>
            </a:endParaRPr>
          </a:p>
        </p:txBody>
      </p:sp>
      <p:sp>
        <p:nvSpPr>
          <p:cNvPr id="3" name="object 3"/>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a:spLocks noGrp="1"/>
          </p:cNvSpPr>
          <p:nvPr>
            <p:ph type="title"/>
          </p:nvPr>
        </p:nvSpPr>
        <p:spPr>
          <a:xfrm>
            <a:off x="1013446" y="1843887"/>
            <a:ext cx="11705604" cy="1862689"/>
          </a:xfrm>
          <a:prstGeom prst="rect">
            <a:avLst/>
          </a:prstGeom>
        </p:spPr>
        <p:txBody>
          <a:bodyPr vert="horz" wrap="square" lIns="0" tIns="15875" rIns="0" bIns="0" rtlCol="0">
            <a:spAutoFit/>
          </a:bodyPr>
          <a:lstStyle/>
          <a:p>
            <a:pPr marL="12700" marR="27305">
              <a:lnSpc>
                <a:spcPct val="100000"/>
              </a:lnSpc>
              <a:spcBef>
                <a:spcPts val="125"/>
              </a:spcBef>
            </a:pPr>
            <a:r>
              <a:rPr sz="6000" spc="-400" dirty="0">
                <a:latin typeface="Work Sans" pitchFamily="2" charset="-18"/>
              </a:rPr>
              <a:t>D</a:t>
            </a:r>
            <a:r>
              <a:rPr sz="6000" spc="-775" dirty="0">
                <a:latin typeface="Work Sans" pitchFamily="2" charset="-18"/>
              </a:rPr>
              <a:t>AT</a:t>
            </a:r>
            <a:r>
              <a:rPr sz="6000" dirty="0">
                <a:latin typeface="Work Sans" pitchFamily="2" charset="-18"/>
              </a:rPr>
              <a:t>A</a:t>
            </a:r>
            <a:r>
              <a:rPr sz="6000" spc="-705" dirty="0">
                <a:latin typeface="Work Sans" pitchFamily="2" charset="-18"/>
              </a:rPr>
              <a:t> </a:t>
            </a:r>
            <a:r>
              <a:rPr sz="6000" dirty="0">
                <a:latin typeface="Work Sans" pitchFamily="2" charset="-18"/>
              </a:rPr>
              <a:t>O</a:t>
            </a:r>
            <a:r>
              <a:rPr sz="6000" spc="-490" dirty="0">
                <a:latin typeface="Work Sans" pitchFamily="2" charset="-18"/>
              </a:rPr>
              <a:t> </a:t>
            </a:r>
            <a:r>
              <a:rPr sz="6000" spc="-260" dirty="0">
                <a:latin typeface="Work Sans" pitchFamily="2" charset="-18"/>
              </a:rPr>
              <a:t>ODDLUŽENÍ</a:t>
            </a:r>
            <a:r>
              <a:rPr sz="6000" spc="-484" dirty="0">
                <a:latin typeface="Work Sans" pitchFamily="2" charset="-18"/>
              </a:rPr>
              <a:t> </a:t>
            </a:r>
            <a:r>
              <a:rPr sz="6000" dirty="0">
                <a:latin typeface="Work Sans" pitchFamily="2" charset="-18"/>
              </a:rPr>
              <a:t>Z</a:t>
            </a:r>
            <a:r>
              <a:rPr sz="6000" spc="-484" dirty="0">
                <a:latin typeface="Work Sans" pitchFamily="2" charset="-18"/>
              </a:rPr>
              <a:t> </a:t>
            </a:r>
            <a:r>
              <a:rPr sz="6000" spc="-315" dirty="0">
                <a:latin typeface="Work Sans" pitchFamily="2" charset="-18"/>
              </a:rPr>
              <a:t>ČINNOSTI </a:t>
            </a:r>
            <a:br>
              <a:rPr lang="cs-CZ" sz="6000" spc="-315" dirty="0">
                <a:latin typeface="Work Sans" pitchFamily="2" charset="-18"/>
              </a:rPr>
            </a:br>
            <a:r>
              <a:rPr sz="6000" spc="-240" dirty="0">
                <a:latin typeface="Work Sans" pitchFamily="2" charset="-18"/>
              </a:rPr>
              <a:t>PORADNY</a:t>
            </a:r>
            <a:r>
              <a:rPr sz="6000" spc="-720" dirty="0">
                <a:latin typeface="Work Sans" pitchFamily="2" charset="-18"/>
              </a:rPr>
              <a:t> </a:t>
            </a:r>
            <a:r>
              <a:rPr sz="6000" spc="-195" dirty="0">
                <a:latin typeface="Work Sans" pitchFamily="2" charset="-18"/>
              </a:rPr>
              <a:t>PŘI</a:t>
            </a:r>
            <a:r>
              <a:rPr sz="6000" spc="-480" dirty="0">
                <a:latin typeface="Work Sans" pitchFamily="2" charset="-18"/>
              </a:rPr>
              <a:t> </a:t>
            </a:r>
            <a:r>
              <a:rPr sz="6000" spc="-245" dirty="0">
                <a:latin typeface="Work Sans" pitchFamily="2" charset="-18"/>
              </a:rPr>
              <a:t>FINANČNÍ</a:t>
            </a:r>
            <a:r>
              <a:rPr sz="6000" spc="-630" dirty="0">
                <a:latin typeface="Work Sans" pitchFamily="2" charset="-18"/>
              </a:rPr>
              <a:t> </a:t>
            </a:r>
            <a:r>
              <a:rPr sz="6000" spc="-290" dirty="0">
                <a:latin typeface="Work Sans" pitchFamily="2" charset="-18"/>
              </a:rPr>
              <a:t>TÍSNI</a:t>
            </a: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6" name="object 6"/>
          <p:cNvGrpSpPr/>
          <p:nvPr/>
        </p:nvGrpSpPr>
        <p:grpSpPr>
          <a:xfrm>
            <a:off x="1047088" y="0"/>
            <a:ext cx="19057620" cy="4230370"/>
            <a:chOff x="1047088" y="0"/>
            <a:chExt cx="19057620" cy="4230370"/>
          </a:xfrm>
        </p:grpSpPr>
        <p:sp>
          <p:nvSpPr>
            <p:cNvPr id="7" name="object 7"/>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8" name="object 8"/>
            <p:cNvPicPr/>
            <p:nvPr/>
          </p:nvPicPr>
          <p:blipFill>
            <a:blip r:embed="rId2" cstate="print"/>
            <a:stretch>
              <a:fillRect/>
            </a:stretch>
          </p:blipFill>
          <p:spPr>
            <a:xfrm>
              <a:off x="15873862" y="0"/>
              <a:ext cx="4230237" cy="4230237"/>
            </a:xfrm>
            <a:prstGeom prst="rect">
              <a:avLst/>
            </a:prstGeom>
          </p:spPr>
        </p:pic>
      </p:grpSp>
      <p:sp>
        <p:nvSpPr>
          <p:cNvPr id="9" name="object 9"/>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0" name="object 10"/>
          <p:cNvSpPr txBox="1"/>
          <p:nvPr/>
        </p:nvSpPr>
        <p:spPr>
          <a:xfrm>
            <a:off x="16673301" y="4380882"/>
            <a:ext cx="263652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MGR.</a:t>
            </a:r>
            <a:r>
              <a:rPr sz="1650" b="0" spc="-50" dirty="0">
                <a:solidFill>
                  <a:srgbClr val="003150"/>
                </a:solidFill>
                <a:latin typeface="Work Sans Light"/>
                <a:cs typeface="Work Sans Light"/>
              </a:rPr>
              <a:t> </a:t>
            </a:r>
            <a:r>
              <a:rPr sz="1650" b="0" dirty="0">
                <a:solidFill>
                  <a:srgbClr val="003150"/>
                </a:solidFill>
                <a:latin typeface="Work Sans Light"/>
                <a:cs typeface="Work Sans Light"/>
              </a:rPr>
              <a:t>ING.</a:t>
            </a:r>
            <a:r>
              <a:rPr sz="1650" b="0" spc="-50" dirty="0">
                <a:solidFill>
                  <a:srgbClr val="003150"/>
                </a:solidFill>
                <a:latin typeface="Work Sans Light"/>
                <a:cs typeface="Work Sans Light"/>
              </a:rPr>
              <a:t> </a:t>
            </a:r>
            <a:r>
              <a:rPr sz="1650" b="0" spc="-10" dirty="0">
                <a:solidFill>
                  <a:srgbClr val="003150"/>
                </a:solidFill>
                <a:latin typeface="Work Sans Light"/>
                <a:cs typeface="Work Sans Light"/>
              </a:rPr>
              <a:t>DAVID</a:t>
            </a:r>
            <a:r>
              <a:rPr sz="1650" b="0" spc="-45" dirty="0">
                <a:solidFill>
                  <a:srgbClr val="003150"/>
                </a:solidFill>
                <a:latin typeface="Work Sans Light"/>
                <a:cs typeface="Work Sans Light"/>
              </a:rPr>
              <a:t> </a:t>
            </a:r>
            <a:r>
              <a:rPr sz="1650" b="0" spc="-10" dirty="0">
                <a:solidFill>
                  <a:srgbClr val="003150"/>
                </a:solidFill>
                <a:latin typeface="Work Sans Light"/>
                <a:cs typeface="Work Sans Light"/>
              </a:rPr>
              <a:t>ŠMEJKAL</a:t>
            </a:r>
            <a:endParaRPr sz="1650">
              <a:latin typeface="Work Sans Light"/>
              <a:cs typeface="Work Sans Light"/>
            </a:endParaRPr>
          </a:p>
        </p:txBody>
      </p:sp>
      <p:sp>
        <p:nvSpPr>
          <p:cNvPr id="11" name="object 11"/>
          <p:cNvSpPr/>
          <p:nvPr/>
        </p:nvSpPr>
        <p:spPr>
          <a:xfrm>
            <a:off x="1026146" y="5813815"/>
            <a:ext cx="8478520" cy="0"/>
          </a:xfrm>
          <a:custGeom>
            <a:avLst/>
            <a:gdLst/>
            <a:ahLst/>
            <a:cxnLst/>
            <a:rect l="l" t="t" r="r" b="b"/>
            <a:pathLst>
              <a:path w="8478520">
                <a:moveTo>
                  <a:pt x="0" y="0"/>
                </a:moveTo>
                <a:lnTo>
                  <a:pt x="8477961" y="0"/>
                </a:lnTo>
              </a:path>
            </a:pathLst>
          </a:custGeom>
          <a:ln w="20941">
            <a:solidFill>
              <a:srgbClr val="E5E5E5"/>
            </a:solidFill>
          </a:ln>
        </p:spPr>
        <p:txBody>
          <a:bodyPr wrap="square" lIns="0" tIns="0" rIns="0" bIns="0" rtlCol="0"/>
          <a:lstStyle/>
          <a:p>
            <a:endParaRPr/>
          </a:p>
        </p:txBody>
      </p:sp>
      <p:sp>
        <p:nvSpPr>
          <p:cNvPr id="12" name="object 12"/>
          <p:cNvSpPr txBox="1"/>
          <p:nvPr/>
        </p:nvSpPr>
        <p:spPr>
          <a:xfrm>
            <a:off x="10793253" y="4674547"/>
            <a:ext cx="3792854" cy="905510"/>
          </a:xfrm>
          <a:prstGeom prst="rect">
            <a:avLst/>
          </a:prstGeom>
        </p:spPr>
        <p:txBody>
          <a:bodyPr vert="horz" wrap="square" lIns="0" tIns="17145" rIns="0" bIns="0" rtlCol="0">
            <a:spAutoFit/>
          </a:bodyPr>
          <a:lstStyle/>
          <a:p>
            <a:pPr marL="12700">
              <a:lnSpc>
                <a:spcPct val="100000"/>
              </a:lnSpc>
              <a:spcBef>
                <a:spcPts val="135"/>
              </a:spcBef>
            </a:pPr>
            <a:r>
              <a:rPr sz="2850" b="0" spc="-10" dirty="0">
                <a:solidFill>
                  <a:srgbClr val="003150"/>
                </a:solidFill>
                <a:latin typeface="Work Sans Light"/>
                <a:cs typeface="Work Sans Light"/>
              </a:rPr>
              <a:t>DÉLKA</a:t>
            </a:r>
            <a:endParaRPr sz="2850">
              <a:latin typeface="Work Sans Light"/>
              <a:cs typeface="Work Sans Light"/>
            </a:endParaRPr>
          </a:p>
          <a:p>
            <a:pPr marL="12700">
              <a:lnSpc>
                <a:spcPct val="100000"/>
              </a:lnSpc>
              <a:spcBef>
                <a:spcPts val="40"/>
              </a:spcBef>
            </a:pPr>
            <a:r>
              <a:rPr sz="2850" b="0" dirty="0">
                <a:solidFill>
                  <a:srgbClr val="003150"/>
                </a:solidFill>
                <a:latin typeface="Work Sans Light"/>
                <a:cs typeface="Work Sans Light"/>
              </a:rPr>
              <a:t>VNÍMÁNÍ</a:t>
            </a:r>
            <a:r>
              <a:rPr sz="2850" b="0" spc="145" dirty="0">
                <a:solidFill>
                  <a:srgbClr val="003150"/>
                </a:solidFill>
                <a:latin typeface="Work Sans Light"/>
                <a:cs typeface="Work Sans Light"/>
              </a:rPr>
              <a:t> </a:t>
            </a:r>
            <a:r>
              <a:rPr sz="2850" b="0" spc="-10" dirty="0">
                <a:solidFill>
                  <a:srgbClr val="003150"/>
                </a:solidFill>
                <a:latin typeface="Work Sans Light"/>
                <a:cs typeface="Work Sans Light"/>
              </a:rPr>
              <a:t>PŘEDLUŽENÍ</a:t>
            </a:r>
            <a:endParaRPr sz="2850">
              <a:latin typeface="Work Sans Light"/>
              <a:cs typeface="Work Sans Light"/>
            </a:endParaRPr>
          </a:p>
        </p:txBody>
      </p:sp>
      <p:sp>
        <p:nvSpPr>
          <p:cNvPr id="13" name="object 13"/>
          <p:cNvSpPr/>
          <p:nvPr/>
        </p:nvSpPr>
        <p:spPr>
          <a:xfrm>
            <a:off x="10579052" y="5813815"/>
            <a:ext cx="8478520" cy="0"/>
          </a:xfrm>
          <a:custGeom>
            <a:avLst/>
            <a:gdLst/>
            <a:ahLst/>
            <a:cxnLst/>
            <a:rect l="l" t="t" r="r" b="b"/>
            <a:pathLst>
              <a:path w="8478519">
                <a:moveTo>
                  <a:pt x="0" y="0"/>
                </a:moveTo>
                <a:lnTo>
                  <a:pt x="8477961" y="0"/>
                </a:lnTo>
              </a:path>
            </a:pathLst>
          </a:custGeom>
          <a:ln w="20941">
            <a:solidFill>
              <a:srgbClr val="E5E5E5"/>
            </a:solidFill>
          </a:ln>
        </p:spPr>
        <p:txBody>
          <a:bodyPr wrap="square" lIns="0" tIns="0" rIns="0" bIns="0" rtlCol="0"/>
          <a:lstStyle/>
          <a:p>
            <a:endParaRPr/>
          </a:p>
        </p:txBody>
      </p:sp>
      <p:sp>
        <p:nvSpPr>
          <p:cNvPr id="16" name="object 16"/>
          <p:cNvSpPr/>
          <p:nvPr/>
        </p:nvSpPr>
        <p:spPr>
          <a:xfrm>
            <a:off x="5845810" y="7254875"/>
            <a:ext cx="167640" cy="167640"/>
          </a:xfrm>
          <a:custGeom>
            <a:avLst/>
            <a:gdLst/>
            <a:ahLst/>
            <a:cxnLst/>
            <a:rect l="l" t="t" r="r" b="b"/>
            <a:pathLst>
              <a:path w="167639" h="167640">
                <a:moveTo>
                  <a:pt x="167534" y="0"/>
                </a:moveTo>
                <a:lnTo>
                  <a:pt x="0" y="0"/>
                </a:lnTo>
                <a:lnTo>
                  <a:pt x="0" y="167534"/>
                </a:lnTo>
                <a:lnTo>
                  <a:pt x="167534" y="167534"/>
                </a:lnTo>
                <a:lnTo>
                  <a:pt x="167534" y="0"/>
                </a:lnTo>
                <a:close/>
              </a:path>
            </a:pathLst>
          </a:custGeom>
          <a:solidFill>
            <a:srgbClr val="00ADE6"/>
          </a:solidFill>
        </p:spPr>
        <p:txBody>
          <a:bodyPr wrap="square" lIns="0" tIns="0" rIns="0" bIns="0" rtlCol="0"/>
          <a:lstStyle/>
          <a:p>
            <a:endParaRPr/>
          </a:p>
        </p:txBody>
      </p:sp>
      <p:sp>
        <p:nvSpPr>
          <p:cNvPr id="17" name="object 17"/>
          <p:cNvSpPr/>
          <p:nvPr/>
        </p:nvSpPr>
        <p:spPr>
          <a:xfrm>
            <a:off x="5845810" y="7768085"/>
            <a:ext cx="167640" cy="167640"/>
          </a:xfrm>
          <a:custGeom>
            <a:avLst/>
            <a:gdLst/>
            <a:ahLst/>
            <a:cxnLst/>
            <a:rect l="l" t="t" r="r" b="b"/>
            <a:pathLst>
              <a:path w="167639" h="167640">
                <a:moveTo>
                  <a:pt x="167534" y="0"/>
                </a:moveTo>
                <a:lnTo>
                  <a:pt x="0" y="0"/>
                </a:lnTo>
                <a:lnTo>
                  <a:pt x="0" y="167534"/>
                </a:lnTo>
                <a:lnTo>
                  <a:pt x="167534" y="167534"/>
                </a:lnTo>
                <a:lnTo>
                  <a:pt x="167534" y="0"/>
                </a:lnTo>
                <a:close/>
              </a:path>
            </a:pathLst>
          </a:custGeom>
          <a:solidFill>
            <a:srgbClr val="CEDD3A"/>
          </a:solidFill>
        </p:spPr>
        <p:txBody>
          <a:bodyPr wrap="square" lIns="0" tIns="0" rIns="0" bIns="0" rtlCol="0"/>
          <a:lstStyle/>
          <a:p>
            <a:endParaRPr/>
          </a:p>
        </p:txBody>
      </p:sp>
      <p:sp>
        <p:nvSpPr>
          <p:cNvPr id="18" name="object 18"/>
          <p:cNvSpPr/>
          <p:nvPr/>
        </p:nvSpPr>
        <p:spPr>
          <a:xfrm>
            <a:off x="5845810" y="8281158"/>
            <a:ext cx="167640" cy="167640"/>
          </a:xfrm>
          <a:custGeom>
            <a:avLst/>
            <a:gdLst/>
            <a:ahLst/>
            <a:cxnLst/>
            <a:rect l="l" t="t" r="r" b="b"/>
            <a:pathLst>
              <a:path w="167639" h="167640">
                <a:moveTo>
                  <a:pt x="167534" y="0"/>
                </a:moveTo>
                <a:lnTo>
                  <a:pt x="0" y="0"/>
                </a:lnTo>
                <a:lnTo>
                  <a:pt x="0" y="167534"/>
                </a:lnTo>
                <a:lnTo>
                  <a:pt x="167534" y="167534"/>
                </a:lnTo>
                <a:lnTo>
                  <a:pt x="167534" y="0"/>
                </a:lnTo>
                <a:close/>
              </a:path>
            </a:pathLst>
          </a:custGeom>
          <a:solidFill>
            <a:srgbClr val="FFE41E"/>
          </a:solidFill>
        </p:spPr>
        <p:txBody>
          <a:bodyPr wrap="square" lIns="0" tIns="0" rIns="0" bIns="0" rtlCol="0"/>
          <a:lstStyle/>
          <a:p>
            <a:endParaRPr/>
          </a:p>
        </p:txBody>
      </p:sp>
      <p:sp>
        <p:nvSpPr>
          <p:cNvPr id="19" name="object 19"/>
          <p:cNvSpPr/>
          <p:nvPr/>
        </p:nvSpPr>
        <p:spPr>
          <a:xfrm>
            <a:off x="5845810" y="8794231"/>
            <a:ext cx="167640" cy="167640"/>
          </a:xfrm>
          <a:custGeom>
            <a:avLst/>
            <a:gdLst/>
            <a:ahLst/>
            <a:cxnLst/>
            <a:rect l="l" t="t" r="r" b="b"/>
            <a:pathLst>
              <a:path w="167639" h="167640">
                <a:moveTo>
                  <a:pt x="167534" y="0"/>
                </a:moveTo>
                <a:lnTo>
                  <a:pt x="0" y="0"/>
                </a:lnTo>
                <a:lnTo>
                  <a:pt x="0" y="167534"/>
                </a:lnTo>
                <a:lnTo>
                  <a:pt x="167534" y="167534"/>
                </a:lnTo>
                <a:lnTo>
                  <a:pt x="167534" y="0"/>
                </a:lnTo>
                <a:close/>
              </a:path>
            </a:pathLst>
          </a:custGeom>
          <a:solidFill>
            <a:srgbClr val="FCBC39"/>
          </a:solidFill>
        </p:spPr>
        <p:txBody>
          <a:bodyPr wrap="square" lIns="0" tIns="0" rIns="0" bIns="0" rtlCol="0"/>
          <a:lstStyle/>
          <a:p>
            <a:endParaRPr/>
          </a:p>
        </p:txBody>
      </p:sp>
      <p:grpSp>
        <p:nvGrpSpPr>
          <p:cNvPr id="20" name="object 20"/>
          <p:cNvGrpSpPr/>
          <p:nvPr/>
        </p:nvGrpSpPr>
        <p:grpSpPr>
          <a:xfrm>
            <a:off x="11401548" y="6151886"/>
            <a:ext cx="7059930" cy="3418840"/>
            <a:chOff x="11401548" y="6151886"/>
            <a:chExt cx="7059930" cy="3418840"/>
          </a:xfrm>
        </p:grpSpPr>
        <p:sp>
          <p:nvSpPr>
            <p:cNvPr id="21" name="object 21"/>
            <p:cNvSpPr/>
            <p:nvPr/>
          </p:nvSpPr>
          <p:spPr>
            <a:xfrm>
              <a:off x="11401549" y="9558024"/>
              <a:ext cx="1002030" cy="0"/>
            </a:xfrm>
            <a:custGeom>
              <a:avLst/>
              <a:gdLst/>
              <a:ahLst/>
              <a:cxnLst/>
              <a:rect l="l" t="t" r="r" b="b"/>
              <a:pathLst>
                <a:path w="1002029">
                  <a:moveTo>
                    <a:pt x="0" y="0"/>
                  </a:moveTo>
                  <a:lnTo>
                    <a:pt x="1001979" y="0"/>
                  </a:lnTo>
                </a:path>
              </a:pathLst>
            </a:custGeom>
            <a:ln w="25046">
              <a:solidFill>
                <a:srgbClr val="003150"/>
              </a:solidFill>
            </a:ln>
          </p:spPr>
          <p:txBody>
            <a:bodyPr wrap="square" lIns="0" tIns="0" rIns="0" bIns="0" rtlCol="0"/>
            <a:lstStyle/>
            <a:p>
              <a:endParaRPr/>
            </a:p>
          </p:txBody>
        </p:sp>
        <p:sp>
          <p:nvSpPr>
            <p:cNvPr id="22" name="object 22"/>
            <p:cNvSpPr/>
            <p:nvPr/>
          </p:nvSpPr>
          <p:spPr>
            <a:xfrm>
              <a:off x="12403527" y="9558024"/>
              <a:ext cx="1002030" cy="0"/>
            </a:xfrm>
            <a:custGeom>
              <a:avLst/>
              <a:gdLst/>
              <a:ahLst/>
              <a:cxnLst/>
              <a:rect l="l" t="t" r="r" b="b"/>
              <a:pathLst>
                <a:path w="1002030">
                  <a:moveTo>
                    <a:pt x="0" y="0"/>
                  </a:moveTo>
                  <a:lnTo>
                    <a:pt x="1001979" y="0"/>
                  </a:lnTo>
                </a:path>
              </a:pathLst>
            </a:custGeom>
            <a:ln w="25046">
              <a:solidFill>
                <a:srgbClr val="003150"/>
              </a:solidFill>
            </a:ln>
          </p:spPr>
          <p:txBody>
            <a:bodyPr wrap="square" lIns="0" tIns="0" rIns="0" bIns="0" rtlCol="0"/>
            <a:lstStyle/>
            <a:p>
              <a:endParaRPr/>
            </a:p>
          </p:txBody>
        </p:sp>
        <p:sp>
          <p:nvSpPr>
            <p:cNvPr id="23" name="object 23"/>
            <p:cNvSpPr/>
            <p:nvPr/>
          </p:nvSpPr>
          <p:spPr>
            <a:xfrm>
              <a:off x="13405504" y="9558024"/>
              <a:ext cx="1002030" cy="0"/>
            </a:xfrm>
            <a:custGeom>
              <a:avLst/>
              <a:gdLst/>
              <a:ahLst/>
              <a:cxnLst/>
              <a:rect l="l" t="t" r="r" b="b"/>
              <a:pathLst>
                <a:path w="1002030">
                  <a:moveTo>
                    <a:pt x="0" y="0"/>
                  </a:moveTo>
                  <a:lnTo>
                    <a:pt x="1001979" y="0"/>
                  </a:lnTo>
                </a:path>
              </a:pathLst>
            </a:custGeom>
            <a:ln w="25046">
              <a:solidFill>
                <a:srgbClr val="003150"/>
              </a:solidFill>
            </a:ln>
          </p:spPr>
          <p:txBody>
            <a:bodyPr wrap="square" lIns="0" tIns="0" rIns="0" bIns="0" rtlCol="0"/>
            <a:lstStyle/>
            <a:p>
              <a:endParaRPr/>
            </a:p>
          </p:txBody>
        </p:sp>
        <p:sp>
          <p:nvSpPr>
            <p:cNvPr id="24" name="object 24"/>
            <p:cNvSpPr/>
            <p:nvPr/>
          </p:nvSpPr>
          <p:spPr>
            <a:xfrm>
              <a:off x="14407482" y="9558024"/>
              <a:ext cx="1002030" cy="0"/>
            </a:xfrm>
            <a:custGeom>
              <a:avLst/>
              <a:gdLst/>
              <a:ahLst/>
              <a:cxnLst/>
              <a:rect l="l" t="t" r="r" b="b"/>
              <a:pathLst>
                <a:path w="1002030">
                  <a:moveTo>
                    <a:pt x="0" y="0"/>
                  </a:moveTo>
                  <a:lnTo>
                    <a:pt x="1001979" y="0"/>
                  </a:lnTo>
                </a:path>
              </a:pathLst>
            </a:custGeom>
            <a:ln w="25046">
              <a:solidFill>
                <a:srgbClr val="003150"/>
              </a:solidFill>
            </a:ln>
          </p:spPr>
          <p:txBody>
            <a:bodyPr wrap="square" lIns="0" tIns="0" rIns="0" bIns="0" rtlCol="0"/>
            <a:lstStyle/>
            <a:p>
              <a:endParaRPr/>
            </a:p>
          </p:txBody>
        </p:sp>
        <p:sp>
          <p:nvSpPr>
            <p:cNvPr id="25" name="object 25"/>
            <p:cNvSpPr/>
            <p:nvPr/>
          </p:nvSpPr>
          <p:spPr>
            <a:xfrm>
              <a:off x="15409460" y="9558024"/>
              <a:ext cx="1002030" cy="0"/>
            </a:xfrm>
            <a:custGeom>
              <a:avLst/>
              <a:gdLst/>
              <a:ahLst/>
              <a:cxnLst/>
              <a:rect l="l" t="t" r="r" b="b"/>
              <a:pathLst>
                <a:path w="1002030">
                  <a:moveTo>
                    <a:pt x="0" y="0"/>
                  </a:moveTo>
                  <a:lnTo>
                    <a:pt x="1001979" y="0"/>
                  </a:lnTo>
                </a:path>
              </a:pathLst>
            </a:custGeom>
            <a:ln w="25046">
              <a:solidFill>
                <a:srgbClr val="003150"/>
              </a:solidFill>
            </a:ln>
          </p:spPr>
          <p:txBody>
            <a:bodyPr wrap="square" lIns="0" tIns="0" rIns="0" bIns="0" rtlCol="0"/>
            <a:lstStyle/>
            <a:p>
              <a:endParaRPr/>
            </a:p>
          </p:txBody>
        </p:sp>
        <p:sp>
          <p:nvSpPr>
            <p:cNvPr id="26" name="object 26"/>
            <p:cNvSpPr/>
            <p:nvPr/>
          </p:nvSpPr>
          <p:spPr>
            <a:xfrm>
              <a:off x="16411438" y="9558024"/>
              <a:ext cx="1002030" cy="0"/>
            </a:xfrm>
            <a:custGeom>
              <a:avLst/>
              <a:gdLst/>
              <a:ahLst/>
              <a:cxnLst/>
              <a:rect l="l" t="t" r="r" b="b"/>
              <a:pathLst>
                <a:path w="1002030">
                  <a:moveTo>
                    <a:pt x="0" y="0"/>
                  </a:moveTo>
                  <a:lnTo>
                    <a:pt x="1001979" y="0"/>
                  </a:lnTo>
                </a:path>
              </a:pathLst>
            </a:custGeom>
            <a:ln w="25046">
              <a:solidFill>
                <a:srgbClr val="003150"/>
              </a:solidFill>
            </a:ln>
          </p:spPr>
          <p:txBody>
            <a:bodyPr wrap="square" lIns="0" tIns="0" rIns="0" bIns="0" rtlCol="0"/>
            <a:lstStyle/>
            <a:p>
              <a:endParaRPr/>
            </a:p>
          </p:txBody>
        </p:sp>
        <p:sp>
          <p:nvSpPr>
            <p:cNvPr id="27" name="object 27"/>
            <p:cNvSpPr/>
            <p:nvPr/>
          </p:nvSpPr>
          <p:spPr>
            <a:xfrm>
              <a:off x="17413417" y="9558024"/>
              <a:ext cx="1002030" cy="0"/>
            </a:xfrm>
            <a:custGeom>
              <a:avLst/>
              <a:gdLst/>
              <a:ahLst/>
              <a:cxnLst/>
              <a:rect l="l" t="t" r="r" b="b"/>
              <a:pathLst>
                <a:path w="1002030">
                  <a:moveTo>
                    <a:pt x="0" y="0"/>
                  </a:moveTo>
                  <a:lnTo>
                    <a:pt x="1001979" y="0"/>
                  </a:lnTo>
                </a:path>
              </a:pathLst>
            </a:custGeom>
            <a:ln w="25046">
              <a:solidFill>
                <a:srgbClr val="003150"/>
              </a:solidFill>
            </a:ln>
          </p:spPr>
          <p:txBody>
            <a:bodyPr wrap="square" lIns="0" tIns="0" rIns="0" bIns="0" rtlCol="0"/>
            <a:lstStyle/>
            <a:p>
              <a:endParaRPr/>
            </a:p>
          </p:txBody>
        </p:sp>
        <p:sp>
          <p:nvSpPr>
            <p:cNvPr id="28" name="object 28"/>
            <p:cNvSpPr/>
            <p:nvPr/>
          </p:nvSpPr>
          <p:spPr>
            <a:xfrm>
              <a:off x="11694274" y="9157836"/>
              <a:ext cx="5457825" cy="387985"/>
            </a:xfrm>
            <a:custGeom>
              <a:avLst/>
              <a:gdLst/>
              <a:ahLst/>
              <a:cxnLst/>
              <a:rect l="l" t="t" r="r" b="b"/>
              <a:pathLst>
                <a:path w="5457825" h="387984">
                  <a:moveTo>
                    <a:pt x="438365" y="237375"/>
                  </a:moveTo>
                  <a:lnTo>
                    <a:pt x="0" y="237375"/>
                  </a:lnTo>
                  <a:lnTo>
                    <a:pt x="0" y="387667"/>
                  </a:lnTo>
                  <a:lnTo>
                    <a:pt x="438365" y="387667"/>
                  </a:lnTo>
                  <a:lnTo>
                    <a:pt x="438365" y="237375"/>
                  </a:lnTo>
                  <a:close/>
                </a:path>
                <a:path w="5457825" h="387984">
                  <a:moveTo>
                    <a:pt x="1442199" y="225437"/>
                  </a:moveTo>
                  <a:lnTo>
                    <a:pt x="1003833" y="225437"/>
                  </a:lnTo>
                  <a:lnTo>
                    <a:pt x="1003833" y="375729"/>
                  </a:lnTo>
                  <a:lnTo>
                    <a:pt x="1442199" y="375729"/>
                  </a:lnTo>
                  <a:lnTo>
                    <a:pt x="1442199" y="225437"/>
                  </a:lnTo>
                  <a:close/>
                </a:path>
                <a:path w="5457825" h="387984">
                  <a:moveTo>
                    <a:pt x="2446020" y="75133"/>
                  </a:moveTo>
                  <a:lnTo>
                    <a:pt x="2007654" y="75133"/>
                  </a:lnTo>
                  <a:lnTo>
                    <a:pt x="2007654" y="375729"/>
                  </a:lnTo>
                  <a:lnTo>
                    <a:pt x="2446020" y="375729"/>
                  </a:lnTo>
                  <a:lnTo>
                    <a:pt x="2446020" y="75133"/>
                  </a:lnTo>
                  <a:close/>
                </a:path>
                <a:path w="5457825" h="387984">
                  <a:moveTo>
                    <a:pt x="3449840" y="0"/>
                  </a:moveTo>
                  <a:lnTo>
                    <a:pt x="3011487" y="0"/>
                  </a:lnTo>
                  <a:lnTo>
                    <a:pt x="3011487" y="375729"/>
                  </a:lnTo>
                  <a:lnTo>
                    <a:pt x="3449840" y="375729"/>
                  </a:lnTo>
                  <a:lnTo>
                    <a:pt x="3449840" y="0"/>
                  </a:lnTo>
                  <a:close/>
                </a:path>
                <a:path w="5457825" h="387984">
                  <a:moveTo>
                    <a:pt x="4453674" y="75133"/>
                  </a:moveTo>
                  <a:lnTo>
                    <a:pt x="4015308" y="75133"/>
                  </a:lnTo>
                  <a:lnTo>
                    <a:pt x="4015308" y="375729"/>
                  </a:lnTo>
                  <a:lnTo>
                    <a:pt x="4453674" y="375729"/>
                  </a:lnTo>
                  <a:lnTo>
                    <a:pt x="4453674" y="75133"/>
                  </a:lnTo>
                  <a:close/>
                </a:path>
                <a:path w="5457825" h="387984">
                  <a:moveTo>
                    <a:pt x="5457507" y="0"/>
                  </a:moveTo>
                  <a:lnTo>
                    <a:pt x="5019141" y="0"/>
                  </a:lnTo>
                  <a:lnTo>
                    <a:pt x="5019141" y="375729"/>
                  </a:lnTo>
                  <a:lnTo>
                    <a:pt x="5457507" y="375729"/>
                  </a:lnTo>
                  <a:lnTo>
                    <a:pt x="5457507" y="0"/>
                  </a:lnTo>
                  <a:close/>
                </a:path>
              </a:pathLst>
            </a:custGeom>
            <a:solidFill>
              <a:srgbClr val="FCBC39"/>
            </a:solidFill>
          </p:spPr>
          <p:txBody>
            <a:bodyPr wrap="square" lIns="0" tIns="0" rIns="0" bIns="0" rtlCol="0"/>
            <a:lstStyle/>
            <a:p>
              <a:endParaRPr/>
            </a:p>
          </p:txBody>
        </p:sp>
        <p:sp>
          <p:nvSpPr>
            <p:cNvPr id="29" name="object 29"/>
            <p:cNvSpPr/>
            <p:nvPr/>
          </p:nvSpPr>
          <p:spPr>
            <a:xfrm>
              <a:off x="11401548" y="6656799"/>
              <a:ext cx="7059930" cy="2305050"/>
            </a:xfrm>
            <a:custGeom>
              <a:avLst/>
              <a:gdLst/>
              <a:ahLst/>
              <a:cxnLst/>
              <a:rect l="l" t="t" r="r" b="b"/>
              <a:pathLst>
                <a:path w="7059930" h="2305050">
                  <a:moveTo>
                    <a:pt x="0" y="2304545"/>
                  </a:moveTo>
                  <a:lnTo>
                    <a:pt x="6315692" y="2304545"/>
                  </a:lnTo>
                </a:path>
                <a:path w="7059930" h="2305050">
                  <a:moveTo>
                    <a:pt x="6754056" y="2304545"/>
                  </a:moveTo>
                  <a:lnTo>
                    <a:pt x="7059868" y="2304545"/>
                  </a:lnTo>
                </a:path>
                <a:path w="7059930" h="2305050">
                  <a:moveTo>
                    <a:pt x="0" y="1728411"/>
                  </a:moveTo>
                  <a:lnTo>
                    <a:pt x="6315692" y="1728411"/>
                  </a:lnTo>
                </a:path>
                <a:path w="7059930" h="2305050">
                  <a:moveTo>
                    <a:pt x="6754056" y="1728411"/>
                  </a:moveTo>
                  <a:lnTo>
                    <a:pt x="7059868" y="1728411"/>
                  </a:lnTo>
                </a:path>
                <a:path w="7059930" h="2305050">
                  <a:moveTo>
                    <a:pt x="0" y="1152267"/>
                  </a:moveTo>
                  <a:lnTo>
                    <a:pt x="6315692" y="1152267"/>
                  </a:lnTo>
                </a:path>
                <a:path w="7059930" h="2305050">
                  <a:moveTo>
                    <a:pt x="6754056" y="1152267"/>
                  </a:moveTo>
                  <a:lnTo>
                    <a:pt x="7059868" y="1152267"/>
                  </a:lnTo>
                </a:path>
                <a:path w="7059930" h="2305050">
                  <a:moveTo>
                    <a:pt x="0" y="576133"/>
                  </a:moveTo>
                  <a:lnTo>
                    <a:pt x="6315692" y="576133"/>
                  </a:lnTo>
                </a:path>
                <a:path w="7059930" h="2305050">
                  <a:moveTo>
                    <a:pt x="6754056" y="576133"/>
                  </a:moveTo>
                  <a:lnTo>
                    <a:pt x="7059868" y="576133"/>
                  </a:lnTo>
                </a:path>
                <a:path w="7059930" h="2305050">
                  <a:moveTo>
                    <a:pt x="0" y="0"/>
                  </a:moveTo>
                  <a:lnTo>
                    <a:pt x="6315692" y="0"/>
                  </a:lnTo>
                </a:path>
                <a:path w="7059930" h="2305050">
                  <a:moveTo>
                    <a:pt x="6754056" y="0"/>
                  </a:moveTo>
                  <a:lnTo>
                    <a:pt x="7059868" y="0"/>
                  </a:lnTo>
                </a:path>
              </a:pathLst>
            </a:custGeom>
            <a:ln w="3175">
              <a:solidFill>
                <a:srgbClr val="807E7E"/>
              </a:solidFill>
            </a:ln>
          </p:spPr>
          <p:txBody>
            <a:bodyPr wrap="square" lIns="0" tIns="0" rIns="0" bIns="0" rtlCol="0"/>
            <a:lstStyle/>
            <a:p>
              <a:endParaRPr/>
            </a:p>
          </p:txBody>
        </p:sp>
        <p:sp>
          <p:nvSpPr>
            <p:cNvPr id="30" name="object 30"/>
            <p:cNvSpPr/>
            <p:nvPr/>
          </p:nvSpPr>
          <p:spPr>
            <a:xfrm>
              <a:off x="17717240" y="6151886"/>
              <a:ext cx="438784" cy="3382010"/>
            </a:xfrm>
            <a:custGeom>
              <a:avLst/>
              <a:gdLst/>
              <a:ahLst/>
              <a:cxnLst/>
              <a:rect l="l" t="t" r="r" b="b"/>
              <a:pathLst>
                <a:path w="438784" h="3382009">
                  <a:moveTo>
                    <a:pt x="438363" y="0"/>
                  </a:moveTo>
                  <a:lnTo>
                    <a:pt x="0" y="0"/>
                  </a:lnTo>
                  <a:lnTo>
                    <a:pt x="0" y="3381677"/>
                  </a:lnTo>
                  <a:lnTo>
                    <a:pt x="438363" y="3381677"/>
                  </a:lnTo>
                  <a:lnTo>
                    <a:pt x="438363" y="0"/>
                  </a:lnTo>
                  <a:close/>
                </a:path>
              </a:pathLst>
            </a:custGeom>
            <a:solidFill>
              <a:srgbClr val="FCBC39"/>
            </a:solidFill>
          </p:spPr>
          <p:txBody>
            <a:bodyPr wrap="square" lIns="0" tIns="0" rIns="0" bIns="0" rtlCol="0"/>
            <a:lstStyle/>
            <a:p>
              <a:endParaRPr/>
            </a:p>
          </p:txBody>
        </p:sp>
      </p:grpSp>
      <p:graphicFrame>
        <p:nvGraphicFramePr>
          <p:cNvPr id="31" name="object 31"/>
          <p:cNvGraphicFramePr>
            <a:graphicFrameLocks noGrp="1"/>
          </p:cNvGraphicFramePr>
          <p:nvPr/>
        </p:nvGraphicFramePr>
        <p:xfrm>
          <a:off x="11595524" y="9617139"/>
          <a:ext cx="6612890" cy="356235"/>
        </p:xfrm>
        <a:graphic>
          <a:graphicData uri="http://schemas.openxmlformats.org/drawingml/2006/table">
            <a:tbl>
              <a:tblPr firstRow="1" bandRow="1">
                <a:tableStyleId>{2D5ABB26-0587-4C30-8999-92F81FD0307C}</a:tableStyleId>
              </a:tblPr>
              <a:tblGrid>
                <a:gridCol w="777240">
                  <a:extLst>
                    <a:ext uri="{9D8B030D-6E8A-4147-A177-3AD203B41FA5}">
                      <a16:colId xmlns:a16="http://schemas.microsoft.com/office/drawing/2014/main" val="20000"/>
                    </a:ext>
                  </a:extLst>
                </a:gridCol>
                <a:gridCol w="1029335">
                  <a:extLst>
                    <a:ext uri="{9D8B030D-6E8A-4147-A177-3AD203B41FA5}">
                      <a16:colId xmlns:a16="http://schemas.microsoft.com/office/drawing/2014/main" val="20001"/>
                    </a:ext>
                  </a:extLst>
                </a:gridCol>
                <a:gridCol w="1078230">
                  <a:extLst>
                    <a:ext uri="{9D8B030D-6E8A-4147-A177-3AD203B41FA5}">
                      <a16:colId xmlns:a16="http://schemas.microsoft.com/office/drawing/2014/main" val="20002"/>
                    </a:ext>
                  </a:extLst>
                </a:gridCol>
                <a:gridCol w="903605">
                  <a:extLst>
                    <a:ext uri="{9D8B030D-6E8A-4147-A177-3AD203B41FA5}">
                      <a16:colId xmlns:a16="http://schemas.microsoft.com/office/drawing/2014/main" val="20003"/>
                    </a:ext>
                  </a:extLst>
                </a:gridCol>
                <a:gridCol w="1031875">
                  <a:extLst>
                    <a:ext uri="{9D8B030D-6E8A-4147-A177-3AD203B41FA5}">
                      <a16:colId xmlns:a16="http://schemas.microsoft.com/office/drawing/2014/main" val="20004"/>
                    </a:ext>
                  </a:extLst>
                </a:gridCol>
                <a:gridCol w="1000760">
                  <a:extLst>
                    <a:ext uri="{9D8B030D-6E8A-4147-A177-3AD203B41FA5}">
                      <a16:colId xmlns:a16="http://schemas.microsoft.com/office/drawing/2014/main" val="20005"/>
                    </a:ext>
                  </a:extLst>
                </a:gridCol>
                <a:gridCol w="791845">
                  <a:extLst>
                    <a:ext uri="{9D8B030D-6E8A-4147-A177-3AD203B41FA5}">
                      <a16:colId xmlns:a16="http://schemas.microsoft.com/office/drawing/2014/main" val="20006"/>
                    </a:ext>
                  </a:extLst>
                </a:gridCol>
              </a:tblGrid>
              <a:tr h="356235">
                <a:tc>
                  <a:txBody>
                    <a:bodyPr/>
                    <a:lstStyle/>
                    <a:p>
                      <a:pPr marL="31750">
                        <a:lnSpc>
                          <a:spcPct val="100000"/>
                        </a:lnSpc>
                        <a:spcBef>
                          <a:spcPts val="660"/>
                        </a:spcBef>
                      </a:pPr>
                      <a:r>
                        <a:rPr sz="1150" b="0" dirty="0">
                          <a:latin typeface="Work Sans Light"/>
                          <a:cs typeface="Work Sans Light"/>
                        </a:rPr>
                        <a:t>1</a:t>
                      </a:r>
                      <a:r>
                        <a:rPr sz="1150" b="0" spc="20" dirty="0">
                          <a:latin typeface="Work Sans Light"/>
                          <a:cs typeface="Work Sans Light"/>
                        </a:rPr>
                        <a:t> </a:t>
                      </a:r>
                      <a:r>
                        <a:rPr sz="1150" b="0" spc="-20" dirty="0">
                          <a:latin typeface="Work Sans Light"/>
                          <a:cs typeface="Work Sans Light"/>
                        </a:rPr>
                        <a:t>MĚSÍC</a:t>
                      </a:r>
                      <a:endParaRPr sz="1150">
                        <a:latin typeface="Work Sans Light"/>
                        <a:cs typeface="Work Sans Light"/>
                      </a:endParaRPr>
                    </a:p>
                  </a:txBody>
                  <a:tcPr marL="0" marR="0" marT="83820" marB="0"/>
                </a:tc>
                <a:tc>
                  <a:txBody>
                    <a:bodyPr/>
                    <a:lstStyle/>
                    <a:p>
                      <a:pPr marL="194945">
                        <a:lnSpc>
                          <a:spcPct val="100000"/>
                        </a:lnSpc>
                        <a:spcBef>
                          <a:spcPts val="660"/>
                        </a:spcBef>
                      </a:pPr>
                      <a:r>
                        <a:rPr sz="1150" b="0" dirty="0">
                          <a:latin typeface="Work Sans Light"/>
                          <a:cs typeface="Work Sans Light"/>
                        </a:rPr>
                        <a:t>2</a:t>
                      </a:r>
                      <a:r>
                        <a:rPr sz="1150" b="0" spc="30" dirty="0">
                          <a:latin typeface="Work Sans Light"/>
                          <a:cs typeface="Work Sans Light"/>
                        </a:rPr>
                        <a:t> </a:t>
                      </a:r>
                      <a:r>
                        <a:rPr sz="1150" b="0" spc="-10" dirty="0">
                          <a:latin typeface="Work Sans Light"/>
                          <a:cs typeface="Work Sans Light"/>
                        </a:rPr>
                        <a:t>MĚSÍCE</a:t>
                      </a:r>
                      <a:endParaRPr sz="1150">
                        <a:latin typeface="Work Sans Light"/>
                        <a:cs typeface="Work Sans Light"/>
                      </a:endParaRPr>
                    </a:p>
                  </a:txBody>
                  <a:tcPr marL="0" marR="0" marT="83820" marB="0"/>
                </a:tc>
                <a:tc>
                  <a:txBody>
                    <a:bodyPr/>
                    <a:lstStyle/>
                    <a:p>
                      <a:pPr marL="160655">
                        <a:lnSpc>
                          <a:spcPct val="100000"/>
                        </a:lnSpc>
                        <a:spcBef>
                          <a:spcPts val="660"/>
                        </a:spcBef>
                      </a:pPr>
                      <a:r>
                        <a:rPr sz="1150" b="0" dirty="0">
                          <a:latin typeface="Work Sans Light"/>
                          <a:cs typeface="Work Sans Light"/>
                        </a:rPr>
                        <a:t>6</a:t>
                      </a:r>
                      <a:r>
                        <a:rPr sz="1150" b="0" spc="30" dirty="0">
                          <a:latin typeface="Work Sans Light"/>
                          <a:cs typeface="Work Sans Light"/>
                        </a:rPr>
                        <a:t> </a:t>
                      </a:r>
                      <a:r>
                        <a:rPr sz="1150" b="0" spc="-10" dirty="0">
                          <a:latin typeface="Work Sans Light"/>
                          <a:cs typeface="Work Sans Light"/>
                        </a:rPr>
                        <a:t>MĚSÍCŮ</a:t>
                      </a:r>
                      <a:endParaRPr sz="1150">
                        <a:latin typeface="Work Sans Light"/>
                        <a:cs typeface="Work Sans Light"/>
                      </a:endParaRPr>
                    </a:p>
                  </a:txBody>
                  <a:tcPr marL="0" marR="0" marT="83820" marB="0"/>
                </a:tc>
                <a:tc>
                  <a:txBody>
                    <a:bodyPr/>
                    <a:lstStyle/>
                    <a:p>
                      <a:pPr marL="229870">
                        <a:lnSpc>
                          <a:spcPct val="100000"/>
                        </a:lnSpc>
                        <a:spcBef>
                          <a:spcPts val="660"/>
                        </a:spcBef>
                      </a:pPr>
                      <a:r>
                        <a:rPr sz="1150" b="0" dirty="0">
                          <a:latin typeface="Work Sans Light"/>
                          <a:cs typeface="Work Sans Light"/>
                        </a:rPr>
                        <a:t>1</a:t>
                      </a:r>
                      <a:r>
                        <a:rPr sz="1150" b="0" spc="20" dirty="0">
                          <a:latin typeface="Work Sans Light"/>
                          <a:cs typeface="Work Sans Light"/>
                        </a:rPr>
                        <a:t> </a:t>
                      </a:r>
                      <a:r>
                        <a:rPr sz="1150" b="0" spc="-25" dirty="0">
                          <a:latin typeface="Work Sans Light"/>
                          <a:cs typeface="Work Sans Light"/>
                        </a:rPr>
                        <a:t>ROK</a:t>
                      </a:r>
                      <a:endParaRPr sz="1150">
                        <a:latin typeface="Work Sans Light"/>
                        <a:cs typeface="Work Sans Light"/>
                      </a:endParaRPr>
                    </a:p>
                  </a:txBody>
                  <a:tcPr marL="0" marR="0" marT="83820" marB="0"/>
                </a:tc>
                <a:tc>
                  <a:txBody>
                    <a:bodyPr/>
                    <a:lstStyle/>
                    <a:p>
                      <a:pPr marL="273685">
                        <a:lnSpc>
                          <a:spcPct val="100000"/>
                        </a:lnSpc>
                        <a:spcBef>
                          <a:spcPts val="660"/>
                        </a:spcBef>
                      </a:pPr>
                      <a:r>
                        <a:rPr sz="1150" b="0" dirty="0">
                          <a:latin typeface="Work Sans Light"/>
                          <a:cs typeface="Work Sans Light"/>
                        </a:rPr>
                        <a:t>2</a:t>
                      </a:r>
                      <a:r>
                        <a:rPr sz="1150" b="0" spc="30" dirty="0">
                          <a:latin typeface="Work Sans Light"/>
                          <a:cs typeface="Work Sans Light"/>
                        </a:rPr>
                        <a:t> </a:t>
                      </a:r>
                      <a:r>
                        <a:rPr sz="1150" b="0" spc="-20" dirty="0">
                          <a:latin typeface="Work Sans Light"/>
                          <a:cs typeface="Work Sans Light"/>
                        </a:rPr>
                        <a:t>ROKY</a:t>
                      </a:r>
                      <a:endParaRPr sz="1150">
                        <a:latin typeface="Work Sans Light"/>
                        <a:cs typeface="Work Sans Light"/>
                      </a:endParaRPr>
                    </a:p>
                  </a:txBody>
                  <a:tcPr marL="0" marR="0" marT="83820" marB="0"/>
                </a:tc>
                <a:tc>
                  <a:txBody>
                    <a:bodyPr/>
                    <a:lstStyle/>
                    <a:p>
                      <a:pPr marL="245110">
                        <a:lnSpc>
                          <a:spcPct val="100000"/>
                        </a:lnSpc>
                        <a:spcBef>
                          <a:spcPts val="660"/>
                        </a:spcBef>
                      </a:pPr>
                      <a:r>
                        <a:rPr sz="1150" b="0" dirty="0">
                          <a:latin typeface="Work Sans Light"/>
                          <a:cs typeface="Work Sans Light"/>
                        </a:rPr>
                        <a:t>3</a:t>
                      </a:r>
                      <a:r>
                        <a:rPr sz="1150" b="0" spc="30" dirty="0">
                          <a:latin typeface="Work Sans Light"/>
                          <a:cs typeface="Work Sans Light"/>
                        </a:rPr>
                        <a:t> </a:t>
                      </a:r>
                      <a:r>
                        <a:rPr sz="1150" b="0" spc="-20" dirty="0">
                          <a:latin typeface="Work Sans Light"/>
                          <a:cs typeface="Work Sans Light"/>
                        </a:rPr>
                        <a:t>ROKY</a:t>
                      </a:r>
                      <a:endParaRPr sz="1150">
                        <a:latin typeface="Work Sans Light"/>
                        <a:cs typeface="Work Sans Light"/>
                      </a:endParaRPr>
                    </a:p>
                  </a:txBody>
                  <a:tcPr marL="0" marR="0" marT="83820" marB="0"/>
                </a:tc>
                <a:tc>
                  <a:txBody>
                    <a:bodyPr/>
                    <a:lstStyle/>
                    <a:p>
                      <a:pPr marL="244475">
                        <a:lnSpc>
                          <a:spcPts val="1330"/>
                        </a:lnSpc>
                      </a:pPr>
                      <a:r>
                        <a:rPr sz="1150" b="0" dirty="0">
                          <a:latin typeface="Work Sans Light"/>
                          <a:cs typeface="Work Sans Light"/>
                        </a:rPr>
                        <a:t>4</a:t>
                      </a:r>
                      <a:r>
                        <a:rPr sz="1150" b="0" spc="30" dirty="0">
                          <a:latin typeface="Work Sans Light"/>
                          <a:cs typeface="Work Sans Light"/>
                        </a:rPr>
                        <a:t> </a:t>
                      </a:r>
                      <a:r>
                        <a:rPr sz="1150" b="0" spc="-20" dirty="0">
                          <a:latin typeface="Work Sans Light"/>
                          <a:cs typeface="Work Sans Light"/>
                        </a:rPr>
                        <a:t>ROKY</a:t>
                      </a:r>
                      <a:endParaRPr sz="1150">
                        <a:latin typeface="Work Sans Light"/>
                        <a:cs typeface="Work Sans Light"/>
                      </a:endParaRPr>
                    </a:p>
                    <a:p>
                      <a:pPr marL="271145">
                        <a:lnSpc>
                          <a:spcPts val="1340"/>
                        </a:lnSpc>
                        <a:spcBef>
                          <a:spcPts val="40"/>
                        </a:spcBef>
                      </a:pPr>
                      <a:r>
                        <a:rPr sz="1150" b="0" dirty="0">
                          <a:latin typeface="Work Sans Light"/>
                          <a:cs typeface="Work Sans Light"/>
                        </a:rPr>
                        <a:t>A</a:t>
                      </a:r>
                      <a:r>
                        <a:rPr sz="1150" b="0" spc="-50" dirty="0">
                          <a:latin typeface="Work Sans Light"/>
                          <a:cs typeface="Work Sans Light"/>
                        </a:rPr>
                        <a:t> </a:t>
                      </a:r>
                      <a:r>
                        <a:rPr sz="1150" b="0" spc="-20" dirty="0">
                          <a:latin typeface="Work Sans Light"/>
                          <a:cs typeface="Work Sans Light"/>
                        </a:rPr>
                        <a:t>VÍCE</a:t>
                      </a:r>
                      <a:endParaRPr sz="1150">
                        <a:latin typeface="Work Sans Light"/>
                        <a:cs typeface="Work Sans Light"/>
                      </a:endParaRPr>
                    </a:p>
                  </a:txBody>
                  <a:tcPr marL="0" marR="0" marT="0" marB="0"/>
                </a:tc>
                <a:extLst>
                  <a:ext uri="{0D108BD9-81ED-4DB2-BD59-A6C34878D82A}">
                    <a16:rowId xmlns:a16="http://schemas.microsoft.com/office/drawing/2014/main" val="10000"/>
                  </a:ext>
                </a:extLst>
              </a:tr>
            </a:tbl>
          </a:graphicData>
        </a:graphic>
      </p:graphicFrame>
      <p:sp>
        <p:nvSpPr>
          <p:cNvPr id="32" name="object 32"/>
          <p:cNvSpPr txBox="1"/>
          <p:nvPr/>
        </p:nvSpPr>
        <p:spPr>
          <a:xfrm>
            <a:off x="17811001" y="6305706"/>
            <a:ext cx="246379" cy="471805"/>
          </a:xfrm>
          <a:prstGeom prst="rect">
            <a:avLst/>
          </a:prstGeom>
        </p:spPr>
        <p:txBody>
          <a:bodyPr vert="vert270" wrap="square" lIns="0" tIns="3175" rIns="0" bIns="0" rtlCol="0">
            <a:spAutoFit/>
          </a:bodyPr>
          <a:lstStyle/>
          <a:p>
            <a:pPr marL="12700">
              <a:lnSpc>
                <a:spcPct val="100000"/>
              </a:lnSpc>
              <a:spcBef>
                <a:spcPts val="25"/>
              </a:spcBef>
            </a:pPr>
            <a:r>
              <a:rPr sz="1450" b="1" dirty="0">
                <a:solidFill>
                  <a:srgbClr val="FFFFFF"/>
                </a:solidFill>
                <a:latin typeface="Work Sans SemiBold"/>
                <a:cs typeface="Work Sans SemiBold"/>
              </a:rPr>
              <a:t>67</a:t>
            </a:r>
            <a:r>
              <a:rPr sz="1450" b="1" spc="-45" dirty="0">
                <a:solidFill>
                  <a:srgbClr val="FFFFFF"/>
                </a:solidFill>
                <a:latin typeface="Work Sans SemiBold"/>
                <a:cs typeface="Work Sans SemiBold"/>
              </a:rPr>
              <a:t> </a:t>
            </a:r>
            <a:r>
              <a:rPr sz="1450" b="1" spc="-50" dirty="0">
                <a:solidFill>
                  <a:srgbClr val="FFFFFF"/>
                </a:solidFill>
                <a:latin typeface="Work Sans SemiBold"/>
                <a:cs typeface="Work Sans SemiBold"/>
              </a:rPr>
              <a:t>%</a:t>
            </a:r>
            <a:endParaRPr sz="1450" dirty="0">
              <a:latin typeface="Work Sans SemiBold"/>
              <a:cs typeface="Work Sans SemiBold"/>
            </a:endParaRPr>
          </a:p>
        </p:txBody>
      </p:sp>
      <p:sp>
        <p:nvSpPr>
          <p:cNvPr id="33" name="object 33"/>
          <p:cNvSpPr txBox="1"/>
          <p:nvPr/>
        </p:nvSpPr>
        <p:spPr>
          <a:xfrm>
            <a:off x="11682364" y="8559380"/>
            <a:ext cx="433912" cy="226344"/>
          </a:xfrm>
          <a:prstGeom prst="rect">
            <a:avLst/>
          </a:prstGeom>
        </p:spPr>
        <p:txBody>
          <a:bodyPr vert="horz" wrap="square" lIns="0" tIns="3175" rIns="0" bIns="0" rtlCol="0">
            <a:spAutoFit/>
          </a:bodyPr>
          <a:lstStyle/>
          <a:p>
            <a:pPr marL="12700">
              <a:lnSpc>
                <a:spcPct val="100000"/>
              </a:lnSpc>
              <a:spcBef>
                <a:spcPts val="25"/>
              </a:spcBef>
            </a:pPr>
            <a:r>
              <a:rPr sz="1450" b="1" dirty="0">
                <a:solidFill>
                  <a:srgbClr val="4C4C4C"/>
                </a:solidFill>
                <a:latin typeface="Work Sans SemiBold"/>
                <a:cs typeface="Work Sans SemiBold"/>
              </a:rPr>
              <a:t>3</a:t>
            </a:r>
            <a:r>
              <a:rPr sz="1450" b="1" spc="20" dirty="0">
                <a:solidFill>
                  <a:srgbClr val="4C4C4C"/>
                </a:solidFill>
                <a:latin typeface="Work Sans SemiBold"/>
                <a:cs typeface="Work Sans SemiBold"/>
              </a:rPr>
              <a:t> </a:t>
            </a:r>
            <a:r>
              <a:rPr sz="1450" b="1" spc="-50" dirty="0">
                <a:solidFill>
                  <a:srgbClr val="4C4C4C"/>
                </a:solidFill>
                <a:latin typeface="Work Sans SemiBold"/>
                <a:cs typeface="Work Sans SemiBold"/>
              </a:rPr>
              <a:t>%</a:t>
            </a:r>
            <a:endParaRPr sz="1450" dirty="0">
              <a:latin typeface="Work Sans SemiBold"/>
              <a:cs typeface="Work Sans SemiBold"/>
            </a:endParaRPr>
          </a:p>
        </p:txBody>
      </p:sp>
      <p:sp>
        <p:nvSpPr>
          <p:cNvPr id="34" name="object 34"/>
          <p:cNvSpPr txBox="1"/>
          <p:nvPr/>
        </p:nvSpPr>
        <p:spPr>
          <a:xfrm>
            <a:off x="12707139" y="8547447"/>
            <a:ext cx="412962" cy="226344"/>
          </a:xfrm>
          <a:prstGeom prst="rect">
            <a:avLst/>
          </a:prstGeom>
        </p:spPr>
        <p:txBody>
          <a:bodyPr vert="horz" wrap="square" lIns="0" tIns="3175" rIns="0" bIns="0" rtlCol="0">
            <a:spAutoFit/>
          </a:bodyPr>
          <a:lstStyle/>
          <a:p>
            <a:pPr marL="12700">
              <a:lnSpc>
                <a:spcPct val="100000"/>
              </a:lnSpc>
              <a:spcBef>
                <a:spcPts val="25"/>
              </a:spcBef>
            </a:pPr>
            <a:r>
              <a:rPr sz="1450" b="1" dirty="0">
                <a:solidFill>
                  <a:srgbClr val="4C4C4C"/>
                </a:solidFill>
                <a:latin typeface="Work Sans SemiBold"/>
                <a:cs typeface="Work Sans SemiBold"/>
              </a:rPr>
              <a:t>3</a:t>
            </a:r>
            <a:r>
              <a:rPr sz="1450" b="1" spc="20" dirty="0">
                <a:solidFill>
                  <a:srgbClr val="4C4C4C"/>
                </a:solidFill>
                <a:latin typeface="Work Sans SemiBold"/>
                <a:cs typeface="Work Sans SemiBold"/>
              </a:rPr>
              <a:t> </a:t>
            </a:r>
            <a:r>
              <a:rPr sz="1450" b="1" spc="-50" dirty="0">
                <a:solidFill>
                  <a:srgbClr val="4C4C4C"/>
                </a:solidFill>
                <a:latin typeface="Work Sans SemiBold"/>
                <a:cs typeface="Work Sans SemiBold"/>
              </a:rPr>
              <a:t>%</a:t>
            </a:r>
            <a:endParaRPr sz="1450" dirty="0">
              <a:latin typeface="Work Sans SemiBold"/>
              <a:cs typeface="Work Sans SemiBold"/>
            </a:endParaRPr>
          </a:p>
        </p:txBody>
      </p:sp>
      <p:sp>
        <p:nvSpPr>
          <p:cNvPr id="35" name="object 35"/>
          <p:cNvSpPr txBox="1"/>
          <p:nvPr/>
        </p:nvSpPr>
        <p:spPr>
          <a:xfrm>
            <a:off x="13722875" y="8544714"/>
            <a:ext cx="412962" cy="226344"/>
          </a:xfrm>
          <a:prstGeom prst="rect">
            <a:avLst/>
          </a:prstGeom>
        </p:spPr>
        <p:txBody>
          <a:bodyPr vert="horz" wrap="square" lIns="0" tIns="3175" rIns="0" bIns="0" rtlCol="0">
            <a:spAutoFit/>
          </a:bodyPr>
          <a:lstStyle/>
          <a:p>
            <a:pPr marL="12700">
              <a:lnSpc>
                <a:spcPct val="100000"/>
              </a:lnSpc>
              <a:spcBef>
                <a:spcPts val="25"/>
              </a:spcBef>
            </a:pPr>
            <a:r>
              <a:rPr sz="1450" b="1" dirty="0">
                <a:solidFill>
                  <a:srgbClr val="4C4C4C"/>
                </a:solidFill>
                <a:latin typeface="Work Sans SemiBold"/>
                <a:cs typeface="Work Sans SemiBold"/>
              </a:rPr>
              <a:t>6</a:t>
            </a:r>
            <a:r>
              <a:rPr sz="1450" b="1" spc="10" dirty="0">
                <a:solidFill>
                  <a:srgbClr val="4C4C4C"/>
                </a:solidFill>
                <a:latin typeface="Work Sans SemiBold"/>
                <a:cs typeface="Work Sans SemiBold"/>
              </a:rPr>
              <a:t> </a:t>
            </a:r>
            <a:r>
              <a:rPr sz="1450" b="1" spc="-50" dirty="0">
                <a:solidFill>
                  <a:srgbClr val="4C4C4C"/>
                </a:solidFill>
                <a:latin typeface="Work Sans SemiBold"/>
                <a:cs typeface="Work Sans SemiBold"/>
              </a:rPr>
              <a:t>%</a:t>
            </a:r>
            <a:endParaRPr sz="1450" dirty="0">
              <a:latin typeface="Work Sans SemiBold"/>
              <a:cs typeface="Work Sans SemiBold"/>
            </a:endParaRPr>
          </a:p>
        </p:txBody>
      </p:sp>
      <p:sp>
        <p:nvSpPr>
          <p:cNvPr id="36" name="object 36"/>
          <p:cNvSpPr txBox="1"/>
          <p:nvPr/>
        </p:nvSpPr>
        <p:spPr>
          <a:xfrm>
            <a:off x="14726700" y="8544714"/>
            <a:ext cx="412962" cy="226344"/>
          </a:xfrm>
          <a:prstGeom prst="rect">
            <a:avLst/>
          </a:prstGeom>
        </p:spPr>
        <p:txBody>
          <a:bodyPr vert="horz" wrap="square" lIns="0" tIns="3175" rIns="0" bIns="0" rtlCol="0">
            <a:spAutoFit/>
          </a:bodyPr>
          <a:lstStyle/>
          <a:p>
            <a:pPr marL="12700">
              <a:lnSpc>
                <a:spcPct val="100000"/>
              </a:lnSpc>
              <a:spcBef>
                <a:spcPts val="25"/>
              </a:spcBef>
            </a:pPr>
            <a:r>
              <a:rPr sz="1450" b="1" dirty="0">
                <a:solidFill>
                  <a:srgbClr val="4C4C4C"/>
                </a:solidFill>
                <a:latin typeface="Work Sans SemiBold"/>
                <a:cs typeface="Work Sans SemiBold"/>
              </a:rPr>
              <a:t>7</a:t>
            </a:r>
            <a:r>
              <a:rPr sz="1450" b="1" spc="-25" dirty="0">
                <a:solidFill>
                  <a:srgbClr val="4C4C4C"/>
                </a:solidFill>
                <a:latin typeface="Work Sans SemiBold"/>
                <a:cs typeface="Work Sans SemiBold"/>
              </a:rPr>
              <a:t> </a:t>
            </a:r>
            <a:r>
              <a:rPr sz="1450" b="1" spc="-50" dirty="0">
                <a:solidFill>
                  <a:srgbClr val="4C4C4C"/>
                </a:solidFill>
                <a:latin typeface="Work Sans SemiBold"/>
                <a:cs typeface="Work Sans SemiBold"/>
              </a:rPr>
              <a:t>%</a:t>
            </a:r>
            <a:endParaRPr sz="1450" dirty="0">
              <a:latin typeface="Work Sans SemiBold"/>
              <a:cs typeface="Work Sans SemiBold"/>
            </a:endParaRPr>
          </a:p>
        </p:txBody>
      </p:sp>
      <p:sp>
        <p:nvSpPr>
          <p:cNvPr id="37" name="object 37"/>
          <p:cNvSpPr txBox="1"/>
          <p:nvPr/>
        </p:nvSpPr>
        <p:spPr>
          <a:xfrm>
            <a:off x="15730526" y="8544714"/>
            <a:ext cx="412962" cy="226344"/>
          </a:xfrm>
          <a:prstGeom prst="rect">
            <a:avLst/>
          </a:prstGeom>
        </p:spPr>
        <p:txBody>
          <a:bodyPr vert="horz" wrap="square" lIns="0" tIns="3175" rIns="0" bIns="0" rtlCol="0">
            <a:spAutoFit/>
          </a:bodyPr>
          <a:lstStyle/>
          <a:p>
            <a:pPr marL="12700">
              <a:lnSpc>
                <a:spcPct val="100000"/>
              </a:lnSpc>
              <a:spcBef>
                <a:spcPts val="25"/>
              </a:spcBef>
            </a:pPr>
            <a:r>
              <a:rPr sz="1450" b="1" dirty="0">
                <a:solidFill>
                  <a:srgbClr val="4C4C4C"/>
                </a:solidFill>
                <a:latin typeface="Work Sans SemiBold"/>
                <a:cs typeface="Work Sans SemiBold"/>
              </a:rPr>
              <a:t>6</a:t>
            </a:r>
            <a:r>
              <a:rPr sz="1450" b="1" spc="10" dirty="0">
                <a:solidFill>
                  <a:srgbClr val="4C4C4C"/>
                </a:solidFill>
                <a:latin typeface="Work Sans SemiBold"/>
                <a:cs typeface="Work Sans SemiBold"/>
              </a:rPr>
              <a:t> </a:t>
            </a:r>
            <a:r>
              <a:rPr sz="1450" b="1" spc="-50" dirty="0">
                <a:solidFill>
                  <a:srgbClr val="4C4C4C"/>
                </a:solidFill>
                <a:latin typeface="Work Sans SemiBold"/>
                <a:cs typeface="Work Sans SemiBold"/>
              </a:rPr>
              <a:t>%</a:t>
            </a:r>
            <a:endParaRPr sz="1450">
              <a:latin typeface="Work Sans SemiBold"/>
              <a:cs typeface="Work Sans SemiBold"/>
            </a:endParaRPr>
          </a:p>
        </p:txBody>
      </p:sp>
      <p:sp>
        <p:nvSpPr>
          <p:cNvPr id="38" name="object 38"/>
          <p:cNvSpPr txBox="1"/>
          <p:nvPr/>
        </p:nvSpPr>
        <p:spPr>
          <a:xfrm>
            <a:off x="16723883" y="8544714"/>
            <a:ext cx="412962" cy="226344"/>
          </a:xfrm>
          <a:prstGeom prst="rect">
            <a:avLst/>
          </a:prstGeom>
        </p:spPr>
        <p:txBody>
          <a:bodyPr vert="horz" wrap="square" lIns="0" tIns="3175" rIns="0" bIns="0" rtlCol="0">
            <a:spAutoFit/>
          </a:bodyPr>
          <a:lstStyle/>
          <a:p>
            <a:pPr marL="12700">
              <a:lnSpc>
                <a:spcPct val="100000"/>
              </a:lnSpc>
              <a:spcBef>
                <a:spcPts val="25"/>
              </a:spcBef>
            </a:pPr>
            <a:r>
              <a:rPr sz="1450" b="1" dirty="0">
                <a:solidFill>
                  <a:srgbClr val="4C4C4C"/>
                </a:solidFill>
                <a:latin typeface="Work Sans SemiBold"/>
                <a:cs typeface="Work Sans SemiBold"/>
              </a:rPr>
              <a:t>7</a:t>
            </a:r>
            <a:r>
              <a:rPr sz="1450" b="1" spc="-25" dirty="0">
                <a:solidFill>
                  <a:srgbClr val="4C4C4C"/>
                </a:solidFill>
                <a:latin typeface="Work Sans SemiBold"/>
                <a:cs typeface="Work Sans SemiBold"/>
              </a:rPr>
              <a:t> </a:t>
            </a:r>
            <a:r>
              <a:rPr sz="1450" b="1" spc="-50" dirty="0">
                <a:solidFill>
                  <a:srgbClr val="4C4C4C"/>
                </a:solidFill>
                <a:latin typeface="Work Sans SemiBold"/>
                <a:cs typeface="Work Sans SemiBold"/>
              </a:rPr>
              <a:t>%</a:t>
            </a:r>
            <a:endParaRPr sz="1450" dirty="0">
              <a:latin typeface="Work Sans SemiBold"/>
              <a:cs typeface="Work Sans SemiBold"/>
            </a:endParaRPr>
          </a:p>
        </p:txBody>
      </p:sp>
      <p:sp>
        <p:nvSpPr>
          <p:cNvPr id="41" name="object 25">
            <a:extLst>
              <a:ext uri="{FF2B5EF4-FFF2-40B4-BE49-F238E27FC236}">
                <a16:creationId xmlns:a16="http://schemas.microsoft.com/office/drawing/2014/main" id="{EF356F0B-9695-4D0B-18F3-C22A19F75911}"/>
              </a:ext>
            </a:extLst>
          </p:cNvPr>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dirty="0">
              <a:latin typeface="Work Sans ExtraLight"/>
              <a:cs typeface="Work Sans ExtraLight"/>
            </a:endParaRPr>
          </a:p>
        </p:txBody>
      </p:sp>
      <p:sp>
        <p:nvSpPr>
          <p:cNvPr id="42" name="object 24">
            <a:extLst>
              <a:ext uri="{FF2B5EF4-FFF2-40B4-BE49-F238E27FC236}">
                <a16:creationId xmlns:a16="http://schemas.microsoft.com/office/drawing/2014/main" id="{50FC9A37-98C3-2E3F-3A84-90C1FF52ED45}"/>
              </a:ext>
            </a:extLst>
          </p:cNvPr>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dirty="0">
              <a:latin typeface="Work Sans SemiBold"/>
              <a:cs typeface="Work Sans SemiBold"/>
            </a:endParaRPr>
          </a:p>
        </p:txBody>
      </p:sp>
      <p:pic>
        <p:nvPicPr>
          <p:cNvPr id="45" name="object 15">
            <a:extLst>
              <a:ext uri="{FF2B5EF4-FFF2-40B4-BE49-F238E27FC236}">
                <a16:creationId xmlns:a16="http://schemas.microsoft.com/office/drawing/2014/main" id="{F4DA1C8C-918E-A477-5BC5-FD27C5CB55F6}"/>
              </a:ext>
            </a:extLst>
          </p:cNvPr>
          <p:cNvPicPr/>
          <p:nvPr/>
        </p:nvPicPr>
        <p:blipFill>
          <a:blip r:embed="rId3" cstate="print"/>
          <a:stretch>
            <a:fillRect/>
          </a:stretch>
        </p:blipFill>
        <p:spPr>
          <a:xfrm>
            <a:off x="1060450" y="6022222"/>
            <a:ext cx="3974575" cy="3966197"/>
          </a:xfrm>
          <a:prstGeom prst="rect">
            <a:avLst/>
          </a:prstGeom>
        </p:spPr>
      </p:pic>
      <p:pic>
        <p:nvPicPr>
          <p:cNvPr id="46" name="table">
            <a:extLst>
              <a:ext uri="{FF2B5EF4-FFF2-40B4-BE49-F238E27FC236}">
                <a16:creationId xmlns:a16="http://schemas.microsoft.com/office/drawing/2014/main" id="{2D70A99A-BC7C-6C57-C348-87A37E82ED90}"/>
              </a:ext>
            </a:extLst>
          </p:cNvPr>
          <p:cNvPicPr>
            <a:picLocks noChangeAspect="1"/>
          </p:cNvPicPr>
          <p:nvPr/>
        </p:nvPicPr>
        <p:blipFill>
          <a:blip r:embed="rId4"/>
          <a:stretch>
            <a:fillRect/>
          </a:stretch>
        </p:blipFill>
        <p:spPr>
          <a:xfrm>
            <a:off x="5734808" y="7217646"/>
            <a:ext cx="3999229" cy="187769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6" name="object 6"/>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sp>
        <p:nvSpPr>
          <p:cNvPr id="7" name="object 7"/>
          <p:cNvSpPr txBox="1"/>
          <p:nvPr/>
        </p:nvSpPr>
        <p:spPr>
          <a:xfrm>
            <a:off x="16673301" y="4380882"/>
            <a:ext cx="263652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MGR.</a:t>
            </a:r>
            <a:r>
              <a:rPr sz="1650" b="0" spc="-50" dirty="0">
                <a:solidFill>
                  <a:srgbClr val="003150"/>
                </a:solidFill>
                <a:latin typeface="Work Sans Light"/>
                <a:cs typeface="Work Sans Light"/>
              </a:rPr>
              <a:t> </a:t>
            </a:r>
            <a:r>
              <a:rPr sz="1650" b="0" dirty="0">
                <a:solidFill>
                  <a:srgbClr val="003150"/>
                </a:solidFill>
                <a:latin typeface="Work Sans Light"/>
                <a:cs typeface="Work Sans Light"/>
              </a:rPr>
              <a:t>ING.</a:t>
            </a:r>
            <a:r>
              <a:rPr sz="1650" b="0" spc="-50" dirty="0">
                <a:solidFill>
                  <a:srgbClr val="003150"/>
                </a:solidFill>
                <a:latin typeface="Work Sans Light"/>
                <a:cs typeface="Work Sans Light"/>
              </a:rPr>
              <a:t> </a:t>
            </a:r>
            <a:r>
              <a:rPr sz="1650" b="0" spc="-10" dirty="0">
                <a:solidFill>
                  <a:srgbClr val="003150"/>
                </a:solidFill>
                <a:latin typeface="Work Sans Light"/>
                <a:cs typeface="Work Sans Light"/>
              </a:rPr>
              <a:t>DAVID</a:t>
            </a:r>
            <a:r>
              <a:rPr sz="1650" b="0" spc="-45" dirty="0">
                <a:solidFill>
                  <a:srgbClr val="003150"/>
                </a:solidFill>
                <a:latin typeface="Work Sans Light"/>
                <a:cs typeface="Work Sans Light"/>
              </a:rPr>
              <a:t> </a:t>
            </a:r>
            <a:r>
              <a:rPr sz="1650" b="0" spc="-10" dirty="0">
                <a:solidFill>
                  <a:srgbClr val="003150"/>
                </a:solidFill>
                <a:latin typeface="Work Sans Light"/>
                <a:cs typeface="Work Sans Light"/>
              </a:rPr>
              <a:t>ŠMEJKAL</a:t>
            </a:r>
            <a:endParaRPr sz="1650">
              <a:latin typeface="Work Sans Light"/>
              <a:cs typeface="Work Sans Light"/>
            </a:endParaRPr>
          </a:p>
        </p:txBody>
      </p:sp>
      <p:sp>
        <p:nvSpPr>
          <p:cNvPr id="23" name="object 23"/>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4" name="object 24"/>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5" name="object 25"/>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29" name="object 17">
            <a:extLst>
              <a:ext uri="{FF2B5EF4-FFF2-40B4-BE49-F238E27FC236}">
                <a16:creationId xmlns:a16="http://schemas.microsoft.com/office/drawing/2014/main" id="{A465D328-0A1A-8601-B656-361B800BA3C5}"/>
              </a:ext>
            </a:extLst>
          </p:cNvPr>
          <p:cNvSpPr txBox="1"/>
          <p:nvPr/>
        </p:nvSpPr>
        <p:spPr>
          <a:xfrm>
            <a:off x="1047088" y="4683514"/>
            <a:ext cx="18262734" cy="5495094"/>
          </a:xfrm>
          <a:prstGeom prst="rect">
            <a:avLst/>
          </a:prstGeom>
        </p:spPr>
        <p:txBody>
          <a:bodyPr vert="horz" wrap="square" lIns="0" tIns="13970" rIns="0" bIns="0" rtlCol="0">
            <a:spAutoFit/>
          </a:bodyPr>
          <a:lstStyle/>
          <a:p>
            <a:pPr marL="469900" indent="-457200">
              <a:lnSpc>
                <a:spcPct val="100000"/>
              </a:lnSpc>
              <a:spcBef>
                <a:spcPts val="110"/>
              </a:spcBef>
              <a:buFont typeface="Arial" panose="020B0604020202020204" pitchFamily="34" charset="0"/>
              <a:buChar char="•"/>
            </a:pPr>
            <a:r>
              <a:rPr lang="cs-CZ" sz="3200" b="0" dirty="0">
                <a:solidFill>
                  <a:srgbClr val="003150"/>
                </a:solidFill>
                <a:latin typeface="Work Sans Light"/>
                <a:cs typeface="Work Sans Light"/>
              </a:rPr>
              <a:t>stávající podmínky oddlužení jsou dobře nastavené</a:t>
            </a:r>
          </a:p>
          <a:p>
            <a:pPr marL="469900" indent="-457200">
              <a:lnSpc>
                <a:spcPct val="100000"/>
              </a:lnSpc>
              <a:spcBef>
                <a:spcPts val="110"/>
              </a:spcBef>
              <a:buFont typeface="Arial" panose="020B0604020202020204" pitchFamily="34" charset="0"/>
              <a:buChar char="•"/>
            </a:pPr>
            <a:r>
              <a:rPr lang="cs-CZ" sz="3200" b="0" dirty="0">
                <a:solidFill>
                  <a:srgbClr val="003150"/>
                </a:solidFill>
                <a:latin typeface="Work Sans Light"/>
                <a:cs typeface="Work Sans Light"/>
              </a:rPr>
              <a:t>oddlužení funguje nejen jako způsob vypořádání se s závazky v případě předlužení, </a:t>
            </a:r>
            <a:br>
              <a:rPr lang="cs-CZ" sz="3200" b="0" dirty="0">
                <a:solidFill>
                  <a:srgbClr val="003150"/>
                </a:solidFill>
                <a:latin typeface="Work Sans Light"/>
                <a:cs typeface="Work Sans Light"/>
              </a:rPr>
            </a:br>
            <a:r>
              <a:rPr lang="cs-CZ" sz="3200" b="0" dirty="0">
                <a:solidFill>
                  <a:srgbClr val="003150"/>
                </a:solidFill>
                <a:latin typeface="Work Sans Light"/>
                <a:cs typeface="Work Sans Light"/>
              </a:rPr>
              <a:t>ale i jako prevence před dalším zadlužováním</a:t>
            </a:r>
          </a:p>
          <a:p>
            <a:pPr marL="469900" indent="-457200">
              <a:lnSpc>
                <a:spcPct val="100000"/>
              </a:lnSpc>
              <a:spcBef>
                <a:spcPts val="110"/>
              </a:spcBef>
              <a:buFont typeface="Arial" panose="020B0604020202020204" pitchFamily="34" charset="0"/>
              <a:buChar char="•"/>
            </a:pPr>
            <a:r>
              <a:rPr lang="cs-CZ" sz="3200" b="0" dirty="0">
                <a:solidFill>
                  <a:srgbClr val="003150"/>
                </a:solidFill>
                <a:latin typeface="Work Sans Light"/>
                <a:cs typeface="Work Sans Light"/>
              </a:rPr>
              <a:t>zkrácení oddlužení v zásadě jen zvýší riziko věřitelů, že v případě oddlužení svých dlužníků </a:t>
            </a:r>
            <a:br>
              <a:rPr lang="cs-CZ" sz="3200" b="0" dirty="0">
                <a:solidFill>
                  <a:srgbClr val="003150"/>
                </a:solidFill>
                <a:latin typeface="Work Sans Light"/>
                <a:cs typeface="Work Sans Light"/>
              </a:rPr>
            </a:br>
            <a:r>
              <a:rPr lang="cs-CZ" sz="3200" b="0" dirty="0">
                <a:solidFill>
                  <a:srgbClr val="003150"/>
                </a:solidFill>
                <a:latin typeface="Work Sans Light"/>
                <a:cs typeface="Work Sans Light"/>
              </a:rPr>
              <a:t>dostanou zpět menší částku</a:t>
            </a:r>
          </a:p>
          <a:p>
            <a:pPr marL="469900" indent="-457200">
              <a:lnSpc>
                <a:spcPct val="100000"/>
              </a:lnSpc>
              <a:spcBef>
                <a:spcPts val="110"/>
              </a:spcBef>
              <a:buFont typeface="Arial" panose="020B0604020202020204" pitchFamily="34" charset="0"/>
              <a:buChar char="•"/>
            </a:pPr>
            <a:r>
              <a:rPr lang="cs-CZ" sz="3200" b="0" dirty="0">
                <a:solidFill>
                  <a:srgbClr val="003150"/>
                </a:solidFill>
                <a:latin typeface="Work Sans Light"/>
                <a:cs typeface="Work Sans Light"/>
              </a:rPr>
              <a:t>poslední novela (od června 2019) snížila práh pro vstup do oddlužení, avšak pro zájem </a:t>
            </a:r>
            <a:br>
              <a:rPr lang="cs-CZ" sz="3200" b="0" dirty="0">
                <a:solidFill>
                  <a:srgbClr val="003150"/>
                </a:solidFill>
                <a:latin typeface="Work Sans Light"/>
                <a:cs typeface="Work Sans Light"/>
              </a:rPr>
            </a:br>
            <a:r>
              <a:rPr lang="cs-CZ" sz="3200" b="0" dirty="0">
                <a:solidFill>
                  <a:srgbClr val="003150"/>
                </a:solidFill>
                <a:latin typeface="Work Sans Light"/>
                <a:cs typeface="Work Sans Light"/>
              </a:rPr>
              <a:t>o oddlužení je stěžejní vývoj ekonomiky</a:t>
            </a:r>
          </a:p>
          <a:p>
            <a:pPr marL="469900" indent="-457200">
              <a:lnSpc>
                <a:spcPct val="100000"/>
              </a:lnSpc>
              <a:spcBef>
                <a:spcPts val="110"/>
              </a:spcBef>
              <a:buFont typeface="Arial" panose="020B0604020202020204" pitchFamily="34" charset="0"/>
              <a:buChar char="•"/>
            </a:pPr>
            <a:r>
              <a:rPr lang="cs-CZ" sz="3200" b="0" spc="-150" dirty="0">
                <a:solidFill>
                  <a:srgbClr val="003150"/>
                </a:solidFill>
                <a:latin typeface="Work Sans Light"/>
                <a:cs typeface="Work Sans Light"/>
              </a:rPr>
              <a:t>zásadním problémem je méně peněz, které zůstanou dlužníkům v oddlužení, než v exekucích</a:t>
            </a:r>
          </a:p>
          <a:p>
            <a:pPr marL="469900" indent="-457200">
              <a:lnSpc>
                <a:spcPct val="100000"/>
              </a:lnSpc>
              <a:spcBef>
                <a:spcPts val="110"/>
              </a:spcBef>
              <a:buFont typeface="Arial" panose="020B0604020202020204" pitchFamily="34" charset="0"/>
              <a:buChar char="•"/>
            </a:pPr>
            <a:r>
              <a:rPr lang="cs-CZ" sz="3200" b="0" dirty="0">
                <a:solidFill>
                  <a:srgbClr val="003150"/>
                </a:solidFill>
                <a:latin typeface="Work Sans Light"/>
                <a:cs typeface="Work Sans Light"/>
              </a:rPr>
              <a:t>po posledních úpravách životního minima, normálních nákladů na bydlení a změny </a:t>
            </a:r>
            <a:br>
              <a:rPr lang="cs-CZ" sz="3200" b="0" dirty="0">
                <a:solidFill>
                  <a:srgbClr val="003150"/>
                </a:solidFill>
                <a:latin typeface="Work Sans Light"/>
                <a:cs typeface="Work Sans Light"/>
              </a:rPr>
            </a:br>
            <a:r>
              <a:rPr lang="cs-CZ" sz="3200" b="0" dirty="0">
                <a:solidFill>
                  <a:srgbClr val="003150"/>
                </a:solidFill>
                <a:latin typeface="Work Sans Light"/>
                <a:cs typeface="Work Sans Light"/>
              </a:rPr>
              <a:t>způsobu výpočtu nezabavitelné částky dlužníka je rozdíl v reálných příjmech mezi oddlužením a exekucemi ještě vyšší</a:t>
            </a:r>
            <a:endParaRPr lang="cs-CZ" sz="3200" dirty="0">
              <a:solidFill>
                <a:srgbClr val="003150"/>
              </a:solidFill>
              <a:latin typeface="Work Sans Light"/>
              <a:cs typeface="Work Sans Light"/>
            </a:endParaRPr>
          </a:p>
        </p:txBody>
      </p:sp>
      <p:sp>
        <p:nvSpPr>
          <p:cNvPr id="10" name="object 4">
            <a:extLst>
              <a:ext uri="{FF2B5EF4-FFF2-40B4-BE49-F238E27FC236}">
                <a16:creationId xmlns:a16="http://schemas.microsoft.com/office/drawing/2014/main" id="{3F90F1DD-46DF-1CEE-F757-EE40B1A3A7B7}"/>
              </a:ext>
            </a:extLst>
          </p:cNvPr>
          <p:cNvSpPr txBox="1">
            <a:spLocks/>
          </p:cNvSpPr>
          <p:nvPr/>
        </p:nvSpPr>
        <p:spPr>
          <a:xfrm>
            <a:off x="1013446" y="1843887"/>
            <a:ext cx="15316200"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b="0" spc="-150" dirty="0">
                <a:latin typeface="Work Sans" pitchFamily="2" charset="-18"/>
                <a:cs typeface="Work Sans"/>
              </a:rPr>
              <a:t>POHLED A DOPORUČENÍ TÝKAJÍCÍ </a:t>
            </a:r>
            <a:br>
              <a:rPr lang="cs-CZ" sz="6000" b="0" spc="-150" dirty="0">
                <a:latin typeface="Work Sans" pitchFamily="2" charset="-18"/>
                <a:cs typeface="Work Sans"/>
              </a:rPr>
            </a:br>
            <a:r>
              <a:rPr lang="cs-CZ" sz="6000" b="0" spc="-150" dirty="0">
                <a:latin typeface="Work Sans" pitchFamily="2" charset="-18"/>
                <a:cs typeface="Work Sans"/>
              </a:rPr>
              <a:t>SE NOVELY ODDLUŽENÍ</a:t>
            </a:r>
            <a:endParaRPr lang="cs-CZ" spc="-150" dirty="0">
              <a:latin typeface="Work Sans" pitchFamily="2" charset="-18"/>
            </a:endParaRPr>
          </a:p>
        </p:txBody>
      </p:sp>
    </p:spTree>
    <p:extLst>
      <p:ext uri="{BB962C8B-B14F-4D97-AF65-F5344CB8AC3E}">
        <p14:creationId xmlns:p14="http://schemas.microsoft.com/office/powerpoint/2010/main" val="2850859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522996"/>
          </a:xfrm>
          <a:prstGeom prst="rect">
            <a:avLst/>
          </a:prstGeom>
        </p:spPr>
        <p:txBody>
          <a:bodyPr vert="horz" wrap="square" lIns="0" tIns="593867" rIns="0" bIns="0" rtlCol="0">
            <a:spAutoFit/>
          </a:bodyPr>
          <a:lstStyle/>
          <a:p>
            <a:pPr marL="12700">
              <a:lnSpc>
                <a:spcPct val="100000"/>
              </a:lnSpc>
              <a:spcBef>
                <a:spcPts val="125"/>
              </a:spcBef>
            </a:pPr>
            <a:r>
              <a:rPr sz="6000" b="0" dirty="0">
                <a:latin typeface="Work Sans"/>
                <a:cs typeface="Work Sans"/>
              </a:rPr>
              <a:t>POHLED</a:t>
            </a:r>
            <a:r>
              <a:rPr sz="6000" b="0" spc="-170" dirty="0">
                <a:latin typeface="Work Sans"/>
                <a:cs typeface="Work Sans"/>
              </a:rPr>
              <a:t> </a:t>
            </a:r>
            <a:r>
              <a:rPr sz="6000" b="0" spc="35" dirty="0">
                <a:latin typeface="Work Sans"/>
                <a:cs typeface="Work Sans"/>
              </a:rPr>
              <a:t>PODNIK</a:t>
            </a:r>
            <a:r>
              <a:rPr sz="6000" b="0" spc="-465" dirty="0">
                <a:latin typeface="Work Sans"/>
                <a:cs typeface="Work Sans"/>
              </a:rPr>
              <a:t>A</a:t>
            </a:r>
            <a:r>
              <a:rPr sz="6000" b="0" spc="35" dirty="0">
                <a:latin typeface="Work Sans"/>
                <a:cs typeface="Work Sans"/>
              </a:rPr>
              <a:t>TELSKÉ</a:t>
            </a:r>
            <a:r>
              <a:rPr sz="6000" b="0" spc="-165" dirty="0">
                <a:latin typeface="Work Sans"/>
                <a:cs typeface="Work Sans"/>
              </a:rPr>
              <a:t> </a:t>
            </a:r>
            <a:r>
              <a:rPr sz="6000" b="0" spc="-10" dirty="0">
                <a:latin typeface="Work Sans"/>
                <a:cs typeface="Work Sans"/>
              </a:rPr>
              <a:t>SFÉRY</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6" name="object 6"/>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nvGrpSpPr>
          <p:cNvPr id="32" name="Skupina 31">
            <a:extLst>
              <a:ext uri="{FF2B5EF4-FFF2-40B4-BE49-F238E27FC236}">
                <a16:creationId xmlns:a16="http://schemas.microsoft.com/office/drawing/2014/main" id="{68503CD3-208C-FE64-7A2E-B3CD804A4F3D}"/>
              </a:ext>
            </a:extLst>
          </p:cNvPr>
          <p:cNvGrpSpPr/>
          <p:nvPr/>
        </p:nvGrpSpPr>
        <p:grpSpPr>
          <a:xfrm>
            <a:off x="1076490" y="4701930"/>
            <a:ext cx="12050997" cy="553720"/>
            <a:chOff x="1076490" y="4701930"/>
            <a:chExt cx="12050997" cy="553720"/>
          </a:xfrm>
        </p:grpSpPr>
        <p:sp>
          <p:nvSpPr>
            <p:cNvPr id="7" name="object 7"/>
            <p:cNvSpPr/>
            <p:nvPr/>
          </p:nvSpPr>
          <p:spPr>
            <a:xfrm>
              <a:off x="1076490" y="480626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8" name="object 8"/>
            <p:cNvSpPr txBox="1"/>
            <p:nvPr/>
          </p:nvSpPr>
          <p:spPr>
            <a:xfrm>
              <a:off x="1209798" y="4867469"/>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a:latin typeface="Work Sans Light"/>
                <a:cs typeface="Work Sans Light"/>
              </a:endParaRPr>
            </a:p>
          </p:txBody>
        </p:sp>
        <p:sp>
          <p:nvSpPr>
            <p:cNvPr id="9" name="object 9"/>
            <p:cNvSpPr txBox="1"/>
            <p:nvPr/>
          </p:nvSpPr>
          <p:spPr>
            <a:xfrm>
              <a:off x="1788292" y="4701930"/>
              <a:ext cx="11339195" cy="553720"/>
            </a:xfrm>
            <a:prstGeom prst="rect">
              <a:avLst/>
            </a:prstGeom>
          </p:spPr>
          <p:txBody>
            <a:bodyPr vert="horz" wrap="square" lIns="0" tIns="13970" rIns="0" bIns="0" rtlCol="0">
              <a:spAutoFit/>
            </a:bodyPr>
            <a:lstStyle/>
            <a:p>
              <a:pPr marL="12700">
                <a:lnSpc>
                  <a:spcPct val="100000"/>
                </a:lnSpc>
                <a:spcBef>
                  <a:spcPts val="110"/>
                </a:spcBef>
              </a:pPr>
              <a:r>
                <a:rPr sz="3450" b="0" dirty="0">
                  <a:solidFill>
                    <a:srgbClr val="003150"/>
                  </a:solidFill>
                  <a:latin typeface="Work Sans Light"/>
                  <a:cs typeface="Work Sans Light"/>
                </a:rPr>
                <a:t>HODNOCENÍ</a:t>
              </a:r>
              <a:r>
                <a:rPr sz="3450" b="0" spc="-10" dirty="0">
                  <a:solidFill>
                    <a:srgbClr val="003150"/>
                  </a:solidFill>
                  <a:latin typeface="Work Sans Light"/>
                  <a:cs typeface="Work Sans Light"/>
                </a:rPr>
                <a:t> </a:t>
              </a:r>
              <a:r>
                <a:rPr sz="3450" b="0" dirty="0">
                  <a:solidFill>
                    <a:srgbClr val="003150"/>
                  </a:solidFill>
                  <a:latin typeface="Work Sans Light"/>
                  <a:cs typeface="Work Sans Light"/>
                </a:rPr>
                <a:t>RIZIK</a:t>
              </a:r>
              <a:r>
                <a:rPr sz="3450" b="0" spc="-55" dirty="0">
                  <a:solidFill>
                    <a:srgbClr val="003150"/>
                  </a:solidFill>
                  <a:latin typeface="Work Sans Light"/>
                  <a:cs typeface="Work Sans Light"/>
                </a:rPr>
                <a:t> </a:t>
              </a:r>
              <a:r>
                <a:rPr sz="3450" b="0" dirty="0">
                  <a:solidFill>
                    <a:srgbClr val="003150"/>
                  </a:solidFill>
                  <a:latin typeface="Work Sans Light"/>
                  <a:cs typeface="Work Sans Light"/>
                </a:rPr>
                <a:t>Z</a:t>
              </a:r>
              <a:r>
                <a:rPr sz="3450" b="0" spc="-10" dirty="0">
                  <a:solidFill>
                    <a:srgbClr val="003150"/>
                  </a:solidFill>
                  <a:latin typeface="Work Sans Light"/>
                  <a:cs typeface="Work Sans Light"/>
                </a:rPr>
                <a:t> </a:t>
              </a:r>
              <a:r>
                <a:rPr sz="3450" b="0" dirty="0">
                  <a:solidFill>
                    <a:srgbClr val="003150"/>
                  </a:solidFill>
                  <a:latin typeface="Work Sans Light"/>
                  <a:cs typeface="Work Sans Light"/>
                </a:rPr>
                <a:t>POHLEDU</a:t>
              </a:r>
              <a:r>
                <a:rPr sz="3450" b="0" spc="-10" dirty="0">
                  <a:solidFill>
                    <a:srgbClr val="003150"/>
                  </a:solidFill>
                  <a:latin typeface="Work Sans Light"/>
                  <a:cs typeface="Work Sans Light"/>
                </a:rPr>
                <a:t> PODNIKATELSKÉ</a:t>
              </a:r>
              <a:r>
                <a:rPr sz="3450" b="0" spc="-5" dirty="0">
                  <a:solidFill>
                    <a:srgbClr val="003150"/>
                  </a:solidFill>
                  <a:latin typeface="Work Sans Light"/>
                  <a:cs typeface="Work Sans Light"/>
                </a:rPr>
                <a:t> </a:t>
              </a:r>
              <a:r>
                <a:rPr sz="3450" b="0" spc="-10" dirty="0">
                  <a:solidFill>
                    <a:srgbClr val="003150"/>
                  </a:solidFill>
                  <a:latin typeface="Work Sans Light"/>
                  <a:cs typeface="Work Sans Light"/>
                </a:rPr>
                <a:t>SFÉRY</a:t>
              </a:r>
              <a:endParaRPr sz="3450" dirty="0">
                <a:latin typeface="Work Sans Light"/>
                <a:cs typeface="Work Sans Light"/>
              </a:endParaRPr>
            </a:p>
          </p:txBody>
        </p:sp>
      </p:grpSp>
      <p:sp>
        <p:nvSpPr>
          <p:cNvPr id="10" name="object 10"/>
          <p:cNvSpPr txBox="1"/>
          <p:nvPr/>
        </p:nvSpPr>
        <p:spPr>
          <a:xfrm>
            <a:off x="16224318" y="4380882"/>
            <a:ext cx="353504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RNDR.</a:t>
            </a:r>
            <a:r>
              <a:rPr sz="1650" b="0" spc="-40" dirty="0">
                <a:solidFill>
                  <a:srgbClr val="003150"/>
                </a:solidFill>
                <a:latin typeface="Work Sans Light"/>
                <a:cs typeface="Work Sans Light"/>
              </a:rPr>
              <a:t> </a:t>
            </a:r>
            <a:r>
              <a:rPr sz="1650" b="0" spc="-20" dirty="0">
                <a:solidFill>
                  <a:srgbClr val="003150"/>
                </a:solidFill>
                <a:latin typeface="Work Sans Light"/>
                <a:cs typeface="Work Sans Light"/>
              </a:rPr>
              <a:t>LADISLAV</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MINČIČ,</a:t>
            </a:r>
            <a:r>
              <a:rPr sz="1650" b="0" spc="-40" dirty="0">
                <a:solidFill>
                  <a:srgbClr val="003150"/>
                </a:solidFill>
                <a:latin typeface="Work Sans Light"/>
                <a:cs typeface="Work Sans Light"/>
              </a:rPr>
              <a:t> </a:t>
            </a:r>
            <a:r>
              <a:rPr sz="1650" b="0" dirty="0">
                <a:solidFill>
                  <a:srgbClr val="003150"/>
                </a:solidFill>
                <a:latin typeface="Work Sans Light"/>
                <a:cs typeface="Work Sans Light"/>
              </a:rPr>
              <a:t>CSC.,</a:t>
            </a:r>
            <a:r>
              <a:rPr sz="1650" b="0" spc="-35" dirty="0">
                <a:solidFill>
                  <a:srgbClr val="003150"/>
                </a:solidFill>
                <a:latin typeface="Work Sans Light"/>
                <a:cs typeface="Work Sans Light"/>
              </a:rPr>
              <a:t> </a:t>
            </a:r>
            <a:r>
              <a:rPr sz="1650" b="0" spc="-25" dirty="0">
                <a:solidFill>
                  <a:srgbClr val="003150"/>
                </a:solidFill>
                <a:latin typeface="Work Sans Light"/>
                <a:cs typeface="Work Sans Light"/>
              </a:rPr>
              <a:t>MBA</a:t>
            </a:r>
            <a:endParaRPr sz="1650" dirty="0">
              <a:latin typeface="Work Sans Light"/>
              <a:cs typeface="Work Sans Light"/>
            </a:endParaRPr>
          </a:p>
        </p:txBody>
      </p:sp>
      <p:grpSp>
        <p:nvGrpSpPr>
          <p:cNvPr id="33" name="Skupina 32">
            <a:extLst>
              <a:ext uri="{FF2B5EF4-FFF2-40B4-BE49-F238E27FC236}">
                <a16:creationId xmlns:a16="http://schemas.microsoft.com/office/drawing/2014/main" id="{F06560E9-3BC3-7AAD-D5B3-F26FC87920E6}"/>
              </a:ext>
            </a:extLst>
          </p:cNvPr>
          <p:cNvGrpSpPr/>
          <p:nvPr/>
        </p:nvGrpSpPr>
        <p:grpSpPr>
          <a:xfrm>
            <a:off x="1076490" y="5675722"/>
            <a:ext cx="9543382" cy="553720"/>
            <a:chOff x="1076490" y="5675722"/>
            <a:chExt cx="9543382" cy="553720"/>
          </a:xfrm>
        </p:grpSpPr>
        <p:sp>
          <p:nvSpPr>
            <p:cNvPr id="11" name="object 11"/>
            <p:cNvSpPr/>
            <p:nvPr/>
          </p:nvSpPr>
          <p:spPr>
            <a:xfrm>
              <a:off x="1076490" y="5780054"/>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2" name="object 12"/>
            <p:cNvSpPr txBox="1"/>
            <p:nvPr/>
          </p:nvSpPr>
          <p:spPr>
            <a:xfrm>
              <a:off x="1190480" y="5841262"/>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a:latin typeface="Work Sans Light"/>
                <a:cs typeface="Work Sans Light"/>
              </a:endParaRPr>
            </a:p>
          </p:txBody>
        </p:sp>
        <p:sp>
          <p:nvSpPr>
            <p:cNvPr id="13" name="object 13"/>
            <p:cNvSpPr txBox="1"/>
            <p:nvPr/>
          </p:nvSpPr>
          <p:spPr>
            <a:xfrm>
              <a:off x="1788292" y="5675722"/>
              <a:ext cx="8831580" cy="553720"/>
            </a:xfrm>
            <a:prstGeom prst="rect">
              <a:avLst/>
            </a:prstGeom>
          </p:spPr>
          <p:txBody>
            <a:bodyPr vert="horz" wrap="square" lIns="0" tIns="13970" rIns="0" bIns="0" rtlCol="0">
              <a:spAutoFit/>
            </a:bodyPr>
            <a:lstStyle/>
            <a:p>
              <a:pPr marL="12700">
                <a:lnSpc>
                  <a:spcPct val="100000"/>
                </a:lnSpc>
                <a:spcBef>
                  <a:spcPts val="110"/>
                </a:spcBef>
              </a:pPr>
              <a:r>
                <a:rPr sz="3450" b="0" dirty="0">
                  <a:solidFill>
                    <a:srgbClr val="003150"/>
                  </a:solidFill>
                  <a:latin typeface="Work Sans Light"/>
                  <a:cs typeface="Work Sans Light"/>
                </a:rPr>
                <a:t>NÁRŮST</a:t>
              </a:r>
              <a:r>
                <a:rPr sz="3450" b="0" spc="-225" dirty="0">
                  <a:solidFill>
                    <a:srgbClr val="003150"/>
                  </a:solidFill>
                  <a:latin typeface="Work Sans Light"/>
                  <a:cs typeface="Work Sans Light"/>
                </a:rPr>
                <a:t> </a:t>
              </a:r>
              <a:r>
                <a:rPr sz="3450" b="0" dirty="0">
                  <a:solidFill>
                    <a:srgbClr val="003150"/>
                  </a:solidFill>
                  <a:latin typeface="Work Sans Light"/>
                  <a:cs typeface="Work Sans Light"/>
                </a:rPr>
                <a:t>POČTU</a:t>
              </a:r>
              <a:r>
                <a:rPr sz="3450" b="0" spc="-150" dirty="0">
                  <a:solidFill>
                    <a:srgbClr val="003150"/>
                  </a:solidFill>
                  <a:latin typeface="Work Sans Light"/>
                  <a:cs typeface="Work Sans Light"/>
                </a:rPr>
                <a:t> </a:t>
              </a:r>
              <a:r>
                <a:rPr sz="3450" b="0" spc="-10" dirty="0">
                  <a:solidFill>
                    <a:srgbClr val="003150"/>
                  </a:solidFill>
                  <a:latin typeface="Work Sans Light"/>
                  <a:cs typeface="Work Sans Light"/>
                </a:rPr>
                <a:t>INSOLVENCÍ</a:t>
              </a:r>
              <a:r>
                <a:rPr sz="3450" b="0" spc="-150" dirty="0">
                  <a:solidFill>
                    <a:srgbClr val="003150"/>
                  </a:solidFill>
                  <a:latin typeface="Work Sans Light"/>
                  <a:cs typeface="Work Sans Light"/>
                </a:rPr>
                <a:t> </a:t>
              </a:r>
              <a:r>
                <a:rPr sz="3450" b="0" spc="-10" dirty="0">
                  <a:solidFill>
                    <a:srgbClr val="003150"/>
                  </a:solidFill>
                  <a:latin typeface="Work Sans Light"/>
                  <a:cs typeface="Work Sans Light"/>
                </a:rPr>
                <a:t>ŽIVNOSTNÍKŮ</a:t>
              </a:r>
              <a:endParaRPr sz="3450" dirty="0">
                <a:latin typeface="Work Sans Light"/>
                <a:cs typeface="Work Sans Light"/>
              </a:endParaRPr>
            </a:p>
          </p:txBody>
        </p:sp>
      </p:grpSp>
      <p:grpSp>
        <p:nvGrpSpPr>
          <p:cNvPr id="34" name="Skupina 33">
            <a:extLst>
              <a:ext uri="{FF2B5EF4-FFF2-40B4-BE49-F238E27FC236}">
                <a16:creationId xmlns:a16="http://schemas.microsoft.com/office/drawing/2014/main" id="{80BD255E-47DA-7F0C-E0F4-3A5A374CE677}"/>
              </a:ext>
            </a:extLst>
          </p:cNvPr>
          <p:cNvGrpSpPr/>
          <p:nvPr/>
        </p:nvGrpSpPr>
        <p:grpSpPr>
          <a:xfrm>
            <a:off x="1076490" y="6649515"/>
            <a:ext cx="2421222" cy="553720"/>
            <a:chOff x="1076490" y="6649515"/>
            <a:chExt cx="2421222" cy="553720"/>
          </a:xfrm>
        </p:grpSpPr>
        <p:sp>
          <p:nvSpPr>
            <p:cNvPr id="14" name="object 14"/>
            <p:cNvSpPr/>
            <p:nvPr/>
          </p:nvSpPr>
          <p:spPr>
            <a:xfrm>
              <a:off x="1076490" y="6753846"/>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5" name="object 15"/>
            <p:cNvSpPr txBox="1"/>
            <p:nvPr/>
          </p:nvSpPr>
          <p:spPr>
            <a:xfrm>
              <a:off x="1191422" y="6815054"/>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a:latin typeface="Work Sans Light"/>
                <a:cs typeface="Work Sans Light"/>
              </a:endParaRPr>
            </a:p>
          </p:txBody>
        </p:sp>
        <p:sp>
          <p:nvSpPr>
            <p:cNvPr id="16" name="object 16"/>
            <p:cNvSpPr txBox="1"/>
            <p:nvPr/>
          </p:nvSpPr>
          <p:spPr>
            <a:xfrm>
              <a:off x="1788292" y="6649515"/>
              <a:ext cx="1709420" cy="553720"/>
            </a:xfrm>
            <a:prstGeom prst="rect">
              <a:avLst/>
            </a:prstGeom>
          </p:spPr>
          <p:txBody>
            <a:bodyPr vert="horz" wrap="square" lIns="0" tIns="13970" rIns="0" bIns="0" rtlCol="0">
              <a:spAutoFit/>
            </a:bodyPr>
            <a:lstStyle/>
            <a:p>
              <a:pPr marL="12700">
                <a:lnSpc>
                  <a:spcPct val="100000"/>
                </a:lnSpc>
                <a:spcBef>
                  <a:spcPts val="110"/>
                </a:spcBef>
              </a:pPr>
              <a:r>
                <a:rPr sz="3450" b="0" spc="-30" dirty="0">
                  <a:solidFill>
                    <a:srgbClr val="003150"/>
                  </a:solidFill>
                  <a:latin typeface="Work Sans Light"/>
                  <a:cs typeface="Work Sans Light"/>
                </a:rPr>
                <a:t>DOPADY</a:t>
              </a:r>
              <a:endParaRPr sz="3450" dirty="0">
                <a:latin typeface="Work Sans Light"/>
                <a:cs typeface="Work Sans Light"/>
              </a:endParaRPr>
            </a:p>
          </p:txBody>
        </p:sp>
      </p:grpSp>
      <p:grpSp>
        <p:nvGrpSpPr>
          <p:cNvPr id="35" name="Skupina 34">
            <a:extLst>
              <a:ext uri="{FF2B5EF4-FFF2-40B4-BE49-F238E27FC236}">
                <a16:creationId xmlns:a16="http://schemas.microsoft.com/office/drawing/2014/main" id="{6239B278-2D70-5FA1-7984-BF9DCED6407D}"/>
              </a:ext>
            </a:extLst>
          </p:cNvPr>
          <p:cNvGrpSpPr/>
          <p:nvPr/>
        </p:nvGrpSpPr>
        <p:grpSpPr>
          <a:xfrm>
            <a:off x="1076490" y="7623307"/>
            <a:ext cx="13822646" cy="553720"/>
            <a:chOff x="1076490" y="7623307"/>
            <a:chExt cx="13822646" cy="553720"/>
          </a:xfrm>
        </p:grpSpPr>
        <p:sp>
          <p:nvSpPr>
            <p:cNvPr id="17" name="object 17"/>
            <p:cNvSpPr/>
            <p:nvPr/>
          </p:nvSpPr>
          <p:spPr>
            <a:xfrm>
              <a:off x="1076490" y="7727639"/>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8" name="object 18"/>
            <p:cNvSpPr txBox="1"/>
            <p:nvPr/>
          </p:nvSpPr>
          <p:spPr>
            <a:xfrm>
              <a:off x="1190291" y="7788847"/>
              <a:ext cx="16954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4.</a:t>
              </a:r>
              <a:endParaRPr sz="1450">
                <a:latin typeface="Work Sans Light"/>
                <a:cs typeface="Work Sans Light"/>
              </a:endParaRPr>
            </a:p>
          </p:txBody>
        </p:sp>
        <p:sp>
          <p:nvSpPr>
            <p:cNvPr id="19" name="object 19"/>
            <p:cNvSpPr txBox="1"/>
            <p:nvPr/>
          </p:nvSpPr>
          <p:spPr>
            <a:xfrm>
              <a:off x="1788292" y="7623307"/>
              <a:ext cx="13110844" cy="553720"/>
            </a:xfrm>
            <a:prstGeom prst="rect">
              <a:avLst/>
            </a:prstGeom>
          </p:spPr>
          <p:txBody>
            <a:bodyPr vert="horz" wrap="square" lIns="0" tIns="13970" rIns="0" bIns="0" rtlCol="0">
              <a:spAutoFit/>
            </a:bodyPr>
            <a:lstStyle/>
            <a:p>
              <a:pPr marL="12700">
                <a:lnSpc>
                  <a:spcPct val="100000"/>
                </a:lnSpc>
                <a:spcBef>
                  <a:spcPts val="110"/>
                </a:spcBef>
              </a:pPr>
              <a:r>
                <a:rPr sz="3450" b="0" dirty="0">
                  <a:solidFill>
                    <a:srgbClr val="003150"/>
                  </a:solidFill>
                  <a:latin typeface="Work Sans Light"/>
                  <a:cs typeface="Work Sans Light"/>
                </a:rPr>
                <a:t>POSTOJE:</a:t>
              </a:r>
              <a:r>
                <a:rPr sz="3450" b="0" spc="-125" dirty="0">
                  <a:solidFill>
                    <a:srgbClr val="003150"/>
                  </a:solidFill>
                  <a:latin typeface="Work Sans Light"/>
                  <a:cs typeface="Work Sans Light"/>
                </a:rPr>
                <a:t> </a:t>
              </a:r>
              <a:r>
                <a:rPr sz="3450" b="0" dirty="0">
                  <a:solidFill>
                    <a:srgbClr val="003150"/>
                  </a:solidFill>
                  <a:latin typeface="Work Sans Light"/>
                  <a:cs typeface="Work Sans Light"/>
                </a:rPr>
                <a:t>HK,</a:t>
              </a:r>
              <a:r>
                <a:rPr sz="3450" b="0" spc="-100" dirty="0">
                  <a:solidFill>
                    <a:srgbClr val="003150"/>
                  </a:solidFill>
                  <a:latin typeface="Work Sans Light"/>
                  <a:cs typeface="Work Sans Light"/>
                </a:rPr>
                <a:t> </a:t>
              </a:r>
              <a:r>
                <a:rPr sz="3450" b="0" dirty="0">
                  <a:solidFill>
                    <a:srgbClr val="003150"/>
                  </a:solidFill>
                  <a:latin typeface="Work Sans Light"/>
                  <a:cs typeface="Work Sans Light"/>
                </a:rPr>
                <a:t>ČBA</a:t>
              </a:r>
              <a:r>
                <a:rPr sz="3450" b="0" spc="-270" dirty="0">
                  <a:solidFill>
                    <a:srgbClr val="003150"/>
                  </a:solidFill>
                  <a:latin typeface="Work Sans Light"/>
                  <a:cs typeface="Work Sans Light"/>
                </a:rPr>
                <a:t> </a:t>
              </a:r>
              <a:r>
                <a:rPr sz="3450" b="0" dirty="0">
                  <a:solidFill>
                    <a:srgbClr val="003150"/>
                  </a:solidFill>
                  <a:latin typeface="Work Sans Light"/>
                  <a:cs typeface="Work Sans Light"/>
                </a:rPr>
                <a:t>A</a:t>
              </a:r>
              <a:r>
                <a:rPr sz="3450" b="0" spc="-190" dirty="0">
                  <a:solidFill>
                    <a:srgbClr val="003150"/>
                  </a:solidFill>
                  <a:latin typeface="Work Sans Light"/>
                  <a:cs typeface="Work Sans Light"/>
                </a:rPr>
                <a:t> </a:t>
              </a:r>
              <a:r>
                <a:rPr sz="3450" b="0" spc="-60" dirty="0">
                  <a:solidFill>
                    <a:srgbClr val="003150"/>
                  </a:solidFill>
                  <a:latin typeface="Work Sans Light"/>
                  <a:cs typeface="Work Sans Light"/>
                </a:rPr>
                <a:t>OSTATNÍCH</a:t>
              </a:r>
              <a:r>
                <a:rPr sz="3450" b="0" spc="-100" dirty="0">
                  <a:solidFill>
                    <a:srgbClr val="003150"/>
                  </a:solidFill>
                  <a:latin typeface="Work Sans Light"/>
                  <a:cs typeface="Work Sans Light"/>
                </a:rPr>
                <a:t> </a:t>
              </a:r>
              <a:r>
                <a:rPr sz="3450" b="0" spc="-10" dirty="0">
                  <a:solidFill>
                    <a:srgbClr val="003150"/>
                  </a:solidFill>
                  <a:latin typeface="Work Sans Light"/>
                  <a:cs typeface="Work Sans Light"/>
                </a:rPr>
                <a:t>PODNIKATELSKÝCH</a:t>
              </a:r>
              <a:r>
                <a:rPr sz="3450" b="0" spc="-100" dirty="0">
                  <a:solidFill>
                    <a:srgbClr val="003150"/>
                  </a:solidFill>
                  <a:latin typeface="Work Sans Light"/>
                  <a:cs typeface="Work Sans Light"/>
                </a:rPr>
                <a:t> </a:t>
              </a:r>
              <a:r>
                <a:rPr sz="3450" b="0" spc="-10" dirty="0">
                  <a:solidFill>
                    <a:srgbClr val="003150"/>
                  </a:solidFill>
                  <a:latin typeface="Work Sans Light"/>
                  <a:cs typeface="Work Sans Light"/>
                </a:rPr>
                <a:t>SUBJEKTŮ</a:t>
              </a:r>
              <a:endParaRPr sz="3450" dirty="0">
                <a:latin typeface="Work Sans Light"/>
                <a:cs typeface="Work Sans Light"/>
              </a:endParaRPr>
            </a:p>
          </p:txBody>
        </p:sp>
      </p:grpSp>
      <p:grpSp>
        <p:nvGrpSpPr>
          <p:cNvPr id="36" name="Skupina 35">
            <a:extLst>
              <a:ext uri="{FF2B5EF4-FFF2-40B4-BE49-F238E27FC236}">
                <a16:creationId xmlns:a16="http://schemas.microsoft.com/office/drawing/2014/main" id="{43278861-F96E-A8FF-D6DB-CFFF26C9CFCF}"/>
              </a:ext>
            </a:extLst>
          </p:cNvPr>
          <p:cNvGrpSpPr/>
          <p:nvPr/>
        </p:nvGrpSpPr>
        <p:grpSpPr>
          <a:xfrm>
            <a:off x="1047088" y="5451915"/>
            <a:ext cx="14072869" cy="1958380"/>
            <a:chOff x="1047088" y="5451915"/>
            <a:chExt cx="14072869" cy="1958380"/>
          </a:xfrm>
        </p:grpSpPr>
        <p:grpSp>
          <p:nvGrpSpPr>
            <p:cNvPr id="20" name="object 20"/>
            <p:cNvGrpSpPr/>
            <p:nvPr/>
          </p:nvGrpSpPr>
          <p:grpSpPr>
            <a:xfrm>
              <a:off x="1047088" y="5451915"/>
              <a:ext cx="14072869" cy="10795"/>
              <a:chOff x="1047088" y="5451915"/>
              <a:chExt cx="14072869" cy="10795"/>
            </a:xfrm>
          </p:grpSpPr>
          <p:sp>
            <p:nvSpPr>
              <p:cNvPr id="21" name="object 21"/>
              <p:cNvSpPr/>
              <p:nvPr/>
            </p:nvSpPr>
            <p:spPr>
              <a:xfrm>
                <a:off x="1083712" y="5457151"/>
                <a:ext cx="14015719" cy="0"/>
              </a:xfrm>
              <a:custGeom>
                <a:avLst/>
                <a:gdLst/>
                <a:ahLst/>
                <a:cxnLst/>
                <a:rect l="l" t="t" r="r" b="b"/>
                <a:pathLst>
                  <a:path w="14015719">
                    <a:moveTo>
                      <a:pt x="0" y="0"/>
                    </a:moveTo>
                    <a:lnTo>
                      <a:pt x="14015311" y="0"/>
                    </a:lnTo>
                  </a:path>
                </a:pathLst>
              </a:custGeom>
              <a:ln w="10470">
                <a:solidFill>
                  <a:srgbClr val="003150"/>
                </a:solidFill>
                <a:prstDash val="dot"/>
              </a:ln>
            </p:spPr>
            <p:txBody>
              <a:bodyPr wrap="square" lIns="0" tIns="0" rIns="0" bIns="0" rtlCol="0"/>
              <a:lstStyle/>
              <a:p>
                <a:endParaRPr/>
              </a:p>
            </p:txBody>
          </p:sp>
          <p:sp>
            <p:nvSpPr>
              <p:cNvPr id="22" name="object 22"/>
              <p:cNvSpPr/>
              <p:nvPr/>
            </p:nvSpPr>
            <p:spPr>
              <a:xfrm>
                <a:off x="1047076" y="5451925"/>
                <a:ext cx="14072869" cy="10795"/>
              </a:xfrm>
              <a:custGeom>
                <a:avLst/>
                <a:gdLst/>
                <a:ahLst/>
                <a:cxnLst/>
                <a:rect l="l" t="t" r="r" b="b"/>
                <a:pathLst>
                  <a:path w="14072869"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072869" h="10795">
                    <a:moveTo>
                      <a:pt x="14072870" y="5232"/>
                    </a:moveTo>
                    <a:lnTo>
                      <a:pt x="14071346" y="1524"/>
                    </a:lnTo>
                    <a:lnTo>
                      <a:pt x="14067638" y="0"/>
                    </a:lnTo>
                    <a:lnTo>
                      <a:pt x="14063942" y="1524"/>
                    </a:lnTo>
                    <a:lnTo>
                      <a:pt x="14062405" y="5232"/>
                    </a:lnTo>
                    <a:lnTo>
                      <a:pt x="14063942" y="8928"/>
                    </a:lnTo>
                    <a:lnTo>
                      <a:pt x="14067638" y="10464"/>
                    </a:lnTo>
                    <a:lnTo>
                      <a:pt x="14071346" y="8928"/>
                    </a:lnTo>
                    <a:lnTo>
                      <a:pt x="14072870" y="5232"/>
                    </a:lnTo>
                    <a:close/>
                  </a:path>
                </a:pathLst>
              </a:custGeom>
              <a:solidFill>
                <a:srgbClr val="003150"/>
              </a:solidFill>
            </p:spPr>
            <p:txBody>
              <a:bodyPr wrap="square" lIns="0" tIns="0" rIns="0" bIns="0" rtlCol="0"/>
              <a:lstStyle/>
              <a:p>
                <a:endParaRPr/>
              </a:p>
            </p:txBody>
          </p:sp>
        </p:grpSp>
        <p:grpSp>
          <p:nvGrpSpPr>
            <p:cNvPr id="23" name="object 23"/>
            <p:cNvGrpSpPr/>
            <p:nvPr/>
          </p:nvGrpSpPr>
          <p:grpSpPr>
            <a:xfrm>
              <a:off x="1047088" y="6425708"/>
              <a:ext cx="14072869" cy="10795"/>
              <a:chOff x="1047088" y="6425708"/>
              <a:chExt cx="14072869" cy="10795"/>
            </a:xfrm>
          </p:grpSpPr>
          <p:sp>
            <p:nvSpPr>
              <p:cNvPr id="24" name="object 24"/>
              <p:cNvSpPr/>
              <p:nvPr/>
            </p:nvSpPr>
            <p:spPr>
              <a:xfrm>
                <a:off x="1083712" y="6430943"/>
                <a:ext cx="14015719" cy="0"/>
              </a:xfrm>
              <a:custGeom>
                <a:avLst/>
                <a:gdLst/>
                <a:ahLst/>
                <a:cxnLst/>
                <a:rect l="l" t="t" r="r" b="b"/>
                <a:pathLst>
                  <a:path w="14015719">
                    <a:moveTo>
                      <a:pt x="0" y="0"/>
                    </a:moveTo>
                    <a:lnTo>
                      <a:pt x="14015311" y="0"/>
                    </a:lnTo>
                  </a:path>
                </a:pathLst>
              </a:custGeom>
              <a:ln w="10470">
                <a:solidFill>
                  <a:srgbClr val="003150"/>
                </a:solidFill>
                <a:prstDash val="dot"/>
              </a:ln>
            </p:spPr>
            <p:txBody>
              <a:bodyPr wrap="square" lIns="0" tIns="0" rIns="0" bIns="0" rtlCol="0"/>
              <a:lstStyle/>
              <a:p>
                <a:endParaRPr/>
              </a:p>
            </p:txBody>
          </p:sp>
          <p:sp>
            <p:nvSpPr>
              <p:cNvPr id="25" name="object 25"/>
              <p:cNvSpPr/>
              <p:nvPr/>
            </p:nvSpPr>
            <p:spPr>
              <a:xfrm>
                <a:off x="1047076" y="6425710"/>
                <a:ext cx="14072869" cy="10795"/>
              </a:xfrm>
              <a:custGeom>
                <a:avLst/>
                <a:gdLst/>
                <a:ahLst/>
                <a:cxnLst/>
                <a:rect l="l" t="t" r="r" b="b"/>
                <a:pathLst>
                  <a:path w="14072869" h="10795">
                    <a:moveTo>
                      <a:pt x="10477" y="5245"/>
                    </a:moveTo>
                    <a:lnTo>
                      <a:pt x="8940" y="1536"/>
                    </a:lnTo>
                    <a:lnTo>
                      <a:pt x="5245" y="0"/>
                    </a:lnTo>
                    <a:lnTo>
                      <a:pt x="1536" y="1536"/>
                    </a:lnTo>
                    <a:lnTo>
                      <a:pt x="0" y="5245"/>
                    </a:lnTo>
                    <a:lnTo>
                      <a:pt x="1536" y="8940"/>
                    </a:lnTo>
                    <a:lnTo>
                      <a:pt x="5245" y="10477"/>
                    </a:lnTo>
                    <a:lnTo>
                      <a:pt x="8940" y="8940"/>
                    </a:lnTo>
                    <a:lnTo>
                      <a:pt x="10477" y="5245"/>
                    </a:lnTo>
                    <a:close/>
                  </a:path>
                  <a:path w="14072869" h="10795">
                    <a:moveTo>
                      <a:pt x="14072870" y="5245"/>
                    </a:moveTo>
                    <a:lnTo>
                      <a:pt x="14071346" y="1536"/>
                    </a:lnTo>
                    <a:lnTo>
                      <a:pt x="14067638" y="0"/>
                    </a:lnTo>
                    <a:lnTo>
                      <a:pt x="14063942" y="1536"/>
                    </a:lnTo>
                    <a:lnTo>
                      <a:pt x="14062405" y="5245"/>
                    </a:lnTo>
                    <a:lnTo>
                      <a:pt x="14063942" y="8940"/>
                    </a:lnTo>
                    <a:lnTo>
                      <a:pt x="14067638" y="10477"/>
                    </a:lnTo>
                    <a:lnTo>
                      <a:pt x="14071346" y="8940"/>
                    </a:lnTo>
                    <a:lnTo>
                      <a:pt x="14072870" y="5245"/>
                    </a:lnTo>
                    <a:close/>
                  </a:path>
                </a:pathLst>
              </a:custGeom>
              <a:solidFill>
                <a:srgbClr val="003150"/>
              </a:solidFill>
            </p:spPr>
            <p:txBody>
              <a:bodyPr wrap="square" lIns="0" tIns="0" rIns="0" bIns="0" rtlCol="0"/>
              <a:lstStyle/>
              <a:p>
                <a:endParaRPr/>
              </a:p>
            </p:txBody>
          </p:sp>
        </p:grpSp>
        <p:grpSp>
          <p:nvGrpSpPr>
            <p:cNvPr id="26" name="object 26"/>
            <p:cNvGrpSpPr/>
            <p:nvPr/>
          </p:nvGrpSpPr>
          <p:grpSpPr>
            <a:xfrm>
              <a:off x="1047088" y="7399500"/>
              <a:ext cx="14072869" cy="10795"/>
              <a:chOff x="1047088" y="7399500"/>
              <a:chExt cx="14072869" cy="10795"/>
            </a:xfrm>
          </p:grpSpPr>
          <p:sp>
            <p:nvSpPr>
              <p:cNvPr id="27" name="object 27"/>
              <p:cNvSpPr/>
              <p:nvPr/>
            </p:nvSpPr>
            <p:spPr>
              <a:xfrm>
                <a:off x="1083712" y="7404735"/>
                <a:ext cx="14015719" cy="0"/>
              </a:xfrm>
              <a:custGeom>
                <a:avLst/>
                <a:gdLst/>
                <a:ahLst/>
                <a:cxnLst/>
                <a:rect l="l" t="t" r="r" b="b"/>
                <a:pathLst>
                  <a:path w="14015719">
                    <a:moveTo>
                      <a:pt x="0" y="0"/>
                    </a:moveTo>
                    <a:lnTo>
                      <a:pt x="14015311" y="0"/>
                    </a:lnTo>
                  </a:path>
                </a:pathLst>
              </a:custGeom>
              <a:ln w="10470">
                <a:solidFill>
                  <a:srgbClr val="003150"/>
                </a:solidFill>
                <a:prstDash val="dot"/>
              </a:ln>
            </p:spPr>
            <p:txBody>
              <a:bodyPr wrap="square" lIns="0" tIns="0" rIns="0" bIns="0" rtlCol="0"/>
              <a:lstStyle/>
              <a:p>
                <a:endParaRPr/>
              </a:p>
            </p:txBody>
          </p:sp>
          <p:sp>
            <p:nvSpPr>
              <p:cNvPr id="28" name="object 28"/>
              <p:cNvSpPr/>
              <p:nvPr/>
            </p:nvSpPr>
            <p:spPr>
              <a:xfrm>
                <a:off x="1047076" y="7399508"/>
                <a:ext cx="14072869" cy="10795"/>
              </a:xfrm>
              <a:custGeom>
                <a:avLst/>
                <a:gdLst/>
                <a:ahLst/>
                <a:cxnLst/>
                <a:rect l="l" t="t" r="r" b="b"/>
                <a:pathLst>
                  <a:path w="14072869" h="10795">
                    <a:moveTo>
                      <a:pt x="10477" y="5232"/>
                    </a:moveTo>
                    <a:lnTo>
                      <a:pt x="8940" y="1536"/>
                    </a:lnTo>
                    <a:lnTo>
                      <a:pt x="5245" y="0"/>
                    </a:lnTo>
                    <a:lnTo>
                      <a:pt x="1536" y="1536"/>
                    </a:lnTo>
                    <a:lnTo>
                      <a:pt x="0" y="5232"/>
                    </a:lnTo>
                    <a:lnTo>
                      <a:pt x="1536" y="8940"/>
                    </a:lnTo>
                    <a:lnTo>
                      <a:pt x="5245" y="10464"/>
                    </a:lnTo>
                    <a:lnTo>
                      <a:pt x="8940" y="8940"/>
                    </a:lnTo>
                    <a:lnTo>
                      <a:pt x="10477" y="5232"/>
                    </a:lnTo>
                    <a:close/>
                  </a:path>
                  <a:path w="14072869" h="10795">
                    <a:moveTo>
                      <a:pt x="14072870" y="5232"/>
                    </a:moveTo>
                    <a:lnTo>
                      <a:pt x="14071346" y="1536"/>
                    </a:lnTo>
                    <a:lnTo>
                      <a:pt x="14067638" y="0"/>
                    </a:lnTo>
                    <a:lnTo>
                      <a:pt x="14063942" y="1536"/>
                    </a:lnTo>
                    <a:lnTo>
                      <a:pt x="14062405" y="5232"/>
                    </a:lnTo>
                    <a:lnTo>
                      <a:pt x="14063942" y="8940"/>
                    </a:lnTo>
                    <a:lnTo>
                      <a:pt x="14067638" y="10464"/>
                    </a:lnTo>
                    <a:lnTo>
                      <a:pt x="14071346" y="8940"/>
                    </a:lnTo>
                    <a:lnTo>
                      <a:pt x="14072870" y="5232"/>
                    </a:lnTo>
                    <a:close/>
                  </a:path>
                </a:pathLst>
              </a:custGeom>
              <a:solidFill>
                <a:srgbClr val="003150"/>
              </a:solidFill>
            </p:spPr>
            <p:txBody>
              <a:bodyPr wrap="square" lIns="0" tIns="0" rIns="0" bIns="0" rtlCol="0"/>
              <a:lstStyle/>
              <a:p>
                <a:endParaRPr/>
              </a:p>
            </p:txBody>
          </p:sp>
        </p:grpSp>
      </p:grpSp>
      <p:sp>
        <p:nvSpPr>
          <p:cNvPr id="29" name="object 29"/>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30" name="object 30"/>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31" name="object 31"/>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500"/>
                                        <p:tgtEl>
                                          <p:spTgt spid="3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par>
                                <p:cTn id="20" presetID="10"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522996"/>
          </a:xfrm>
          <a:prstGeom prst="rect">
            <a:avLst/>
          </a:prstGeom>
        </p:spPr>
        <p:txBody>
          <a:bodyPr vert="horz" wrap="square" lIns="0" tIns="593867" rIns="0" bIns="0" rtlCol="0">
            <a:spAutoFit/>
          </a:bodyPr>
          <a:lstStyle/>
          <a:p>
            <a:pPr marL="12700">
              <a:lnSpc>
                <a:spcPct val="100000"/>
              </a:lnSpc>
              <a:spcBef>
                <a:spcPts val="125"/>
              </a:spcBef>
            </a:pPr>
            <a:r>
              <a:rPr sz="6000" b="0" dirty="0">
                <a:latin typeface="Work Sans"/>
                <a:cs typeface="Work Sans"/>
              </a:rPr>
              <a:t>POHLED</a:t>
            </a:r>
            <a:r>
              <a:rPr sz="6000" b="0" spc="60" dirty="0">
                <a:latin typeface="Work Sans"/>
                <a:cs typeface="Work Sans"/>
              </a:rPr>
              <a:t> </a:t>
            </a:r>
            <a:r>
              <a:rPr sz="6000" b="0" dirty="0">
                <a:latin typeface="Work Sans"/>
                <a:cs typeface="Work Sans"/>
              </a:rPr>
              <a:t>ÚZEMNÍ</a:t>
            </a:r>
            <a:r>
              <a:rPr sz="6000" b="0" spc="60" dirty="0">
                <a:latin typeface="Work Sans"/>
                <a:cs typeface="Work Sans"/>
              </a:rPr>
              <a:t> </a:t>
            </a:r>
            <a:r>
              <a:rPr sz="6000" b="0" spc="-10" dirty="0">
                <a:latin typeface="Work Sans"/>
                <a:cs typeface="Work Sans"/>
              </a:rPr>
              <a:t>SAMOSPRÁVY</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grpSp>
        <p:nvGrpSpPr>
          <p:cNvPr id="27" name="Skupina 26">
            <a:extLst>
              <a:ext uri="{FF2B5EF4-FFF2-40B4-BE49-F238E27FC236}">
                <a16:creationId xmlns:a16="http://schemas.microsoft.com/office/drawing/2014/main" id="{9DAA6FF7-88EF-8529-1584-EF3DDA1B2A3A}"/>
              </a:ext>
            </a:extLst>
          </p:cNvPr>
          <p:cNvGrpSpPr/>
          <p:nvPr/>
        </p:nvGrpSpPr>
        <p:grpSpPr>
          <a:xfrm>
            <a:off x="1076490" y="4806262"/>
            <a:ext cx="400685" cy="400685"/>
            <a:chOff x="1076490" y="4806262"/>
            <a:chExt cx="400685" cy="400685"/>
          </a:xfrm>
        </p:grpSpPr>
        <p:sp>
          <p:nvSpPr>
            <p:cNvPr id="8" name="object 8"/>
            <p:cNvSpPr/>
            <p:nvPr/>
          </p:nvSpPr>
          <p:spPr>
            <a:xfrm>
              <a:off x="1076490" y="480626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9" name="object 9"/>
            <p:cNvSpPr txBox="1"/>
            <p:nvPr/>
          </p:nvSpPr>
          <p:spPr>
            <a:xfrm>
              <a:off x="1209798" y="4867469"/>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a:latin typeface="Work Sans Light"/>
                <a:cs typeface="Work Sans Light"/>
              </a:endParaRPr>
            </a:p>
          </p:txBody>
        </p:sp>
      </p:grpSp>
      <p:sp>
        <p:nvSpPr>
          <p:cNvPr id="11" name="object 11"/>
          <p:cNvSpPr txBox="1"/>
          <p:nvPr/>
        </p:nvSpPr>
        <p:spPr>
          <a:xfrm>
            <a:off x="16756116" y="4380882"/>
            <a:ext cx="247142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MGR.</a:t>
            </a:r>
            <a:r>
              <a:rPr sz="1650" b="0" spc="-10" dirty="0">
                <a:solidFill>
                  <a:srgbClr val="003150"/>
                </a:solidFill>
                <a:latin typeface="Work Sans Light"/>
                <a:cs typeface="Work Sans Light"/>
              </a:rPr>
              <a:t> RADKA</a:t>
            </a:r>
            <a:r>
              <a:rPr sz="1650" b="0" spc="-120" dirty="0">
                <a:solidFill>
                  <a:srgbClr val="003150"/>
                </a:solidFill>
                <a:latin typeface="Work Sans Light"/>
                <a:cs typeface="Work Sans Light"/>
              </a:rPr>
              <a:t> </a:t>
            </a:r>
            <a:r>
              <a:rPr sz="1650" b="0" spc="-10" dirty="0">
                <a:solidFill>
                  <a:srgbClr val="003150"/>
                </a:solidFill>
                <a:latin typeface="Work Sans Light"/>
                <a:cs typeface="Work Sans Light"/>
              </a:rPr>
              <a:t>VLADYKOVÁ</a:t>
            </a:r>
            <a:endParaRPr sz="1650" dirty="0">
              <a:latin typeface="Work Sans Light"/>
              <a:cs typeface="Work Sans Light"/>
            </a:endParaRPr>
          </a:p>
        </p:txBody>
      </p:sp>
      <p:grpSp>
        <p:nvGrpSpPr>
          <p:cNvPr id="28" name="Skupina 27">
            <a:extLst>
              <a:ext uri="{FF2B5EF4-FFF2-40B4-BE49-F238E27FC236}">
                <a16:creationId xmlns:a16="http://schemas.microsoft.com/office/drawing/2014/main" id="{A9CEAA28-BF14-B157-487E-69D3A1072ADD}"/>
              </a:ext>
            </a:extLst>
          </p:cNvPr>
          <p:cNvGrpSpPr/>
          <p:nvPr/>
        </p:nvGrpSpPr>
        <p:grpSpPr>
          <a:xfrm>
            <a:off x="1076490" y="5780054"/>
            <a:ext cx="400685" cy="400685"/>
            <a:chOff x="1076490" y="5780054"/>
            <a:chExt cx="400685" cy="400685"/>
          </a:xfrm>
        </p:grpSpPr>
        <p:sp>
          <p:nvSpPr>
            <p:cNvPr id="12" name="object 12"/>
            <p:cNvSpPr/>
            <p:nvPr/>
          </p:nvSpPr>
          <p:spPr>
            <a:xfrm>
              <a:off x="1076490" y="5780054"/>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3" name="object 13"/>
            <p:cNvSpPr txBox="1"/>
            <p:nvPr/>
          </p:nvSpPr>
          <p:spPr>
            <a:xfrm>
              <a:off x="1190480" y="5841262"/>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a:latin typeface="Work Sans Light"/>
                <a:cs typeface="Work Sans Light"/>
              </a:endParaRPr>
            </a:p>
          </p:txBody>
        </p:sp>
      </p:grpSp>
      <p:grpSp>
        <p:nvGrpSpPr>
          <p:cNvPr id="29" name="Skupina 28">
            <a:extLst>
              <a:ext uri="{FF2B5EF4-FFF2-40B4-BE49-F238E27FC236}">
                <a16:creationId xmlns:a16="http://schemas.microsoft.com/office/drawing/2014/main" id="{339A9827-3165-4E74-A207-651FDFACB87E}"/>
              </a:ext>
            </a:extLst>
          </p:cNvPr>
          <p:cNvGrpSpPr/>
          <p:nvPr/>
        </p:nvGrpSpPr>
        <p:grpSpPr>
          <a:xfrm>
            <a:off x="1076490" y="6649515"/>
            <a:ext cx="7851107" cy="553720"/>
            <a:chOff x="1076490" y="6649515"/>
            <a:chExt cx="7851107" cy="553720"/>
          </a:xfrm>
        </p:grpSpPr>
        <p:sp>
          <p:nvSpPr>
            <p:cNvPr id="15" name="object 15"/>
            <p:cNvSpPr/>
            <p:nvPr/>
          </p:nvSpPr>
          <p:spPr>
            <a:xfrm>
              <a:off x="1076490" y="6753846"/>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6" name="object 16"/>
            <p:cNvSpPr txBox="1"/>
            <p:nvPr/>
          </p:nvSpPr>
          <p:spPr>
            <a:xfrm>
              <a:off x="1191422" y="6815054"/>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a:latin typeface="Work Sans Light"/>
                <a:cs typeface="Work Sans Light"/>
              </a:endParaRPr>
            </a:p>
          </p:txBody>
        </p:sp>
        <p:sp>
          <p:nvSpPr>
            <p:cNvPr id="17" name="object 17"/>
            <p:cNvSpPr txBox="1"/>
            <p:nvPr/>
          </p:nvSpPr>
          <p:spPr>
            <a:xfrm>
              <a:off x="1788292" y="6649515"/>
              <a:ext cx="7139305" cy="553720"/>
            </a:xfrm>
            <a:prstGeom prst="rect">
              <a:avLst/>
            </a:prstGeom>
          </p:spPr>
          <p:txBody>
            <a:bodyPr vert="horz" wrap="square" lIns="0" tIns="13970" rIns="0" bIns="0" rtlCol="0">
              <a:spAutoFit/>
            </a:bodyPr>
            <a:lstStyle/>
            <a:p>
              <a:pPr marL="12700">
                <a:lnSpc>
                  <a:spcPct val="100000"/>
                </a:lnSpc>
                <a:spcBef>
                  <a:spcPts val="110"/>
                </a:spcBef>
              </a:pPr>
              <a:r>
                <a:rPr sz="3450" b="0" dirty="0">
                  <a:solidFill>
                    <a:srgbClr val="003150"/>
                  </a:solidFill>
                  <a:latin typeface="Work Sans Light"/>
                  <a:cs typeface="Work Sans Light"/>
                </a:rPr>
                <a:t>VYHODNOCENÍ</a:t>
              </a:r>
              <a:r>
                <a:rPr sz="3450" b="0" spc="-95" dirty="0">
                  <a:solidFill>
                    <a:srgbClr val="003150"/>
                  </a:solidFill>
                  <a:latin typeface="Work Sans Light"/>
                  <a:cs typeface="Work Sans Light"/>
                </a:rPr>
                <a:t> </a:t>
              </a:r>
              <a:r>
                <a:rPr sz="3450" b="0" dirty="0">
                  <a:solidFill>
                    <a:srgbClr val="003150"/>
                  </a:solidFill>
                  <a:latin typeface="Work Sans Light"/>
                  <a:cs typeface="Work Sans Light"/>
                </a:rPr>
                <a:t>ANKETY</a:t>
              </a:r>
              <a:r>
                <a:rPr sz="3450" b="0" spc="-105" dirty="0">
                  <a:solidFill>
                    <a:srgbClr val="003150"/>
                  </a:solidFill>
                  <a:latin typeface="Work Sans Light"/>
                  <a:cs typeface="Work Sans Light"/>
                </a:rPr>
                <a:t> </a:t>
              </a:r>
              <a:r>
                <a:rPr sz="3450" b="0" spc="-50" dirty="0">
                  <a:solidFill>
                    <a:srgbClr val="003150"/>
                  </a:solidFill>
                  <a:latin typeface="Work Sans Light"/>
                  <a:cs typeface="Work Sans Light"/>
                </a:rPr>
                <a:t>STAROSTŮ</a:t>
              </a:r>
              <a:endParaRPr sz="3450" dirty="0">
                <a:latin typeface="Work Sans Light"/>
                <a:cs typeface="Work Sans Light"/>
              </a:endParaRPr>
            </a:p>
          </p:txBody>
        </p:sp>
      </p:grpSp>
      <p:grpSp>
        <p:nvGrpSpPr>
          <p:cNvPr id="30" name="Skupina 29">
            <a:extLst>
              <a:ext uri="{FF2B5EF4-FFF2-40B4-BE49-F238E27FC236}">
                <a16:creationId xmlns:a16="http://schemas.microsoft.com/office/drawing/2014/main" id="{63AE1983-8E9B-FA60-F2E7-347D91938DB0}"/>
              </a:ext>
            </a:extLst>
          </p:cNvPr>
          <p:cNvGrpSpPr/>
          <p:nvPr/>
        </p:nvGrpSpPr>
        <p:grpSpPr>
          <a:xfrm>
            <a:off x="1047088" y="5451915"/>
            <a:ext cx="8869045" cy="984588"/>
            <a:chOff x="1047088" y="5451915"/>
            <a:chExt cx="8869045" cy="984588"/>
          </a:xfrm>
        </p:grpSpPr>
        <p:grpSp>
          <p:nvGrpSpPr>
            <p:cNvPr id="18" name="object 18"/>
            <p:cNvGrpSpPr/>
            <p:nvPr/>
          </p:nvGrpSpPr>
          <p:grpSpPr>
            <a:xfrm>
              <a:off x="1047088" y="5451915"/>
              <a:ext cx="8869045" cy="10795"/>
              <a:chOff x="1047088" y="5451915"/>
              <a:chExt cx="8869045" cy="10795"/>
            </a:xfrm>
          </p:grpSpPr>
          <p:sp>
            <p:nvSpPr>
              <p:cNvPr id="19" name="object 19"/>
              <p:cNvSpPr/>
              <p:nvPr/>
            </p:nvSpPr>
            <p:spPr>
              <a:xfrm>
                <a:off x="1083736" y="5457151"/>
                <a:ext cx="8811260" cy="0"/>
              </a:xfrm>
              <a:custGeom>
                <a:avLst/>
                <a:gdLst/>
                <a:ahLst/>
                <a:cxnLst/>
                <a:rect l="l" t="t" r="r" b="b"/>
                <a:pathLst>
                  <a:path w="8811260">
                    <a:moveTo>
                      <a:pt x="0" y="0"/>
                    </a:moveTo>
                    <a:lnTo>
                      <a:pt x="8811250" y="0"/>
                    </a:lnTo>
                  </a:path>
                </a:pathLst>
              </a:custGeom>
              <a:ln w="10470">
                <a:solidFill>
                  <a:srgbClr val="003150"/>
                </a:solidFill>
                <a:prstDash val="dot"/>
              </a:ln>
            </p:spPr>
            <p:txBody>
              <a:bodyPr wrap="square" lIns="0" tIns="0" rIns="0" bIns="0" rtlCol="0"/>
              <a:lstStyle/>
              <a:p>
                <a:endParaRPr/>
              </a:p>
            </p:txBody>
          </p:sp>
          <p:sp>
            <p:nvSpPr>
              <p:cNvPr id="20" name="object 20"/>
              <p:cNvSpPr/>
              <p:nvPr/>
            </p:nvSpPr>
            <p:spPr>
              <a:xfrm>
                <a:off x="1047076" y="5451925"/>
                <a:ext cx="8869045" cy="10795"/>
              </a:xfrm>
              <a:custGeom>
                <a:avLst/>
                <a:gdLst/>
                <a:ahLst/>
                <a:cxnLst/>
                <a:rect l="l" t="t" r="r" b="b"/>
                <a:pathLst>
                  <a:path w="886904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8869045" h="10795">
                    <a:moveTo>
                      <a:pt x="8868842" y="5232"/>
                    </a:moveTo>
                    <a:lnTo>
                      <a:pt x="8867318" y="1524"/>
                    </a:lnTo>
                    <a:lnTo>
                      <a:pt x="8863609" y="0"/>
                    </a:lnTo>
                    <a:lnTo>
                      <a:pt x="8859914" y="1524"/>
                    </a:lnTo>
                    <a:lnTo>
                      <a:pt x="8858377" y="5232"/>
                    </a:lnTo>
                    <a:lnTo>
                      <a:pt x="8859914" y="8928"/>
                    </a:lnTo>
                    <a:lnTo>
                      <a:pt x="8863609" y="10464"/>
                    </a:lnTo>
                    <a:lnTo>
                      <a:pt x="8867318" y="8928"/>
                    </a:lnTo>
                    <a:lnTo>
                      <a:pt x="8868842" y="5232"/>
                    </a:lnTo>
                    <a:close/>
                  </a:path>
                </a:pathLst>
              </a:custGeom>
              <a:solidFill>
                <a:srgbClr val="003150"/>
              </a:solidFill>
            </p:spPr>
            <p:txBody>
              <a:bodyPr wrap="square" lIns="0" tIns="0" rIns="0" bIns="0" rtlCol="0"/>
              <a:lstStyle/>
              <a:p>
                <a:endParaRPr/>
              </a:p>
            </p:txBody>
          </p:sp>
        </p:grpSp>
        <p:grpSp>
          <p:nvGrpSpPr>
            <p:cNvPr id="21" name="object 21"/>
            <p:cNvGrpSpPr/>
            <p:nvPr/>
          </p:nvGrpSpPr>
          <p:grpSpPr>
            <a:xfrm>
              <a:off x="1047088" y="6425708"/>
              <a:ext cx="8869045" cy="10795"/>
              <a:chOff x="1047088" y="6425708"/>
              <a:chExt cx="8869045" cy="10795"/>
            </a:xfrm>
          </p:grpSpPr>
          <p:sp>
            <p:nvSpPr>
              <p:cNvPr id="22" name="object 22"/>
              <p:cNvSpPr/>
              <p:nvPr/>
            </p:nvSpPr>
            <p:spPr>
              <a:xfrm>
                <a:off x="1083736" y="6430943"/>
                <a:ext cx="8811260" cy="0"/>
              </a:xfrm>
              <a:custGeom>
                <a:avLst/>
                <a:gdLst/>
                <a:ahLst/>
                <a:cxnLst/>
                <a:rect l="l" t="t" r="r" b="b"/>
                <a:pathLst>
                  <a:path w="8811260">
                    <a:moveTo>
                      <a:pt x="0" y="0"/>
                    </a:moveTo>
                    <a:lnTo>
                      <a:pt x="8811250" y="0"/>
                    </a:lnTo>
                  </a:path>
                </a:pathLst>
              </a:custGeom>
              <a:ln w="10470">
                <a:solidFill>
                  <a:srgbClr val="003150"/>
                </a:solidFill>
                <a:prstDash val="dot"/>
              </a:ln>
            </p:spPr>
            <p:txBody>
              <a:bodyPr wrap="square" lIns="0" tIns="0" rIns="0" bIns="0" rtlCol="0"/>
              <a:lstStyle/>
              <a:p>
                <a:endParaRPr/>
              </a:p>
            </p:txBody>
          </p:sp>
          <p:sp>
            <p:nvSpPr>
              <p:cNvPr id="23" name="object 23"/>
              <p:cNvSpPr/>
              <p:nvPr/>
            </p:nvSpPr>
            <p:spPr>
              <a:xfrm>
                <a:off x="1047076" y="6425710"/>
                <a:ext cx="8869045" cy="10795"/>
              </a:xfrm>
              <a:custGeom>
                <a:avLst/>
                <a:gdLst/>
                <a:ahLst/>
                <a:cxnLst/>
                <a:rect l="l" t="t" r="r" b="b"/>
                <a:pathLst>
                  <a:path w="8869045" h="10795">
                    <a:moveTo>
                      <a:pt x="10477" y="5245"/>
                    </a:moveTo>
                    <a:lnTo>
                      <a:pt x="8940" y="1536"/>
                    </a:lnTo>
                    <a:lnTo>
                      <a:pt x="5245" y="0"/>
                    </a:lnTo>
                    <a:lnTo>
                      <a:pt x="1536" y="1536"/>
                    </a:lnTo>
                    <a:lnTo>
                      <a:pt x="0" y="5245"/>
                    </a:lnTo>
                    <a:lnTo>
                      <a:pt x="1536" y="8940"/>
                    </a:lnTo>
                    <a:lnTo>
                      <a:pt x="5245" y="10477"/>
                    </a:lnTo>
                    <a:lnTo>
                      <a:pt x="8940" y="8940"/>
                    </a:lnTo>
                    <a:lnTo>
                      <a:pt x="10477" y="5245"/>
                    </a:lnTo>
                    <a:close/>
                  </a:path>
                  <a:path w="8869045" h="10795">
                    <a:moveTo>
                      <a:pt x="8868842" y="5245"/>
                    </a:moveTo>
                    <a:lnTo>
                      <a:pt x="8867318" y="1536"/>
                    </a:lnTo>
                    <a:lnTo>
                      <a:pt x="8863609" y="0"/>
                    </a:lnTo>
                    <a:lnTo>
                      <a:pt x="8859914" y="1536"/>
                    </a:lnTo>
                    <a:lnTo>
                      <a:pt x="8858377" y="5245"/>
                    </a:lnTo>
                    <a:lnTo>
                      <a:pt x="8859914" y="8940"/>
                    </a:lnTo>
                    <a:lnTo>
                      <a:pt x="8863609" y="10477"/>
                    </a:lnTo>
                    <a:lnTo>
                      <a:pt x="8867318" y="8940"/>
                    </a:lnTo>
                    <a:lnTo>
                      <a:pt x="8868842" y="5245"/>
                    </a:lnTo>
                    <a:close/>
                  </a:path>
                </a:pathLst>
              </a:custGeom>
              <a:solidFill>
                <a:srgbClr val="003150"/>
              </a:solidFill>
            </p:spPr>
            <p:txBody>
              <a:bodyPr wrap="square" lIns="0" tIns="0" rIns="0" bIns="0" rtlCol="0"/>
              <a:lstStyle/>
              <a:p>
                <a:endParaRPr/>
              </a:p>
            </p:txBody>
          </p:sp>
        </p:gr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31" name="object 14">
            <a:extLst>
              <a:ext uri="{FF2B5EF4-FFF2-40B4-BE49-F238E27FC236}">
                <a16:creationId xmlns:a16="http://schemas.microsoft.com/office/drawing/2014/main" id="{0D3616BB-B1FA-06D7-6A00-648530F2753A}"/>
              </a:ext>
            </a:extLst>
          </p:cNvPr>
          <p:cNvSpPr txBox="1"/>
          <p:nvPr/>
        </p:nvSpPr>
        <p:spPr>
          <a:xfrm>
            <a:off x="1788292" y="4770417"/>
            <a:ext cx="6658609" cy="553720"/>
          </a:xfrm>
          <a:prstGeom prst="rect">
            <a:avLst/>
          </a:prstGeom>
        </p:spPr>
        <p:txBody>
          <a:bodyPr vert="horz" wrap="square" lIns="0" tIns="13970" rIns="0" bIns="0" rtlCol="0">
            <a:spAutoFit/>
          </a:bodyPr>
          <a:lstStyle/>
          <a:p>
            <a:pPr marL="12700">
              <a:lnSpc>
                <a:spcPct val="100000"/>
              </a:lnSpc>
              <a:spcBef>
                <a:spcPts val="110"/>
              </a:spcBef>
            </a:pPr>
            <a:r>
              <a:rPr sz="3450" b="0" spc="-20" dirty="0">
                <a:solidFill>
                  <a:srgbClr val="003150"/>
                </a:solidFill>
                <a:latin typeface="Work Sans Light"/>
                <a:cs typeface="Work Sans Light"/>
              </a:rPr>
              <a:t>KOMENTÁŘ</a:t>
            </a:r>
            <a:r>
              <a:rPr sz="3450" b="0" spc="-50" dirty="0">
                <a:solidFill>
                  <a:srgbClr val="003150"/>
                </a:solidFill>
                <a:latin typeface="Work Sans Light"/>
                <a:cs typeface="Work Sans Light"/>
              </a:rPr>
              <a:t> </a:t>
            </a:r>
            <a:r>
              <a:rPr sz="3450" b="0" dirty="0">
                <a:solidFill>
                  <a:srgbClr val="003150"/>
                </a:solidFill>
                <a:latin typeface="Work Sans Light"/>
                <a:cs typeface="Work Sans Light"/>
              </a:rPr>
              <a:t>K</a:t>
            </a:r>
            <a:r>
              <a:rPr sz="3450" b="0" spc="-90" dirty="0">
                <a:solidFill>
                  <a:srgbClr val="003150"/>
                </a:solidFill>
                <a:latin typeface="Work Sans Light"/>
                <a:cs typeface="Work Sans Light"/>
              </a:rPr>
              <a:t> </a:t>
            </a:r>
            <a:r>
              <a:rPr sz="3450" b="0" dirty="0">
                <a:solidFill>
                  <a:srgbClr val="003150"/>
                </a:solidFill>
                <a:latin typeface="Work Sans Light"/>
                <a:cs typeface="Work Sans Light"/>
              </a:rPr>
              <a:t>MAPĚ</a:t>
            </a:r>
            <a:r>
              <a:rPr sz="3450" b="0" spc="-45" dirty="0">
                <a:solidFill>
                  <a:srgbClr val="003150"/>
                </a:solidFill>
                <a:latin typeface="Work Sans Light"/>
                <a:cs typeface="Work Sans Light"/>
              </a:rPr>
              <a:t> </a:t>
            </a:r>
            <a:r>
              <a:rPr sz="3450" b="0" spc="-20" dirty="0">
                <a:solidFill>
                  <a:srgbClr val="003150"/>
                </a:solidFill>
                <a:latin typeface="Work Sans Light"/>
                <a:cs typeface="Work Sans Light"/>
              </a:rPr>
              <a:t>INSOLVENCÍ</a:t>
            </a:r>
            <a:endParaRPr sz="3450" dirty="0">
              <a:latin typeface="Work Sans Light"/>
              <a:cs typeface="Work Sans Light"/>
            </a:endParaRPr>
          </a:p>
        </p:txBody>
      </p:sp>
      <p:sp>
        <p:nvSpPr>
          <p:cNvPr id="32" name="object 10">
            <a:extLst>
              <a:ext uri="{FF2B5EF4-FFF2-40B4-BE49-F238E27FC236}">
                <a16:creationId xmlns:a16="http://schemas.microsoft.com/office/drawing/2014/main" id="{D7DDA2D8-1FE5-9789-6AB0-5C4CE7FDC6F7}"/>
              </a:ext>
            </a:extLst>
          </p:cNvPr>
          <p:cNvSpPr txBox="1"/>
          <p:nvPr/>
        </p:nvSpPr>
        <p:spPr>
          <a:xfrm>
            <a:off x="1788292" y="5707319"/>
            <a:ext cx="7807325" cy="553720"/>
          </a:xfrm>
          <a:prstGeom prst="rect">
            <a:avLst/>
          </a:prstGeom>
        </p:spPr>
        <p:txBody>
          <a:bodyPr vert="horz" wrap="square" lIns="0" tIns="13970" rIns="0" bIns="0" rtlCol="0">
            <a:spAutoFit/>
          </a:bodyPr>
          <a:lstStyle/>
          <a:p>
            <a:pPr marL="12700">
              <a:lnSpc>
                <a:spcPct val="100000"/>
              </a:lnSpc>
              <a:spcBef>
                <a:spcPts val="110"/>
              </a:spcBef>
            </a:pPr>
            <a:r>
              <a:rPr sz="3450" b="0" dirty="0">
                <a:solidFill>
                  <a:srgbClr val="003150"/>
                </a:solidFill>
                <a:latin typeface="Work Sans Light"/>
                <a:cs typeface="Work Sans Light"/>
              </a:rPr>
              <a:t>DOPAD</a:t>
            </a:r>
            <a:r>
              <a:rPr sz="3450" b="0" spc="-60" dirty="0">
                <a:solidFill>
                  <a:srgbClr val="003150"/>
                </a:solidFill>
                <a:latin typeface="Work Sans Light"/>
                <a:cs typeface="Work Sans Light"/>
              </a:rPr>
              <a:t> </a:t>
            </a:r>
            <a:r>
              <a:rPr sz="3450" b="0" spc="-10" dirty="0">
                <a:solidFill>
                  <a:srgbClr val="003150"/>
                </a:solidFill>
                <a:latin typeface="Work Sans Light"/>
                <a:cs typeface="Work Sans Light"/>
              </a:rPr>
              <a:t>INSOLVENCÍ</a:t>
            </a:r>
            <a:r>
              <a:rPr sz="3450" b="0" spc="-55" dirty="0">
                <a:solidFill>
                  <a:srgbClr val="003150"/>
                </a:solidFill>
                <a:latin typeface="Work Sans Light"/>
                <a:cs typeface="Work Sans Light"/>
              </a:rPr>
              <a:t> </a:t>
            </a:r>
            <a:r>
              <a:rPr sz="3450" b="0" dirty="0">
                <a:solidFill>
                  <a:srgbClr val="003150"/>
                </a:solidFill>
                <a:latin typeface="Work Sans Light"/>
                <a:cs typeface="Work Sans Light"/>
              </a:rPr>
              <a:t>NA</a:t>
            </a:r>
            <a:r>
              <a:rPr sz="3450" b="0" spc="-150" dirty="0">
                <a:solidFill>
                  <a:srgbClr val="003150"/>
                </a:solidFill>
                <a:latin typeface="Work Sans Light"/>
                <a:cs typeface="Work Sans Light"/>
              </a:rPr>
              <a:t> </a:t>
            </a:r>
            <a:r>
              <a:rPr sz="3450" b="0" dirty="0">
                <a:solidFill>
                  <a:srgbClr val="003150"/>
                </a:solidFill>
                <a:latin typeface="Work Sans Light"/>
                <a:cs typeface="Work Sans Light"/>
              </a:rPr>
              <a:t>OBCE</a:t>
            </a:r>
            <a:r>
              <a:rPr sz="3450" b="0" spc="-155" dirty="0">
                <a:solidFill>
                  <a:srgbClr val="003150"/>
                </a:solidFill>
                <a:latin typeface="Work Sans Light"/>
                <a:cs typeface="Work Sans Light"/>
              </a:rPr>
              <a:t> </a:t>
            </a:r>
            <a:r>
              <a:rPr sz="3450" b="0" dirty="0">
                <a:solidFill>
                  <a:srgbClr val="003150"/>
                </a:solidFill>
                <a:latin typeface="Work Sans Light"/>
                <a:cs typeface="Work Sans Light"/>
              </a:rPr>
              <a:t>A</a:t>
            </a:r>
            <a:r>
              <a:rPr sz="3450" b="0" spc="-150" dirty="0">
                <a:solidFill>
                  <a:srgbClr val="003150"/>
                </a:solidFill>
                <a:latin typeface="Work Sans Light"/>
                <a:cs typeface="Work Sans Light"/>
              </a:rPr>
              <a:t> </a:t>
            </a:r>
            <a:r>
              <a:rPr sz="3450" b="0" spc="-20" dirty="0">
                <a:solidFill>
                  <a:srgbClr val="003150"/>
                </a:solidFill>
                <a:latin typeface="Work Sans Light"/>
                <a:cs typeface="Work Sans Light"/>
              </a:rPr>
              <a:t>MĚST</a:t>
            </a:r>
            <a:endParaRPr sz="3450" dirty="0">
              <a:latin typeface="Work Sans Light"/>
              <a:cs typeface="Work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500"/>
                                        <p:tgtEl>
                                          <p:spTgt spid="2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939360"/>
          </a:xfrm>
          <a:prstGeom prst="rect">
            <a:avLst/>
          </a:prstGeom>
        </p:spPr>
        <p:txBody>
          <a:bodyPr vert="horz" wrap="square" lIns="0" tIns="15875" rIns="0" bIns="0" rtlCol="0">
            <a:spAutoFit/>
          </a:bodyPr>
          <a:lstStyle/>
          <a:p>
            <a:pPr marL="33020">
              <a:lnSpc>
                <a:spcPct val="100000"/>
              </a:lnSpc>
              <a:spcBef>
                <a:spcPts val="125"/>
              </a:spcBef>
            </a:pPr>
            <a:r>
              <a:rPr sz="6000" dirty="0"/>
              <a:t>MAPA</a:t>
            </a:r>
            <a:r>
              <a:rPr sz="6000" spc="-280" dirty="0"/>
              <a:t> </a:t>
            </a:r>
            <a:r>
              <a:rPr sz="6000" b="0" dirty="0">
                <a:latin typeface="Work Sans ExtraLight"/>
                <a:cs typeface="Work Sans ExtraLight"/>
              </a:rPr>
              <a:t>|</a:t>
            </a:r>
            <a:r>
              <a:rPr sz="6000" b="0" spc="85" dirty="0">
                <a:latin typeface="Work Sans ExtraLight"/>
                <a:cs typeface="Work Sans ExtraLight"/>
              </a:rPr>
              <a:t> </a:t>
            </a:r>
            <a:r>
              <a:rPr sz="6000" spc="-114" dirty="0"/>
              <a:t>INSODATA</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3337318" y="3455392"/>
            <a:ext cx="13429458" cy="6831676"/>
          </a:xfrm>
          <a:prstGeom prst="rect">
            <a:avLst/>
          </a:prstGeom>
        </p:spPr>
      </p:pic>
      <p:sp>
        <p:nvSpPr>
          <p:cNvPr id="8" name="object 8"/>
          <p:cNvSpPr/>
          <p:nvPr/>
        </p:nvSpPr>
        <p:spPr>
          <a:xfrm>
            <a:off x="13298024"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sp>
        <p:nvSpPr>
          <p:cNvPr id="9" name="object 9"/>
          <p:cNvSpPr/>
          <p:nvPr/>
        </p:nvSpPr>
        <p:spPr>
          <a:xfrm>
            <a:off x="14855558" y="1489500"/>
            <a:ext cx="3691254" cy="675005"/>
          </a:xfrm>
          <a:custGeom>
            <a:avLst/>
            <a:gdLst/>
            <a:ahLst/>
            <a:cxnLst/>
            <a:rect l="l" t="t" r="r" b="b"/>
            <a:pathLst>
              <a:path w="3691255" h="675005">
                <a:moveTo>
                  <a:pt x="117475" y="58801"/>
                </a:moveTo>
                <a:lnTo>
                  <a:pt x="110782" y="52057"/>
                </a:lnTo>
                <a:lnTo>
                  <a:pt x="6692" y="52057"/>
                </a:lnTo>
                <a:lnTo>
                  <a:pt x="0" y="58801"/>
                </a:lnTo>
                <a:lnTo>
                  <a:pt x="0" y="569633"/>
                </a:lnTo>
                <a:lnTo>
                  <a:pt x="6692" y="576376"/>
                </a:lnTo>
                <a:lnTo>
                  <a:pt x="110782" y="576376"/>
                </a:lnTo>
                <a:lnTo>
                  <a:pt x="117475" y="569633"/>
                </a:lnTo>
                <a:lnTo>
                  <a:pt x="117475" y="58801"/>
                </a:lnTo>
                <a:close/>
              </a:path>
              <a:path w="3691255" h="675005">
                <a:moveTo>
                  <a:pt x="684784" y="58801"/>
                </a:moveTo>
                <a:lnTo>
                  <a:pt x="678091" y="52057"/>
                </a:lnTo>
                <a:lnTo>
                  <a:pt x="573252" y="52057"/>
                </a:lnTo>
                <a:lnTo>
                  <a:pt x="567309" y="58801"/>
                </a:lnTo>
                <a:lnTo>
                  <a:pt x="567309" y="332193"/>
                </a:lnTo>
                <a:lnTo>
                  <a:pt x="566559" y="332193"/>
                </a:lnTo>
                <a:lnTo>
                  <a:pt x="515569" y="282765"/>
                </a:lnTo>
                <a:lnTo>
                  <a:pt x="269887" y="44577"/>
                </a:lnTo>
                <a:lnTo>
                  <a:pt x="243865" y="44577"/>
                </a:lnTo>
                <a:lnTo>
                  <a:pt x="237185" y="50558"/>
                </a:lnTo>
                <a:lnTo>
                  <a:pt x="237921" y="562152"/>
                </a:lnTo>
                <a:lnTo>
                  <a:pt x="237921" y="569633"/>
                </a:lnTo>
                <a:lnTo>
                  <a:pt x="244614" y="576376"/>
                </a:lnTo>
                <a:lnTo>
                  <a:pt x="348703" y="576376"/>
                </a:lnTo>
                <a:lnTo>
                  <a:pt x="354647" y="569633"/>
                </a:lnTo>
                <a:lnTo>
                  <a:pt x="354647" y="282765"/>
                </a:lnTo>
                <a:lnTo>
                  <a:pt x="355396" y="282765"/>
                </a:lnTo>
                <a:lnTo>
                  <a:pt x="650582" y="581621"/>
                </a:lnTo>
                <a:lnTo>
                  <a:pt x="656526" y="583869"/>
                </a:lnTo>
                <a:lnTo>
                  <a:pt x="678091" y="583869"/>
                </a:lnTo>
                <a:lnTo>
                  <a:pt x="684784" y="577875"/>
                </a:lnTo>
                <a:lnTo>
                  <a:pt x="684784" y="332193"/>
                </a:lnTo>
                <a:lnTo>
                  <a:pt x="684784" y="58801"/>
                </a:lnTo>
                <a:close/>
              </a:path>
              <a:path w="3691255" h="675005">
                <a:moveTo>
                  <a:pt x="1121968" y="428815"/>
                </a:moveTo>
                <a:lnTo>
                  <a:pt x="1111923" y="374167"/>
                </a:lnTo>
                <a:lnTo>
                  <a:pt x="1085799" y="331381"/>
                </a:lnTo>
                <a:lnTo>
                  <a:pt x="1049693" y="298843"/>
                </a:lnTo>
                <a:lnTo>
                  <a:pt x="1009662" y="274942"/>
                </a:lnTo>
                <a:lnTo>
                  <a:pt x="971778" y="258038"/>
                </a:lnTo>
                <a:lnTo>
                  <a:pt x="934339" y="240474"/>
                </a:lnTo>
                <a:lnTo>
                  <a:pt x="909231" y="223113"/>
                </a:lnTo>
                <a:lnTo>
                  <a:pt x="895134" y="205054"/>
                </a:lnTo>
                <a:lnTo>
                  <a:pt x="890727" y="185381"/>
                </a:lnTo>
                <a:lnTo>
                  <a:pt x="894283" y="170891"/>
                </a:lnTo>
                <a:lnTo>
                  <a:pt x="904113" y="158699"/>
                </a:lnTo>
                <a:lnTo>
                  <a:pt x="918972" y="150317"/>
                </a:lnTo>
                <a:lnTo>
                  <a:pt x="937577" y="147180"/>
                </a:lnTo>
                <a:lnTo>
                  <a:pt x="972375" y="153682"/>
                </a:lnTo>
                <a:lnTo>
                  <a:pt x="1005230" y="168249"/>
                </a:lnTo>
                <a:lnTo>
                  <a:pt x="1030846" y="183527"/>
                </a:lnTo>
                <a:lnTo>
                  <a:pt x="1043901" y="192125"/>
                </a:lnTo>
                <a:lnTo>
                  <a:pt x="1049934" y="193979"/>
                </a:lnTo>
                <a:lnTo>
                  <a:pt x="1092327" y="147180"/>
                </a:lnTo>
                <a:lnTo>
                  <a:pt x="1109332" y="112725"/>
                </a:lnTo>
                <a:lnTo>
                  <a:pt x="1107516" y="105968"/>
                </a:lnTo>
                <a:lnTo>
                  <a:pt x="1043711" y="66484"/>
                </a:lnTo>
                <a:lnTo>
                  <a:pt x="997877" y="51028"/>
                </a:lnTo>
                <a:lnTo>
                  <a:pt x="943521" y="44577"/>
                </a:lnTo>
                <a:lnTo>
                  <a:pt x="891044" y="50457"/>
                </a:lnTo>
                <a:lnTo>
                  <a:pt x="848106" y="66738"/>
                </a:lnTo>
                <a:lnTo>
                  <a:pt x="814705" y="91287"/>
                </a:lnTo>
                <a:lnTo>
                  <a:pt x="790854" y="122021"/>
                </a:lnTo>
                <a:lnTo>
                  <a:pt x="771944" y="192316"/>
                </a:lnTo>
                <a:lnTo>
                  <a:pt x="771829" y="193979"/>
                </a:lnTo>
                <a:lnTo>
                  <a:pt x="780630" y="242912"/>
                </a:lnTo>
                <a:lnTo>
                  <a:pt x="804125" y="283387"/>
                </a:lnTo>
                <a:lnTo>
                  <a:pt x="837615" y="315772"/>
                </a:lnTo>
                <a:lnTo>
                  <a:pt x="876465" y="340791"/>
                </a:lnTo>
                <a:lnTo>
                  <a:pt x="916012" y="359156"/>
                </a:lnTo>
                <a:lnTo>
                  <a:pt x="949312" y="375094"/>
                </a:lnTo>
                <a:lnTo>
                  <a:pt x="973264" y="392772"/>
                </a:lnTo>
                <a:lnTo>
                  <a:pt x="987742" y="412559"/>
                </a:lnTo>
                <a:lnTo>
                  <a:pt x="992606" y="434809"/>
                </a:lnTo>
                <a:lnTo>
                  <a:pt x="988771" y="452894"/>
                </a:lnTo>
                <a:lnTo>
                  <a:pt x="978103" y="467118"/>
                </a:lnTo>
                <a:lnTo>
                  <a:pt x="961859" y="476415"/>
                </a:lnTo>
                <a:lnTo>
                  <a:pt x="941298" y="479755"/>
                </a:lnTo>
                <a:lnTo>
                  <a:pt x="904506" y="473532"/>
                </a:lnTo>
                <a:lnTo>
                  <a:pt x="871220" y="459714"/>
                </a:lnTo>
                <a:lnTo>
                  <a:pt x="846569" y="445630"/>
                </a:lnTo>
                <a:lnTo>
                  <a:pt x="835710" y="438556"/>
                </a:lnTo>
                <a:lnTo>
                  <a:pt x="830402" y="436308"/>
                </a:lnTo>
                <a:lnTo>
                  <a:pt x="775487" y="505218"/>
                </a:lnTo>
                <a:lnTo>
                  <a:pt x="772325" y="516826"/>
                </a:lnTo>
                <a:lnTo>
                  <a:pt x="774649" y="521233"/>
                </a:lnTo>
                <a:lnTo>
                  <a:pt x="833018" y="561492"/>
                </a:lnTo>
                <a:lnTo>
                  <a:pt x="881989" y="577278"/>
                </a:lnTo>
                <a:lnTo>
                  <a:pt x="946492" y="583869"/>
                </a:lnTo>
                <a:lnTo>
                  <a:pt x="997445" y="577748"/>
                </a:lnTo>
                <a:lnTo>
                  <a:pt x="1040561" y="560819"/>
                </a:lnTo>
                <a:lnTo>
                  <a:pt x="1075220" y="535279"/>
                </a:lnTo>
                <a:lnTo>
                  <a:pt x="1100759" y="503313"/>
                </a:lnTo>
                <a:lnTo>
                  <a:pt x="1116558" y="467093"/>
                </a:lnTo>
                <a:lnTo>
                  <a:pt x="1121968" y="428815"/>
                </a:lnTo>
                <a:close/>
              </a:path>
              <a:path w="3691255" h="675005">
                <a:moveTo>
                  <a:pt x="1661833" y="614616"/>
                </a:moveTo>
                <a:lnTo>
                  <a:pt x="1614830" y="628700"/>
                </a:lnTo>
                <a:lnTo>
                  <a:pt x="1567053" y="634034"/>
                </a:lnTo>
                <a:lnTo>
                  <a:pt x="1519618" y="630910"/>
                </a:lnTo>
                <a:lnTo>
                  <a:pt x="1473631" y="619594"/>
                </a:lnTo>
                <a:lnTo>
                  <a:pt x="1430223" y="600392"/>
                </a:lnTo>
                <a:lnTo>
                  <a:pt x="1390510" y="573557"/>
                </a:lnTo>
                <a:lnTo>
                  <a:pt x="1355623" y="539394"/>
                </a:lnTo>
                <a:lnTo>
                  <a:pt x="1326667" y="498170"/>
                </a:lnTo>
                <a:lnTo>
                  <a:pt x="1305687" y="452297"/>
                </a:lnTo>
                <a:lnTo>
                  <a:pt x="1293749" y="404774"/>
                </a:lnTo>
                <a:lnTo>
                  <a:pt x="1290535" y="356704"/>
                </a:lnTo>
                <a:lnTo>
                  <a:pt x="1295730" y="309219"/>
                </a:lnTo>
                <a:lnTo>
                  <a:pt x="1308989" y="263448"/>
                </a:lnTo>
                <a:lnTo>
                  <a:pt x="1330020" y="220484"/>
                </a:lnTo>
                <a:lnTo>
                  <a:pt x="1358506" y="181457"/>
                </a:lnTo>
                <a:lnTo>
                  <a:pt x="1394091" y="147497"/>
                </a:lnTo>
                <a:lnTo>
                  <a:pt x="1375943" y="154952"/>
                </a:lnTo>
                <a:lnTo>
                  <a:pt x="1318056" y="192265"/>
                </a:lnTo>
                <a:lnTo>
                  <a:pt x="1284566" y="226441"/>
                </a:lnTo>
                <a:lnTo>
                  <a:pt x="1257960" y="265290"/>
                </a:lnTo>
                <a:lnTo>
                  <a:pt x="1238516" y="307771"/>
                </a:lnTo>
                <a:lnTo>
                  <a:pt x="1226527" y="352831"/>
                </a:lnTo>
                <a:lnTo>
                  <a:pt x="1222260" y="399415"/>
                </a:lnTo>
                <a:lnTo>
                  <a:pt x="1226019" y="446455"/>
                </a:lnTo>
                <a:lnTo>
                  <a:pt x="1238072" y="492899"/>
                </a:lnTo>
                <a:lnTo>
                  <a:pt x="1258697" y="537705"/>
                </a:lnTo>
                <a:lnTo>
                  <a:pt x="1286916" y="578091"/>
                </a:lnTo>
                <a:lnTo>
                  <a:pt x="1320825" y="611822"/>
                </a:lnTo>
                <a:lnTo>
                  <a:pt x="1359395" y="638619"/>
                </a:lnTo>
                <a:lnTo>
                  <a:pt x="1401572" y="658190"/>
                </a:lnTo>
                <a:lnTo>
                  <a:pt x="1446301" y="670267"/>
                </a:lnTo>
                <a:lnTo>
                  <a:pt x="1492542" y="674547"/>
                </a:lnTo>
                <a:lnTo>
                  <a:pt x="1539240" y="670775"/>
                </a:lnTo>
                <a:lnTo>
                  <a:pt x="1585366" y="658647"/>
                </a:lnTo>
                <a:lnTo>
                  <a:pt x="1629841" y="637882"/>
                </a:lnTo>
                <a:lnTo>
                  <a:pt x="1638325" y="632536"/>
                </a:lnTo>
                <a:lnTo>
                  <a:pt x="1646377" y="626757"/>
                </a:lnTo>
                <a:lnTo>
                  <a:pt x="1661833" y="614616"/>
                </a:lnTo>
                <a:close/>
              </a:path>
              <a:path w="3691255" h="675005">
                <a:moveTo>
                  <a:pt x="1728216" y="273634"/>
                </a:moveTo>
                <a:lnTo>
                  <a:pt x="1723834" y="224459"/>
                </a:lnTo>
                <a:lnTo>
                  <a:pt x="1711223" y="178168"/>
                </a:lnTo>
                <a:lnTo>
                  <a:pt x="1691119" y="135534"/>
                </a:lnTo>
                <a:lnTo>
                  <a:pt x="1664322" y="97345"/>
                </a:lnTo>
                <a:lnTo>
                  <a:pt x="1631594" y="64363"/>
                </a:lnTo>
                <a:lnTo>
                  <a:pt x="1593672" y="37363"/>
                </a:lnTo>
                <a:lnTo>
                  <a:pt x="1551368" y="17119"/>
                </a:lnTo>
                <a:lnTo>
                  <a:pt x="1505407" y="4419"/>
                </a:lnTo>
                <a:lnTo>
                  <a:pt x="1456588" y="0"/>
                </a:lnTo>
                <a:lnTo>
                  <a:pt x="1407756" y="4419"/>
                </a:lnTo>
                <a:lnTo>
                  <a:pt x="1361808" y="17119"/>
                </a:lnTo>
                <a:lnTo>
                  <a:pt x="1319479" y="37363"/>
                </a:lnTo>
                <a:lnTo>
                  <a:pt x="1281569" y="64363"/>
                </a:lnTo>
                <a:lnTo>
                  <a:pt x="1248829" y="97345"/>
                </a:lnTo>
                <a:lnTo>
                  <a:pt x="1222019" y="135534"/>
                </a:lnTo>
                <a:lnTo>
                  <a:pt x="1201915" y="178168"/>
                </a:lnTo>
                <a:lnTo>
                  <a:pt x="1189291" y="224459"/>
                </a:lnTo>
                <a:lnTo>
                  <a:pt x="1184922" y="273634"/>
                </a:lnTo>
                <a:lnTo>
                  <a:pt x="1185265" y="283718"/>
                </a:lnTo>
                <a:lnTo>
                  <a:pt x="1186192" y="293636"/>
                </a:lnTo>
                <a:lnTo>
                  <a:pt x="1188885" y="313182"/>
                </a:lnTo>
                <a:lnTo>
                  <a:pt x="1200277" y="265150"/>
                </a:lnTo>
                <a:lnTo>
                  <a:pt x="1219581" y="220802"/>
                </a:lnTo>
                <a:lnTo>
                  <a:pt x="1245984" y="180987"/>
                </a:lnTo>
                <a:lnTo>
                  <a:pt x="1278686" y="146519"/>
                </a:lnTo>
                <a:lnTo>
                  <a:pt x="1316901" y="118249"/>
                </a:lnTo>
                <a:lnTo>
                  <a:pt x="1359827" y="97028"/>
                </a:lnTo>
                <a:lnTo>
                  <a:pt x="1406652" y="83680"/>
                </a:lnTo>
                <a:lnTo>
                  <a:pt x="1456588" y="79032"/>
                </a:lnTo>
                <a:lnTo>
                  <a:pt x="1506524" y="83680"/>
                </a:lnTo>
                <a:lnTo>
                  <a:pt x="1553349" y="97028"/>
                </a:lnTo>
                <a:lnTo>
                  <a:pt x="1596275" y="118249"/>
                </a:lnTo>
                <a:lnTo>
                  <a:pt x="1634490" y="146519"/>
                </a:lnTo>
                <a:lnTo>
                  <a:pt x="1667192" y="180987"/>
                </a:lnTo>
                <a:lnTo>
                  <a:pt x="1693595" y="220802"/>
                </a:lnTo>
                <a:lnTo>
                  <a:pt x="1712887" y="265150"/>
                </a:lnTo>
                <a:lnTo>
                  <a:pt x="1724291" y="313182"/>
                </a:lnTo>
                <a:lnTo>
                  <a:pt x="1726958" y="293636"/>
                </a:lnTo>
                <a:lnTo>
                  <a:pt x="1727860" y="283718"/>
                </a:lnTo>
                <a:lnTo>
                  <a:pt x="1728216" y="273634"/>
                </a:lnTo>
                <a:close/>
              </a:path>
              <a:path w="3691255" h="675005">
                <a:moveTo>
                  <a:pt x="1855038" y="309867"/>
                </a:moveTo>
                <a:lnTo>
                  <a:pt x="1850783" y="263283"/>
                </a:lnTo>
                <a:lnTo>
                  <a:pt x="1838807" y="218211"/>
                </a:lnTo>
                <a:lnTo>
                  <a:pt x="1819363" y="175729"/>
                </a:lnTo>
                <a:lnTo>
                  <a:pt x="1792757" y="136867"/>
                </a:lnTo>
                <a:lnTo>
                  <a:pt x="1759254" y="102704"/>
                </a:lnTo>
                <a:lnTo>
                  <a:pt x="1719148" y="74282"/>
                </a:lnTo>
                <a:lnTo>
                  <a:pt x="1683194" y="57975"/>
                </a:lnTo>
                <a:lnTo>
                  <a:pt x="1718792" y="91948"/>
                </a:lnTo>
                <a:lnTo>
                  <a:pt x="1747253" y="130962"/>
                </a:lnTo>
                <a:lnTo>
                  <a:pt x="1768284" y="173926"/>
                </a:lnTo>
                <a:lnTo>
                  <a:pt x="1781556" y="219697"/>
                </a:lnTo>
                <a:lnTo>
                  <a:pt x="1786750" y="267182"/>
                </a:lnTo>
                <a:lnTo>
                  <a:pt x="1783537" y="315252"/>
                </a:lnTo>
                <a:lnTo>
                  <a:pt x="1771599" y="362788"/>
                </a:lnTo>
                <a:lnTo>
                  <a:pt x="1750618" y="408686"/>
                </a:lnTo>
                <a:lnTo>
                  <a:pt x="1721662" y="449897"/>
                </a:lnTo>
                <a:lnTo>
                  <a:pt x="1686775" y="484060"/>
                </a:lnTo>
                <a:lnTo>
                  <a:pt x="1647063" y="510870"/>
                </a:lnTo>
                <a:lnTo>
                  <a:pt x="1603667" y="530072"/>
                </a:lnTo>
                <a:lnTo>
                  <a:pt x="1557680" y="541375"/>
                </a:lnTo>
                <a:lnTo>
                  <a:pt x="1510233" y="544499"/>
                </a:lnTo>
                <a:lnTo>
                  <a:pt x="1462455" y="539178"/>
                </a:lnTo>
                <a:lnTo>
                  <a:pt x="1415453" y="525132"/>
                </a:lnTo>
                <a:lnTo>
                  <a:pt x="1430959" y="537260"/>
                </a:lnTo>
                <a:lnTo>
                  <a:pt x="1491957" y="569112"/>
                </a:lnTo>
                <a:lnTo>
                  <a:pt x="1538071" y="581253"/>
                </a:lnTo>
                <a:lnTo>
                  <a:pt x="1584782" y="585050"/>
                </a:lnTo>
                <a:lnTo>
                  <a:pt x="1631022" y="580771"/>
                </a:lnTo>
                <a:lnTo>
                  <a:pt x="1675765" y="568693"/>
                </a:lnTo>
                <a:lnTo>
                  <a:pt x="1717929" y="549122"/>
                </a:lnTo>
                <a:lnTo>
                  <a:pt x="1756498" y="522338"/>
                </a:lnTo>
                <a:lnTo>
                  <a:pt x="1790395" y="488607"/>
                </a:lnTo>
                <a:lnTo>
                  <a:pt x="1818589" y="448221"/>
                </a:lnTo>
                <a:lnTo>
                  <a:pt x="1839226" y="403402"/>
                </a:lnTo>
                <a:lnTo>
                  <a:pt x="1851279" y="356933"/>
                </a:lnTo>
                <a:lnTo>
                  <a:pt x="1855038" y="309867"/>
                </a:lnTo>
                <a:close/>
              </a:path>
              <a:path w="3691255" h="675005">
                <a:moveTo>
                  <a:pt x="2377186" y="313474"/>
                </a:moveTo>
                <a:lnTo>
                  <a:pt x="2372957" y="266636"/>
                </a:lnTo>
                <a:lnTo>
                  <a:pt x="2360777" y="222478"/>
                </a:lnTo>
                <a:lnTo>
                  <a:pt x="2341410" y="181775"/>
                </a:lnTo>
                <a:lnTo>
                  <a:pt x="2315591" y="145275"/>
                </a:lnTo>
                <a:lnTo>
                  <a:pt x="2284095" y="113728"/>
                </a:lnTo>
                <a:lnTo>
                  <a:pt x="2253767" y="92214"/>
                </a:lnTo>
                <a:lnTo>
                  <a:pt x="2253767" y="313474"/>
                </a:lnTo>
                <a:lnTo>
                  <a:pt x="2246744" y="362077"/>
                </a:lnTo>
                <a:lnTo>
                  <a:pt x="2226919" y="403885"/>
                </a:lnTo>
                <a:lnTo>
                  <a:pt x="2196109" y="436587"/>
                </a:lnTo>
                <a:lnTo>
                  <a:pt x="2156117" y="457911"/>
                </a:lnTo>
                <a:lnTo>
                  <a:pt x="2108771" y="465518"/>
                </a:lnTo>
                <a:lnTo>
                  <a:pt x="2037397" y="465518"/>
                </a:lnTo>
                <a:lnTo>
                  <a:pt x="2037397" y="162166"/>
                </a:lnTo>
                <a:lnTo>
                  <a:pt x="2108771" y="162166"/>
                </a:lnTo>
                <a:lnTo>
                  <a:pt x="2156117" y="169773"/>
                </a:lnTo>
                <a:lnTo>
                  <a:pt x="2196109" y="191046"/>
                </a:lnTo>
                <a:lnTo>
                  <a:pt x="2226919" y="223647"/>
                </a:lnTo>
                <a:lnTo>
                  <a:pt x="2246744" y="265239"/>
                </a:lnTo>
                <a:lnTo>
                  <a:pt x="2253767" y="313474"/>
                </a:lnTo>
                <a:lnTo>
                  <a:pt x="2253767" y="92214"/>
                </a:lnTo>
                <a:lnTo>
                  <a:pt x="2247646" y="87871"/>
                </a:lnTo>
                <a:lnTo>
                  <a:pt x="2207018" y="68478"/>
                </a:lnTo>
                <a:lnTo>
                  <a:pt x="2162949" y="56286"/>
                </a:lnTo>
                <a:lnTo>
                  <a:pt x="2116201" y="52057"/>
                </a:lnTo>
                <a:lnTo>
                  <a:pt x="1927352" y="52057"/>
                </a:lnTo>
                <a:lnTo>
                  <a:pt x="1921408" y="58801"/>
                </a:lnTo>
                <a:lnTo>
                  <a:pt x="1921408" y="569633"/>
                </a:lnTo>
                <a:lnTo>
                  <a:pt x="1927352" y="576376"/>
                </a:lnTo>
                <a:lnTo>
                  <a:pt x="2116201" y="576376"/>
                </a:lnTo>
                <a:lnTo>
                  <a:pt x="2162949" y="572147"/>
                </a:lnTo>
                <a:lnTo>
                  <a:pt x="2207018" y="559943"/>
                </a:lnTo>
                <a:lnTo>
                  <a:pt x="2247646" y="540512"/>
                </a:lnTo>
                <a:lnTo>
                  <a:pt x="2284095" y="514578"/>
                </a:lnTo>
                <a:lnTo>
                  <a:pt x="2315591" y="482904"/>
                </a:lnTo>
                <a:lnTo>
                  <a:pt x="2327821" y="465518"/>
                </a:lnTo>
                <a:lnTo>
                  <a:pt x="2341410" y="446214"/>
                </a:lnTo>
                <a:lnTo>
                  <a:pt x="2360777" y="405257"/>
                </a:lnTo>
                <a:lnTo>
                  <a:pt x="2372957" y="360756"/>
                </a:lnTo>
                <a:lnTo>
                  <a:pt x="2377186" y="313474"/>
                </a:lnTo>
                <a:close/>
              </a:path>
              <a:path w="3691255" h="675005">
                <a:moveTo>
                  <a:pt x="2887967" y="564057"/>
                </a:moveTo>
                <a:lnTo>
                  <a:pt x="2886494" y="556895"/>
                </a:lnTo>
                <a:lnTo>
                  <a:pt x="2859532" y="498487"/>
                </a:lnTo>
                <a:lnTo>
                  <a:pt x="2812491" y="396608"/>
                </a:lnTo>
                <a:lnTo>
                  <a:pt x="2755442" y="273024"/>
                </a:lnTo>
                <a:lnTo>
                  <a:pt x="2693924" y="139788"/>
                </a:lnTo>
                <a:lnTo>
                  <a:pt x="2693924" y="396608"/>
                </a:lnTo>
                <a:lnTo>
                  <a:pt x="2580919" y="396608"/>
                </a:lnTo>
                <a:lnTo>
                  <a:pt x="2636672" y="273024"/>
                </a:lnTo>
                <a:lnTo>
                  <a:pt x="2637409" y="273024"/>
                </a:lnTo>
                <a:lnTo>
                  <a:pt x="2693924" y="396608"/>
                </a:lnTo>
                <a:lnTo>
                  <a:pt x="2693924" y="139788"/>
                </a:lnTo>
                <a:lnTo>
                  <a:pt x="2653766" y="52806"/>
                </a:lnTo>
                <a:lnTo>
                  <a:pt x="2651544" y="48323"/>
                </a:lnTo>
                <a:lnTo>
                  <a:pt x="2646337" y="44577"/>
                </a:lnTo>
                <a:lnTo>
                  <a:pt x="2628493" y="44577"/>
                </a:lnTo>
                <a:lnTo>
                  <a:pt x="2623286" y="48323"/>
                </a:lnTo>
                <a:lnTo>
                  <a:pt x="2621064" y="52806"/>
                </a:lnTo>
                <a:lnTo>
                  <a:pt x="2388336" y="556895"/>
                </a:lnTo>
                <a:lnTo>
                  <a:pt x="2386863" y="564057"/>
                </a:lnTo>
                <a:lnTo>
                  <a:pt x="2388793" y="570293"/>
                </a:lnTo>
                <a:lnTo>
                  <a:pt x="2393670" y="574700"/>
                </a:lnTo>
                <a:lnTo>
                  <a:pt x="2400985" y="576376"/>
                </a:lnTo>
                <a:lnTo>
                  <a:pt x="2482761" y="576376"/>
                </a:lnTo>
                <a:lnTo>
                  <a:pt x="2536291" y="498487"/>
                </a:lnTo>
                <a:lnTo>
                  <a:pt x="2738539" y="498487"/>
                </a:lnTo>
                <a:lnTo>
                  <a:pt x="2765310" y="557657"/>
                </a:lnTo>
                <a:lnTo>
                  <a:pt x="2791320" y="576376"/>
                </a:lnTo>
                <a:lnTo>
                  <a:pt x="2873857" y="576376"/>
                </a:lnTo>
                <a:lnTo>
                  <a:pt x="2881160" y="574700"/>
                </a:lnTo>
                <a:lnTo>
                  <a:pt x="2886037" y="570293"/>
                </a:lnTo>
                <a:lnTo>
                  <a:pt x="2887967" y="564057"/>
                </a:lnTo>
                <a:close/>
              </a:path>
              <a:path w="3691255" h="675005">
                <a:moveTo>
                  <a:pt x="3218103" y="58801"/>
                </a:moveTo>
                <a:lnTo>
                  <a:pt x="3212160" y="52057"/>
                </a:lnTo>
                <a:lnTo>
                  <a:pt x="2865678" y="52057"/>
                </a:lnTo>
                <a:lnTo>
                  <a:pt x="2859722" y="58801"/>
                </a:lnTo>
                <a:lnTo>
                  <a:pt x="2859722" y="155422"/>
                </a:lnTo>
                <a:lnTo>
                  <a:pt x="2865678" y="162166"/>
                </a:lnTo>
                <a:lnTo>
                  <a:pt x="2980182" y="162166"/>
                </a:lnTo>
                <a:lnTo>
                  <a:pt x="2980182" y="569633"/>
                </a:lnTo>
                <a:lnTo>
                  <a:pt x="2986875" y="576376"/>
                </a:lnTo>
                <a:lnTo>
                  <a:pt x="3090964" y="576376"/>
                </a:lnTo>
                <a:lnTo>
                  <a:pt x="3097657" y="569633"/>
                </a:lnTo>
                <a:lnTo>
                  <a:pt x="3097657" y="162166"/>
                </a:lnTo>
                <a:lnTo>
                  <a:pt x="3212160" y="162166"/>
                </a:lnTo>
                <a:lnTo>
                  <a:pt x="3218103" y="155422"/>
                </a:lnTo>
                <a:lnTo>
                  <a:pt x="3218103" y="58801"/>
                </a:lnTo>
                <a:close/>
              </a:path>
              <a:path w="3691255" h="675005">
                <a:moveTo>
                  <a:pt x="3690975" y="564057"/>
                </a:moveTo>
                <a:lnTo>
                  <a:pt x="3689502" y="556895"/>
                </a:lnTo>
                <a:lnTo>
                  <a:pt x="3662527" y="498487"/>
                </a:lnTo>
                <a:lnTo>
                  <a:pt x="3615499" y="396608"/>
                </a:lnTo>
                <a:lnTo>
                  <a:pt x="3558438" y="273024"/>
                </a:lnTo>
                <a:lnTo>
                  <a:pt x="3496932" y="139801"/>
                </a:lnTo>
                <a:lnTo>
                  <a:pt x="3496932" y="396608"/>
                </a:lnTo>
                <a:lnTo>
                  <a:pt x="3383915" y="396608"/>
                </a:lnTo>
                <a:lnTo>
                  <a:pt x="3439668" y="273024"/>
                </a:lnTo>
                <a:lnTo>
                  <a:pt x="3440417" y="273024"/>
                </a:lnTo>
                <a:lnTo>
                  <a:pt x="3496932" y="396608"/>
                </a:lnTo>
                <a:lnTo>
                  <a:pt x="3496932" y="139801"/>
                </a:lnTo>
                <a:lnTo>
                  <a:pt x="3456775" y="52806"/>
                </a:lnTo>
                <a:lnTo>
                  <a:pt x="3454552" y="48323"/>
                </a:lnTo>
                <a:lnTo>
                  <a:pt x="3449332" y="44577"/>
                </a:lnTo>
                <a:lnTo>
                  <a:pt x="3431489" y="44577"/>
                </a:lnTo>
                <a:lnTo>
                  <a:pt x="3426295" y="48323"/>
                </a:lnTo>
                <a:lnTo>
                  <a:pt x="3424059" y="52806"/>
                </a:lnTo>
                <a:lnTo>
                  <a:pt x="3191332" y="556895"/>
                </a:lnTo>
                <a:lnTo>
                  <a:pt x="3189859" y="564057"/>
                </a:lnTo>
                <a:lnTo>
                  <a:pt x="3191802" y="570293"/>
                </a:lnTo>
                <a:lnTo>
                  <a:pt x="3196666" y="574700"/>
                </a:lnTo>
                <a:lnTo>
                  <a:pt x="3203981" y="576376"/>
                </a:lnTo>
                <a:lnTo>
                  <a:pt x="3285756" y="576376"/>
                </a:lnTo>
                <a:lnTo>
                  <a:pt x="3339300" y="498487"/>
                </a:lnTo>
                <a:lnTo>
                  <a:pt x="3541547" y="498487"/>
                </a:lnTo>
                <a:lnTo>
                  <a:pt x="3568306" y="557657"/>
                </a:lnTo>
                <a:lnTo>
                  <a:pt x="3594328" y="576376"/>
                </a:lnTo>
                <a:lnTo>
                  <a:pt x="3676866" y="576376"/>
                </a:lnTo>
                <a:lnTo>
                  <a:pt x="3684168" y="574700"/>
                </a:lnTo>
                <a:lnTo>
                  <a:pt x="3689032" y="570293"/>
                </a:lnTo>
                <a:lnTo>
                  <a:pt x="3690975" y="564057"/>
                </a:lnTo>
                <a:close/>
              </a:path>
            </a:pathLst>
          </a:custGeom>
          <a:solidFill>
            <a:srgbClr val="FFFFFF">
              <a:alpha val="29998"/>
            </a:srgbClr>
          </a:solidFill>
        </p:spPr>
        <p:txBody>
          <a:bodyPr wrap="square" lIns="0" tIns="0" rIns="0" bIns="0" rtlCol="0"/>
          <a:lstStyle/>
          <a:p>
            <a:endParaRPr/>
          </a:p>
        </p:txBody>
      </p:sp>
      <p:sp>
        <p:nvSpPr>
          <p:cNvPr id="10" name="object 10"/>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1" name="object 11"/>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2" name="object 12"/>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3455670"/>
          </a:xfrm>
          <a:custGeom>
            <a:avLst/>
            <a:gdLst/>
            <a:ahLst/>
            <a:cxnLst/>
            <a:rect l="l" t="t" r="r" b="b"/>
            <a:pathLst>
              <a:path w="20104100" h="3455670">
                <a:moveTo>
                  <a:pt x="20104099" y="0"/>
                </a:moveTo>
                <a:lnTo>
                  <a:pt x="0" y="0"/>
                </a:lnTo>
                <a:lnTo>
                  <a:pt x="0" y="3455392"/>
                </a:lnTo>
                <a:lnTo>
                  <a:pt x="20104099" y="3455392"/>
                </a:lnTo>
                <a:lnTo>
                  <a:pt x="20104099" y="0"/>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939360"/>
          </a:xfrm>
          <a:prstGeom prst="rect">
            <a:avLst/>
          </a:prstGeom>
        </p:spPr>
        <p:txBody>
          <a:bodyPr vert="horz" wrap="square" lIns="0" tIns="15875" rIns="0" bIns="0" rtlCol="0">
            <a:spAutoFit/>
          </a:bodyPr>
          <a:lstStyle/>
          <a:p>
            <a:pPr marL="12700">
              <a:lnSpc>
                <a:spcPct val="100000"/>
              </a:lnSpc>
              <a:spcBef>
                <a:spcPts val="125"/>
              </a:spcBef>
            </a:pPr>
            <a:r>
              <a:rPr sz="6000" b="0" spc="-275" dirty="0">
                <a:latin typeface="Work Sans"/>
                <a:cs typeface="Work Sans"/>
              </a:rPr>
              <a:t>INFORMAČNÍ</a:t>
            </a:r>
            <a:r>
              <a:rPr sz="6000" b="0" spc="-465" dirty="0">
                <a:latin typeface="Work Sans"/>
                <a:cs typeface="Work Sans"/>
              </a:rPr>
              <a:t> </a:t>
            </a:r>
            <a:r>
              <a:rPr sz="6000" b="0" spc="-235" dirty="0">
                <a:latin typeface="Work Sans"/>
                <a:cs typeface="Work Sans"/>
              </a:rPr>
              <a:t>MAPY</a:t>
            </a:r>
            <a:r>
              <a:rPr sz="6000" b="0" spc="-705" dirty="0">
                <a:latin typeface="Work Sans"/>
                <a:cs typeface="Work Sans"/>
              </a:rPr>
              <a:t> </a:t>
            </a:r>
            <a:r>
              <a:rPr sz="6000" b="0" dirty="0">
                <a:latin typeface="Work Sans"/>
                <a:cs typeface="Work Sans"/>
              </a:rPr>
              <a:t>-</a:t>
            </a:r>
            <a:r>
              <a:rPr sz="6000" b="0" spc="-459" dirty="0">
                <a:latin typeface="Work Sans"/>
                <a:cs typeface="Work Sans"/>
              </a:rPr>
              <a:t> </a:t>
            </a:r>
            <a:r>
              <a:rPr sz="6000" b="0" spc="-290" dirty="0">
                <a:latin typeface="Work Sans"/>
                <a:cs typeface="Work Sans"/>
              </a:rPr>
              <a:t>INSO</a:t>
            </a:r>
            <a:r>
              <a:rPr sz="6000" b="0" spc="-409" dirty="0">
                <a:latin typeface="Work Sans"/>
                <a:cs typeface="Work Sans"/>
              </a:rPr>
              <a:t>D</a:t>
            </a:r>
            <a:r>
              <a:rPr sz="6000" b="0" spc="-785" dirty="0">
                <a:latin typeface="Work Sans"/>
                <a:cs typeface="Work Sans"/>
              </a:rPr>
              <a:t>AT</a:t>
            </a:r>
            <a:r>
              <a:rPr sz="6000" b="0" spc="-235" dirty="0">
                <a:latin typeface="Work Sans"/>
                <a:cs typeface="Work Sans"/>
              </a:rPr>
              <a:t>A</a:t>
            </a:r>
            <a:r>
              <a:rPr sz="6000" b="0" spc="-465" dirty="0">
                <a:latin typeface="Work Sans"/>
                <a:cs typeface="Work Sans"/>
              </a:rPr>
              <a:t>.</a:t>
            </a:r>
            <a:r>
              <a:rPr sz="6000" b="0" spc="-290" dirty="0">
                <a:latin typeface="Work Sans"/>
                <a:cs typeface="Work Sans"/>
              </a:rPr>
              <a:t>CZ</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6" name="object 6"/>
          <p:cNvSpPr txBox="1"/>
          <p:nvPr/>
        </p:nvSpPr>
        <p:spPr>
          <a:xfrm>
            <a:off x="1141647" y="4472280"/>
            <a:ext cx="9246262" cy="4519571"/>
          </a:xfrm>
          <a:prstGeom prst="rect">
            <a:avLst/>
          </a:prstGeom>
        </p:spPr>
        <p:txBody>
          <a:bodyPr vert="horz" wrap="square" lIns="0" tIns="13335" rIns="0" bIns="0" rtlCol="0">
            <a:spAutoFit/>
          </a:bodyPr>
          <a:lstStyle/>
          <a:p>
            <a:pPr marL="12700" marR="1539240">
              <a:lnSpc>
                <a:spcPct val="100000"/>
              </a:lnSpc>
              <a:spcBef>
                <a:spcPts val="105"/>
              </a:spcBef>
            </a:pPr>
            <a:r>
              <a:rPr sz="3200" b="0" dirty="0">
                <a:solidFill>
                  <a:srgbClr val="003150"/>
                </a:solidFill>
                <a:latin typeface="Work Sans Light"/>
                <a:cs typeface="Work Sans Light"/>
              </a:rPr>
              <a:t>INSOLCENTRUM</a:t>
            </a:r>
            <a:r>
              <a:rPr sz="3200" b="0" spc="-305" dirty="0">
                <a:solidFill>
                  <a:srgbClr val="003150"/>
                </a:solidFill>
                <a:latin typeface="Work Sans Light"/>
                <a:cs typeface="Work Sans Light"/>
              </a:rPr>
              <a:t> </a:t>
            </a:r>
            <a:r>
              <a:rPr sz="3200" b="0" spc="-10" dirty="0">
                <a:solidFill>
                  <a:srgbClr val="003150"/>
                </a:solidFill>
                <a:latin typeface="Work Sans Light"/>
                <a:cs typeface="Work Sans Light"/>
              </a:rPr>
              <a:t>NABÍZÍ </a:t>
            </a:r>
            <a:r>
              <a:rPr sz="3200" b="0" dirty="0">
                <a:solidFill>
                  <a:srgbClr val="003150"/>
                </a:solidFill>
                <a:latin typeface="Work Sans Light"/>
                <a:cs typeface="Work Sans Light"/>
              </a:rPr>
              <a:t>ČASOVĚ</a:t>
            </a:r>
            <a:r>
              <a:rPr lang="cs-CZ" sz="3200" b="0" dirty="0">
                <a:solidFill>
                  <a:srgbClr val="003150"/>
                </a:solidFill>
                <a:latin typeface="Work Sans Light"/>
                <a:cs typeface="Work Sans Light"/>
              </a:rPr>
              <a:t> </a:t>
            </a:r>
            <a:r>
              <a:rPr sz="3200" b="0" dirty="0">
                <a:solidFill>
                  <a:srgbClr val="003150"/>
                </a:solidFill>
                <a:latin typeface="Work Sans Light"/>
                <a:cs typeface="Work Sans Light"/>
              </a:rPr>
              <a:t>OMEZENÝ</a:t>
            </a:r>
            <a:r>
              <a:rPr sz="3200" b="0" spc="-150" dirty="0">
                <a:solidFill>
                  <a:srgbClr val="003150"/>
                </a:solidFill>
                <a:latin typeface="Work Sans Light"/>
                <a:cs typeface="Work Sans Light"/>
              </a:rPr>
              <a:t> </a:t>
            </a:r>
            <a:r>
              <a:rPr sz="3200" b="0" spc="-25" dirty="0">
                <a:solidFill>
                  <a:srgbClr val="003150"/>
                </a:solidFill>
                <a:latin typeface="Work Sans Light"/>
                <a:cs typeface="Work Sans Light"/>
              </a:rPr>
              <a:t>PŘÍSTUP </a:t>
            </a:r>
            <a:r>
              <a:rPr sz="3200" b="0" dirty="0">
                <a:solidFill>
                  <a:srgbClr val="003150"/>
                </a:solidFill>
                <a:latin typeface="Work Sans Light"/>
                <a:cs typeface="Work Sans Light"/>
              </a:rPr>
              <a:t>DO</a:t>
            </a:r>
            <a:r>
              <a:rPr lang="cs-CZ" sz="3200" b="0" dirty="0">
                <a:solidFill>
                  <a:srgbClr val="003150"/>
                </a:solidFill>
                <a:latin typeface="Work Sans Light"/>
                <a:cs typeface="Work Sans Light"/>
              </a:rPr>
              <a:t> INTRAKTIVNÍCH MAP </a:t>
            </a:r>
            <a:r>
              <a:rPr sz="3200" b="0" dirty="0">
                <a:solidFill>
                  <a:srgbClr val="003150"/>
                </a:solidFill>
                <a:latin typeface="Work Sans Light"/>
                <a:cs typeface="Work Sans Light"/>
              </a:rPr>
              <a:t>JEDNOTLIVÝCH</a:t>
            </a:r>
            <a:r>
              <a:rPr sz="3200" b="0" spc="-229" dirty="0">
                <a:solidFill>
                  <a:srgbClr val="003150"/>
                </a:solidFill>
                <a:latin typeface="Work Sans Light"/>
                <a:cs typeface="Work Sans Light"/>
              </a:rPr>
              <a:t> </a:t>
            </a:r>
            <a:r>
              <a:rPr sz="3200" b="0" dirty="0">
                <a:solidFill>
                  <a:srgbClr val="003150"/>
                </a:solidFill>
                <a:latin typeface="Work Sans Light"/>
                <a:cs typeface="Work Sans Light"/>
              </a:rPr>
              <a:t>TYPŮ</a:t>
            </a:r>
            <a:r>
              <a:rPr sz="3200" b="0" spc="-135" dirty="0">
                <a:solidFill>
                  <a:srgbClr val="003150"/>
                </a:solidFill>
                <a:latin typeface="Work Sans Light"/>
                <a:cs typeface="Work Sans Light"/>
              </a:rPr>
              <a:t> </a:t>
            </a:r>
            <a:r>
              <a:rPr sz="3200" b="0" spc="-40" dirty="0">
                <a:solidFill>
                  <a:srgbClr val="003150"/>
                </a:solidFill>
                <a:latin typeface="Work Sans Light"/>
                <a:cs typeface="Work Sans Light"/>
              </a:rPr>
              <a:t>INSOLVENCÍ, </a:t>
            </a:r>
            <a:r>
              <a:rPr sz="3200" b="0" dirty="0">
                <a:solidFill>
                  <a:srgbClr val="003150"/>
                </a:solidFill>
                <a:latin typeface="Work Sans Light"/>
                <a:cs typeface="Work Sans Light"/>
              </a:rPr>
              <a:t>KTERÉ</a:t>
            </a:r>
            <a:r>
              <a:rPr sz="3200" b="0" spc="-100" dirty="0">
                <a:solidFill>
                  <a:srgbClr val="003150"/>
                </a:solidFill>
                <a:latin typeface="Work Sans Light"/>
                <a:cs typeface="Work Sans Light"/>
              </a:rPr>
              <a:t> </a:t>
            </a:r>
            <a:r>
              <a:rPr sz="3200" b="0" dirty="0">
                <a:solidFill>
                  <a:srgbClr val="003150"/>
                </a:solidFill>
                <a:latin typeface="Work Sans Light"/>
                <a:cs typeface="Work Sans Light"/>
              </a:rPr>
              <a:t>JSOU</a:t>
            </a:r>
            <a:r>
              <a:rPr sz="3200" b="0" spc="10" dirty="0">
                <a:solidFill>
                  <a:srgbClr val="003150"/>
                </a:solidFill>
                <a:latin typeface="Work Sans Light"/>
                <a:cs typeface="Work Sans Light"/>
              </a:rPr>
              <a:t> </a:t>
            </a:r>
            <a:r>
              <a:rPr sz="3200" b="0" dirty="0">
                <a:solidFill>
                  <a:srgbClr val="003150"/>
                </a:solidFill>
                <a:latin typeface="Work Sans Light"/>
                <a:cs typeface="Work Sans Light"/>
              </a:rPr>
              <a:t>K</a:t>
            </a:r>
            <a:r>
              <a:rPr sz="3200" b="0" spc="5" dirty="0">
                <a:solidFill>
                  <a:srgbClr val="003150"/>
                </a:solidFill>
                <a:latin typeface="Work Sans Light"/>
                <a:cs typeface="Work Sans Light"/>
              </a:rPr>
              <a:t> </a:t>
            </a:r>
            <a:r>
              <a:rPr sz="3200" b="0" spc="-10" dirty="0">
                <a:solidFill>
                  <a:srgbClr val="003150"/>
                </a:solidFill>
                <a:latin typeface="Work Sans Light"/>
                <a:cs typeface="Work Sans Light"/>
              </a:rPr>
              <a:t>DISPOZICI</a:t>
            </a:r>
            <a:endParaRPr sz="3200" dirty="0">
              <a:latin typeface="Work Sans Light"/>
              <a:cs typeface="Work Sans Light"/>
            </a:endParaRPr>
          </a:p>
          <a:p>
            <a:pPr marL="12700" marR="331470">
              <a:lnSpc>
                <a:spcPct val="100000"/>
              </a:lnSpc>
              <a:spcBef>
                <a:spcPts val="15"/>
              </a:spcBef>
            </a:pPr>
            <a:r>
              <a:rPr sz="3200" b="0" dirty="0">
                <a:solidFill>
                  <a:srgbClr val="003150"/>
                </a:solidFill>
                <a:latin typeface="Work Sans Light"/>
                <a:cs typeface="Work Sans Light"/>
              </a:rPr>
              <a:t>V</a:t>
            </a:r>
            <a:r>
              <a:rPr sz="3200" b="0" spc="-170" dirty="0">
                <a:solidFill>
                  <a:srgbClr val="003150"/>
                </a:solidFill>
                <a:latin typeface="Work Sans Light"/>
                <a:cs typeface="Work Sans Light"/>
              </a:rPr>
              <a:t> </a:t>
            </a:r>
            <a:r>
              <a:rPr sz="3200" b="0" dirty="0">
                <a:solidFill>
                  <a:srgbClr val="003150"/>
                </a:solidFill>
                <a:latin typeface="Work Sans Light"/>
                <a:cs typeface="Work Sans Light"/>
              </a:rPr>
              <a:t>INFORMAČNÍM</a:t>
            </a:r>
            <a:r>
              <a:rPr sz="3200" b="0" spc="-30" dirty="0">
                <a:solidFill>
                  <a:srgbClr val="003150"/>
                </a:solidFill>
                <a:latin typeface="Work Sans Light"/>
                <a:cs typeface="Work Sans Light"/>
              </a:rPr>
              <a:t> </a:t>
            </a:r>
            <a:r>
              <a:rPr sz="3200" b="0" spc="-10" dirty="0">
                <a:solidFill>
                  <a:srgbClr val="003150"/>
                </a:solidFill>
                <a:latin typeface="Work Sans Light"/>
                <a:cs typeface="Work Sans Light"/>
              </a:rPr>
              <a:t>SYSTÉMU </a:t>
            </a:r>
            <a:r>
              <a:rPr sz="3200" b="0" spc="-95" dirty="0">
                <a:solidFill>
                  <a:srgbClr val="003150"/>
                </a:solidFill>
                <a:latin typeface="Work Sans Light"/>
                <a:cs typeface="Work Sans Light"/>
              </a:rPr>
              <a:t>INSODATA</a:t>
            </a:r>
            <a:r>
              <a:rPr sz="3200" b="0" spc="-130" dirty="0">
                <a:solidFill>
                  <a:srgbClr val="003150"/>
                </a:solidFill>
                <a:latin typeface="Work Sans Light"/>
                <a:cs typeface="Work Sans Light"/>
              </a:rPr>
              <a:t> </a:t>
            </a:r>
            <a:br>
              <a:rPr lang="cs-CZ" sz="3200" b="0" spc="-130" dirty="0">
                <a:solidFill>
                  <a:srgbClr val="003150"/>
                </a:solidFill>
                <a:latin typeface="Work Sans Light"/>
                <a:cs typeface="Work Sans Light"/>
              </a:rPr>
            </a:br>
            <a:r>
              <a:rPr sz="3200" b="0" dirty="0">
                <a:solidFill>
                  <a:srgbClr val="003150"/>
                </a:solidFill>
                <a:latin typeface="Work Sans Light"/>
                <a:cs typeface="Work Sans Light"/>
              </a:rPr>
              <a:t>NA</a:t>
            </a:r>
            <a:r>
              <a:rPr sz="3200" b="0" spc="-240" dirty="0">
                <a:solidFill>
                  <a:srgbClr val="003150"/>
                </a:solidFill>
                <a:latin typeface="Work Sans Light"/>
                <a:cs typeface="Work Sans Light"/>
              </a:rPr>
              <a:t> </a:t>
            </a:r>
            <a:r>
              <a:rPr sz="3200" b="0" dirty="0">
                <a:solidFill>
                  <a:srgbClr val="003150"/>
                </a:solidFill>
                <a:latin typeface="Work Sans Light"/>
                <a:cs typeface="Work Sans Light"/>
              </a:rPr>
              <a:t>WEBOVÉ</a:t>
            </a:r>
            <a:r>
              <a:rPr sz="3200" b="0" spc="-5" dirty="0">
                <a:solidFill>
                  <a:srgbClr val="003150"/>
                </a:solidFill>
                <a:latin typeface="Work Sans Light"/>
                <a:cs typeface="Work Sans Light"/>
              </a:rPr>
              <a:t> </a:t>
            </a:r>
            <a:r>
              <a:rPr sz="3200" b="0" spc="-10" dirty="0">
                <a:solidFill>
                  <a:srgbClr val="003150"/>
                </a:solidFill>
                <a:latin typeface="Work Sans Light"/>
                <a:cs typeface="Work Sans Light"/>
              </a:rPr>
              <a:t>STRÁNCE </a:t>
            </a:r>
            <a:r>
              <a:rPr sz="2400" b="1" spc="-10" dirty="0">
                <a:solidFill>
                  <a:srgbClr val="003150"/>
                </a:solidFill>
                <a:latin typeface="Work Sans SemiBold"/>
                <a:cs typeface="Work Sans SemiBold"/>
                <a:hlinkClick r:id="rId2"/>
              </a:rPr>
              <a:t>WWW.INSODATA.CZ</a:t>
            </a:r>
            <a:endParaRPr sz="2400" dirty="0">
              <a:latin typeface="Work Sans SemiBold"/>
              <a:cs typeface="Work Sans SemiBold"/>
            </a:endParaRPr>
          </a:p>
          <a:p>
            <a:pPr marL="12700" marR="779145">
              <a:lnSpc>
                <a:spcPct val="101000"/>
              </a:lnSpc>
              <a:spcBef>
                <a:spcPts val="3360"/>
              </a:spcBef>
            </a:pPr>
            <a:r>
              <a:rPr sz="2400" b="0" dirty="0">
                <a:solidFill>
                  <a:srgbClr val="003150"/>
                </a:solidFill>
                <a:latin typeface="Work Sans Light"/>
                <a:cs typeface="Work Sans Light"/>
              </a:rPr>
              <a:t>VYPLŇTE</a:t>
            </a:r>
            <a:r>
              <a:rPr sz="2400" b="0" spc="-145" dirty="0">
                <a:solidFill>
                  <a:srgbClr val="003150"/>
                </a:solidFill>
                <a:latin typeface="Work Sans Light"/>
                <a:cs typeface="Work Sans Light"/>
              </a:rPr>
              <a:t> </a:t>
            </a:r>
            <a:r>
              <a:rPr sz="2400" b="0" dirty="0">
                <a:solidFill>
                  <a:srgbClr val="003150"/>
                </a:solidFill>
                <a:latin typeface="Work Sans Light"/>
                <a:cs typeface="Work Sans Light"/>
              </a:rPr>
              <a:t>VAŠE</a:t>
            </a:r>
            <a:r>
              <a:rPr sz="2400" b="0" spc="-70" dirty="0">
                <a:solidFill>
                  <a:srgbClr val="003150"/>
                </a:solidFill>
                <a:latin typeface="Work Sans Light"/>
                <a:cs typeface="Work Sans Light"/>
              </a:rPr>
              <a:t> </a:t>
            </a:r>
            <a:r>
              <a:rPr sz="2400" b="0" spc="-10" dirty="0">
                <a:solidFill>
                  <a:srgbClr val="003150"/>
                </a:solidFill>
                <a:latin typeface="Work Sans Light"/>
                <a:cs typeface="Work Sans Light"/>
              </a:rPr>
              <a:t>KONTAKTNÍ</a:t>
            </a:r>
            <a:r>
              <a:rPr sz="2400" b="0" spc="-65" dirty="0">
                <a:solidFill>
                  <a:srgbClr val="003150"/>
                </a:solidFill>
                <a:latin typeface="Work Sans Light"/>
                <a:cs typeface="Work Sans Light"/>
              </a:rPr>
              <a:t> </a:t>
            </a:r>
            <a:r>
              <a:rPr sz="2400" b="0" dirty="0">
                <a:solidFill>
                  <a:srgbClr val="003150"/>
                </a:solidFill>
                <a:latin typeface="Work Sans Light"/>
                <a:cs typeface="Work Sans Light"/>
              </a:rPr>
              <a:t>ÚDAJE</a:t>
            </a:r>
            <a:r>
              <a:rPr sz="2400" b="0" spc="-65" dirty="0">
                <a:solidFill>
                  <a:srgbClr val="003150"/>
                </a:solidFill>
                <a:latin typeface="Work Sans Light"/>
                <a:cs typeface="Work Sans Light"/>
              </a:rPr>
              <a:t> </a:t>
            </a:r>
            <a:r>
              <a:rPr sz="2400" b="0" dirty="0">
                <a:solidFill>
                  <a:srgbClr val="003150"/>
                </a:solidFill>
                <a:latin typeface="Work Sans Light"/>
                <a:cs typeface="Work Sans Light"/>
              </a:rPr>
              <a:t>NA</a:t>
            </a:r>
            <a:r>
              <a:rPr sz="2400" b="0" spc="-130" dirty="0">
                <a:solidFill>
                  <a:srgbClr val="003150"/>
                </a:solidFill>
                <a:latin typeface="Work Sans Light"/>
                <a:cs typeface="Work Sans Light"/>
              </a:rPr>
              <a:t> </a:t>
            </a:r>
            <a:r>
              <a:rPr sz="2400" b="0" spc="-10" dirty="0">
                <a:solidFill>
                  <a:srgbClr val="003150"/>
                </a:solidFill>
                <a:latin typeface="Work Sans Light"/>
                <a:cs typeface="Work Sans Light"/>
              </a:rPr>
              <a:t>FORMULÁŘ </a:t>
            </a:r>
            <a:r>
              <a:rPr sz="2400" b="0" dirty="0">
                <a:solidFill>
                  <a:srgbClr val="003150"/>
                </a:solidFill>
                <a:latin typeface="Work Sans Light"/>
                <a:cs typeface="Work Sans Light"/>
              </a:rPr>
              <a:t>PŘÍMO</a:t>
            </a:r>
            <a:r>
              <a:rPr sz="2400" b="0" spc="-15" dirty="0">
                <a:solidFill>
                  <a:srgbClr val="003150"/>
                </a:solidFill>
                <a:latin typeface="Work Sans Light"/>
                <a:cs typeface="Work Sans Light"/>
              </a:rPr>
              <a:t> </a:t>
            </a:r>
            <a:r>
              <a:rPr sz="2400" b="0" dirty="0">
                <a:solidFill>
                  <a:srgbClr val="003150"/>
                </a:solidFill>
                <a:latin typeface="Work Sans Light"/>
                <a:cs typeface="Work Sans Light"/>
              </a:rPr>
              <a:t>ZDE</a:t>
            </a:r>
            <a:r>
              <a:rPr sz="2400" b="0" spc="-15" dirty="0">
                <a:solidFill>
                  <a:srgbClr val="003150"/>
                </a:solidFill>
                <a:latin typeface="Work Sans Light"/>
                <a:cs typeface="Work Sans Light"/>
              </a:rPr>
              <a:t> </a:t>
            </a:r>
            <a:r>
              <a:rPr sz="2400" b="0" dirty="0">
                <a:solidFill>
                  <a:srgbClr val="003150"/>
                </a:solidFill>
                <a:latin typeface="Work Sans Light"/>
                <a:cs typeface="Work Sans Light"/>
              </a:rPr>
              <a:t>U</a:t>
            </a:r>
            <a:r>
              <a:rPr sz="2400" b="0" spc="-15" dirty="0">
                <a:solidFill>
                  <a:srgbClr val="003150"/>
                </a:solidFill>
                <a:latin typeface="Work Sans Light"/>
                <a:cs typeface="Work Sans Light"/>
              </a:rPr>
              <a:t> </a:t>
            </a:r>
            <a:r>
              <a:rPr sz="2400" b="0" dirty="0">
                <a:solidFill>
                  <a:srgbClr val="003150"/>
                </a:solidFill>
                <a:latin typeface="Work Sans Light"/>
                <a:cs typeface="Work Sans Light"/>
              </a:rPr>
              <a:t>KOLEGYŇ</a:t>
            </a:r>
            <a:r>
              <a:rPr sz="2400" b="0" spc="-15" dirty="0">
                <a:solidFill>
                  <a:srgbClr val="003150"/>
                </a:solidFill>
                <a:latin typeface="Work Sans Light"/>
                <a:cs typeface="Work Sans Light"/>
              </a:rPr>
              <a:t> </a:t>
            </a:r>
            <a:r>
              <a:rPr sz="2400" b="0" dirty="0">
                <a:solidFill>
                  <a:srgbClr val="003150"/>
                </a:solidFill>
                <a:latin typeface="Work Sans Light"/>
                <a:cs typeface="Work Sans Light"/>
              </a:rPr>
              <a:t>NEBO</a:t>
            </a:r>
            <a:r>
              <a:rPr sz="2400" b="0" spc="-15" dirty="0">
                <a:solidFill>
                  <a:srgbClr val="003150"/>
                </a:solidFill>
                <a:latin typeface="Work Sans Light"/>
                <a:cs typeface="Work Sans Light"/>
              </a:rPr>
              <a:t> </a:t>
            </a:r>
            <a:r>
              <a:rPr sz="2400" b="0" dirty="0">
                <a:solidFill>
                  <a:srgbClr val="003150"/>
                </a:solidFill>
                <a:latin typeface="Work Sans Light"/>
                <a:cs typeface="Work Sans Light"/>
              </a:rPr>
              <a:t>NAPIŠTE</a:t>
            </a:r>
            <a:r>
              <a:rPr sz="2400" b="0" spc="-10" dirty="0">
                <a:solidFill>
                  <a:srgbClr val="003150"/>
                </a:solidFill>
                <a:latin typeface="Work Sans Light"/>
                <a:cs typeface="Work Sans Light"/>
              </a:rPr>
              <a:t> </a:t>
            </a:r>
            <a:r>
              <a:rPr sz="2400" b="0" spc="-70" dirty="0">
                <a:solidFill>
                  <a:srgbClr val="003150"/>
                </a:solidFill>
                <a:latin typeface="Work Sans Light"/>
                <a:cs typeface="Work Sans Light"/>
              </a:rPr>
              <a:t>E-</a:t>
            </a:r>
            <a:r>
              <a:rPr sz="2400" b="0" spc="-20" dirty="0">
                <a:solidFill>
                  <a:srgbClr val="003150"/>
                </a:solidFill>
                <a:latin typeface="Work Sans Light"/>
                <a:cs typeface="Work Sans Light"/>
              </a:rPr>
              <a:t>MAIL</a:t>
            </a:r>
            <a:endParaRPr sz="2400" dirty="0">
              <a:latin typeface="Work Sans Light"/>
              <a:cs typeface="Work Sans Light"/>
            </a:endParaRPr>
          </a:p>
          <a:p>
            <a:pPr marL="12700">
              <a:lnSpc>
                <a:spcPct val="100000"/>
              </a:lnSpc>
              <a:spcBef>
                <a:spcPts val="25"/>
              </a:spcBef>
            </a:pPr>
            <a:r>
              <a:rPr sz="2400" b="0" dirty="0">
                <a:solidFill>
                  <a:srgbClr val="003150"/>
                </a:solidFill>
                <a:latin typeface="Work Sans Light"/>
                <a:cs typeface="Work Sans Light"/>
              </a:rPr>
              <a:t>S</a:t>
            </a:r>
            <a:r>
              <a:rPr sz="2400" b="0" spc="5" dirty="0">
                <a:solidFill>
                  <a:srgbClr val="003150"/>
                </a:solidFill>
                <a:latin typeface="Work Sans Light"/>
                <a:cs typeface="Work Sans Light"/>
              </a:rPr>
              <a:t> </a:t>
            </a:r>
            <a:r>
              <a:rPr sz="2400" b="0" dirty="0">
                <a:solidFill>
                  <a:srgbClr val="003150"/>
                </a:solidFill>
                <a:latin typeface="Work Sans Light"/>
                <a:cs typeface="Work Sans Light"/>
              </a:rPr>
              <a:t>ŽÁDOSTÍ</a:t>
            </a:r>
            <a:r>
              <a:rPr sz="2400" b="0" spc="5" dirty="0">
                <a:solidFill>
                  <a:srgbClr val="003150"/>
                </a:solidFill>
                <a:latin typeface="Work Sans Light"/>
                <a:cs typeface="Work Sans Light"/>
              </a:rPr>
              <a:t> </a:t>
            </a:r>
            <a:r>
              <a:rPr sz="2400" b="0" dirty="0">
                <a:solidFill>
                  <a:srgbClr val="003150"/>
                </a:solidFill>
                <a:latin typeface="Work Sans Light"/>
                <a:cs typeface="Work Sans Light"/>
              </a:rPr>
              <a:t>NA:</a:t>
            </a:r>
            <a:r>
              <a:rPr sz="2400" b="0" spc="5" dirty="0">
                <a:solidFill>
                  <a:srgbClr val="003150"/>
                </a:solidFill>
                <a:latin typeface="Work Sans Light"/>
                <a:cs typeface="Work Sans Light"/>
              </a:rPr>
              <a:t> </a:t>
            </a:r>
            <a:r>
              <a:rPr sz="2400" spc="-10" dirty="0">
                <a:solidFill>
                  <a:srgbClr val="003150"/>
                </a:solidFill>
                <a:latin typeface="Work Sans"/>
                <a:cs typeface="Work Sans"/>
                <a:hlinkClick r:id="rId3"/>
              </a:rPr>
              <a:t>INSOL@INSOLCENTRUM.CZ</a:t>
            </a:r>
            <a:r>
              <a:rPr sz="2400" b="0" spc="-10" dirty="0">
                <a:solidFill>
                  <a:srgbClr val="003150"/>
                </a:solidFill>
                <a:latin typeface="Work Sans Light"/>
                <a:cs typeface="Work Sans Light"/>
                <a:hlinkClick r:id="rId3"/>
              </a:rPr>
              <a:t>.</a:t>
            </a:r>
            <a:endParaRPr sz="2400" dirty="0">
              <a:latin typeface="Work Sans Light"/>
              <a:cs typeface="Work Sans Light"/>
            </a:endParaRPr>
          </a:p>
        </p:txBody>
      </p:sp>
      <p:grpSp>
        <p:nvGrpSpPr>
          <p:cNvPr id="7" name="object 7"/>
          <p:cNvGrpSpPr/>
          <p:nvPr/>
        </p:nvGrpSpPr>
        <p:grpSpPr>
          <a:xfrm>
            <a:off x="10056294" y="3884732"/>
            <a:ext cx="9003030" cy="6473190"/>
            <a:chOff x="10056294" y="3884732"/>
            <a:chExt cx="9003030" cy="6473190"/>
          </a:xfrm>
        </p:grpSpPr>
        <p:pic>
          <p:nvPicPr>
            <p:cNvPr id="8" name="object 8"/>
            <p:cNvPicPr/>
            <p:nvPr/>
          </p:nvPicPr>
          <p:blipFill>
            <a:blip r:embed="rId4" cstate="email">
              <a:extLst>
                <a:ext uri="{28A0092B-C50C-407E-A947-70E740481C1C}">
                  <a14:useLocalDpi xmlns:a14="http://schemas.microsoft.com/office/drawing/2010/main"/>
                </a:ext>
              </a:extLst>
            </a:blip>
            <a:stretch>
              <a:fillRect/>
            </a:stretch>
          </p:blipFill>
          <p:spPr>
            <a:xfrm>
              <a:off x="10056294" y="3884732"/>
              <a:ext cx="8892189" cy="6473131"/>
            </a:xfrm>
            <a:prstGeom prst="rect">
              <a:avLst/>
            </a:prstGeom>
          </p:spPr>
        </p:pic>
        <p:sp>
          <p:nvSpPr>
            <p:cNvPr id="9" name="object 9"/>
            <p:cNvSpPr/>
            <p:nvPr/>
          </p:nvSpPr>
          <p:spPr>
            <a:xfrm>
              <a:off x="16596348" y="9811772"/>
              <a:ext cx="2463165" cy="450215"/>
            </a:xfrm>
            <a:custGeom>
              <a:avLst/>
              <a:gdLst/>
              <a:ahLst/>
              <a:cxnLst/>
              <a:rect l="l" t="t" r="r" b="b"/>
              <a:pathLst>
                <a:path w="2463165" h="450215">
                  <a:moveTo>
                    <a:pt x="78320" y="39204"/>
                  </a:moveTo>
                  <a:lnTo>
                    <a:pt x="73863" y="34709"/>
                  </a:lnTo>
                  <a:lnTo>
                    <a:pt x="4457" y="34709"/>
                  </a:lnTo>
                  <a:lnTo>
                    <a:pt x="0" y="39204"/>
                  </a:lnTo>
                  <a:lnTo>
                    <a:pt x="0" y="379755"/>
                  </a:lnTo>
                  <a:lnTo>
                    <a:pt x="4457" y="384251"/>
                  </a:lnTo>
                  <a:lnTo>
                    <a:pt x="73863" y="384251"/>
                  </a:lnTo>
                  <a:lnTo>
                    <a:pt x="78320" y="379755"/>
                  </a:lnTo>
                  <a:lnTo>
                    <a:pt x="78320" y="39204"/>
                  </a:lnTo>
                  <a:close/>
                </a:path>
                <a:path w="2463165" h="450215">
                  <a:moveTo>
                    <a:pt x="456514" y="39204"/>
                  </a:moveTo>
                  <a:lnTo>
                    <a:pt x="452056" y="34709"/>
                  </a:lnTo>
                  <a:lnTo>
                    <a:pt x="382168" y="34709"/>
                  </a:lnTo>
                  <a:lnTo>
                    <a:pt x="378193" y="39204"/>
                  </a:lnTo>
                  <a:lnTo>
                    <a:pt x="378193" y="221449"/>
                  </a:lnTo>
                  <a:lnTo>
                    <a:pt x="377710" y="221449"/>
                  </a:lnTo>
                  <a:lnTo>
                    <a:pt x="343712" y="188506"/>
                  </a:lnTo>
                  <a:lnTo>
                    <a:pt x="179933" y="29718"/>
                  </a:lnTo>
                  <a:lnTo>
                    <a:pt x="162585" y="29718"/>
                  </a:lnTo>
                  <a:lnTo>
                    <a:pt x="158115" y="33705"/>
                  </a:lnTo>
                  <a:lnTo>
                    <a:pt x="158610" y="374764"/>
                  </a:lnTo>
                  <a:lnTo>
                    <a:pt x="158610" y="379755"/>
                  </a:lnTo>
                  <a:lnTo>
                    <a:pt x="163068" y="384251"/>
                  </a:lnTo>
                  <a:lnTo>
                    <a:pt x="232473" y="384251"/>
                  </a:lnTo>
                  <a:lnTo>
                    <a:pt x="236435" y="379755"/>
                  </a:lnTo>
                  <a:lnTo>
                    <a:pt x="236435" y="188506"/>
                  </a:lnTo>
                  <a:lnTo>
                    <a:pt x="236931" y="188506"/>
                  </a:lnTo>
                  <a:lnTo>
                    <a:pt x="433717" y="387743"/>
                  </a:lnTo>
                  <a:lnTo>
                    <a:pt x="437680" y="389242"/>
                  </a:lnTo>
                  <a:lnTo>
                    <a:pt x="452056" y="389242"/>
                  </a:lnTo>
                  <a:lnTo>
                    <a:pt x="456514" y="385241"/>
                  </a:lnTo>
                  <a:lnTo>
                    <a:pt x="456514" y="221449"/>
                  </a:lnTo>
                  <a:lnTo>
                    <a:pt x="456514" y="39204"/>
                  </a:lnTo>
                  <a:close/>
                </a:path>
                <a:path w="2463165" h="450215">
                  <a:moveTo>
                    <a:pt x="747979" y="285877"/>
                  </a:moveTo>
                  <a:lnTo>
                    <a:pt x="737768" y="241617"/>
                  </a:lnTo>
                  <a:lnTo>
                    <a:pt x="712406" y="209296"/>
                  </a:lnTo>
                  <a:lnTo>
                    <a:pt x="679805" y="186791"/>
                  </a:lnTo>
                  <a:lnTo>
                    <a:pt x="622884" y="160312"/>
                  </a:lnTo>
                  <a:lnTo>
                    <a:pt x="606158" y="148742"/>
                  </a:lnTo>
                  <a:lnTo>
                    <a:pt x="596760" y="136702"/>
                  </a:lnTo>
                  <a:lnTo>
                    <a:pt x="593826" y="123583"/>
                  </a:lnTo>
                  <a:lnTo>
                    <a:pt x="596188" y="113919"/>
                  </a:lnTo>
                  <a:lnTo>
                    <a:pt x="602742" y="105803"/>
                  </a:lnTo>
                  <a:lnTo>
                    <a:pt x="612648" y="100203"/>
                  </a:lnTo>
                  <a:lnTo>
                    <a:pt x="625043" y="98120"/>
                  </a:lnTo>
                  <a:lnTo>
                    <a:pt x="648258" y="102450"/>
                  </a:lnTo>
                  <a:lnTo>
                    <a:pt x="670153" y="112166"/>
                  </a:lnTo>
                  <a:lnTo>
                    <a:pt x="687222" y="122339"/>
                  </a:lnTo>
                  <a:lnTo>
                    <a:pt x="695934" y="128079"/>
                  </a:lnTo>
                  <a:lnTo>
                    <a:pt x="700392" y="131572"/>
                  </a:lnTo>
                  <a:lnTo>
                    <a:pt x="709320" y="127076"/>
                  </a:lnTo>
                  <a:lnTo>
                    <a:pt x="712787" y="121589"/>
                  </a:lnTo>
                  <a:lnTo>
                    <a:pt x="728218" y="98120"/>
                  </a:lnTo>
                  <a:lnTo>
                    <a:pt x="738060" y="83134"/>
                  </a:lnTo>
                  <a:lnTo>
                    <a:pt x="740054" y="79641"/>
                  </a:lnTo>
                  <a:lnTo>
                    <a:pt x="741032" y="70650"/>
                  </a:lnTo>
                  <a:lnTo>
                    <a:pt x="735088" y="67157"/>
                  </a:lnTo>
                  <a:lnTo>
                    <a:pt x="719493" y="56667"/>
                  </a:lnTo>
                  <a:lnTo>
                    <a:pt x="695807" y="44310"/>
                  </a:lnTo>
                  <a:lnTo>
                    <a:pt x="665251" y="34023"/>
                  </a:lnTo>
                  <a:lnTo>
                    <a:pt x="629018" y="29718"/>
                  </a:lnTo>
                  <a:lnTo>
                    <a:pt x="578916" y="38290"/>
                  </a:lnTo>
                  <a:lnTo>
                    <a:pt x="543128" y="60858"/>
                  </a:lnTo>
                  <a:lnTo>
                    <a:pt x="521665" y="92697"/>
                  </a:lnTo>
                  <a:lnTo>
                    <a:pt x="514502" y="129082"/>
                  </a:lnTo>
                  <a:lnTo>
                    <a:pt x="523532" y="169214"/>
                  </a:lnTo>
                  <a:lnTo>
                    <a:pt x="546608" y="200367"/>
                  </a:lnTo>
                  <a:lnTo>
                    <a:pt x="577659" y="223456"/>
                  </a:lnTo>
                  <a:lnTo>
                    <a:pt x="632866" y="250050"/>
                  </a:lnTo>
                  <a:lnTo>
                    <a:pt x="648843" y="261848"/>
                  </a:lnTo>
                  <a:lnTo>
                    <a:pt x="658495" y="275043"/>
                  </a:lnTo>
                  <a:lnTo>
                    <a:pt x="661733" y="289877"/>
                  </a:lnTo>
                  <a:lnTo>
                    <a:pt x="659168" y="301929"/>
                  </a:lnTo>
                  <a:lnTo>
                    <a:pt x="652056" y="311404"/>
                  </a:lnTo>
                  <a:lnTo>
                    <a:pt x="641235" y="317601"/>
                  </a:lnTo>
                  <a:lnTo>
                    <a:pt x="627532" y="319824"/>
                  </a:lnTo>
                  <a:lnTo>
                    <a:pt x="603008" y="315683"/>
                  </a:lnTo>
                  <a:lnTo>
                    <a:pt x="580809" y="306476"/>
                  </a:lnTo>
                  <a:lnTo>
                    <a:pt x="564375" y="297078"/>
                  </a:lnTo>
                  <a:lnTo>
                    <a:pt x="557136" y="292366"/>
                  </a:lnTo>
                  <a:lnTo>
                    <a:pt x="553669" y="289877"/>
                  </a:lnTo>
                  <a:lnTo>
                    <a:pt x="544258" y="288861"/>
                  </a:lnTo>
                  <a:lnTo>
                    <a:pt x="540283" y="295363"/>
                  </a:lnTo>
                  <a:lnTo>
                    <a:pt x="516991" y="336816"/>
                  </a:lnTo>
                  <a:lnTo>
                    <a:pt x="513016" y="343801"/>
                  </a:lnTo>
                  <a:lnTo>
                    <a:pt x="555345" y="374319"/>
                  </a:lnTo>
                  <a:lnTo>
                    <a:pt x="630999" y="389242"/>
                  </a:lnTo>
                  <a:lnTo>
                    <a:pt x="680008" y="380326"/>
                  </a:lnTo>
                  <a:lnTo>
                    <a:pt x="716813" y="356844"/>
                  </a:lnTo>
                  <a:lnTo>
                    <a:pt x="739940" y="323723"/>
                  </a:lnTo>
                  <a:lnTo>
                    <a:pt x="740765" y="319824"/>
                  </a:lnTo>
                  <a:lnTo>
                    <a:pt x="747979" y="285877"/>
                  </a:lnTo>
                  <a:close/>
                </a:path>
                <a:path w="2463165" h="450215">
                  <a:moveTo>
                    <a:pt x="1107884" y="409740"/>
                  </a:moveTo>
                  <a:lnTo>
                    <a:pt x="1065949" y="420954"/>
                  </a:lnTo>
                  <a:lnTo>
                    <a:pt x="1023543" y="421906"/>
                  </a:lnTo>
                  <a:lnTo>
                    <a:pt x="982408" y="413067"/>
                  </a:lnTo>
                  <a:lnTo>
                    <a:pt x="944346" y="394843"/>
                  </a:lnTo>
                  <a:lnTo>
                    <a:pt x="911098" y="367715"/>
                  </a:lnTo>
                  <a:lnTo>
                    <a:pt x="884440" y="332105"/>
                  </a:lnTo>
                  <a:lnTo>
                    <a:pt x="867143" y="291045"/>
                  </a:lnTo>
                  <a:lnTo>
                    <a:pt x="860437" y="248475"/>
                  </a:lnTo>
                  <a:lnTo>
                    <a:pt x="863815" y="206146"/>
                  </a:lnTo>
                  <a:lnTo>
                    <a:pt x="876769" y="165836"/>
                  </a:lnTo>
                  <a:lnTo>
                    <a:pt x="898791" y="129298"/>
                  </a:lnTo>
                  <a:lnTo>
                    <a:pt x="929386" y="98323"/>
                  </a:lnTo>
                  <a:lnTo>
                    <a:pt x="917282" y="103301"/>
                  </a:lnTo>
                  <a:lnTo>
                    <a:pt x="866978" y="139128"/>
                  </a:lnTo>
                  <a:lnTo>
                    <a:pt x="838631" y="176847"/>
                  </a:lnTo>
                  <a:lnTo>
                    <a:pt x="821042" y="220027"/>
                  </a:lnTo>
                  <a:lnTo>
                    <a:pt x="814832" y="266268"/>
                  </a:lnTo>
                  <a:lnTo>
                    <a:pt x="820648" y="313207"/>
                  </a:lnTo>
                  <a:lnTo>
                    <a:pt x="839127" y="358470"/>
                  </a:lnTo>
                  <a:lnTo>
                    <a:pt x="868807" y="397192"/>
                  </a:lnTo>
                  <a:lnTo>
                    <a:pt x="906259" y="425742"/>
                  </a:lnTo>
                  <a:lnTo>
                    <a:pt x="949109" y="443458"/>
                  </a:lnTo>
                  <a:lnTo>
                    <a:pt x="995019" y="449707"/>
                  </a:lnTo>
                  <a:lnTo>
                    <a:pt x="1041628" y="443852"/>
                  </a:lnTo>
                  <a:lnTo>
                    <a:pt x="1086561" y="425259"/>
                  </a:lnTo>
                  <a:lnTo>
                    <a:pt x="1092212" y="421690"/>
                  </a:lnTo>
                  <a:lnTo>
                    <a:pt x="1097584" y="417842"/>
                  </a:lnTo>
                  <a:lnTo>
                    <a:pt x="1107884" y="409740"/>
                  </a:lnTo>
                  <a:close/>
                </a:path>
                <a:path w="2463165" h="450215">
                  <a:moveTo>
                    <a:pt x="1152131" y="182422"/>
                  </a:moveTo>
                  <a:lnTo>
                    <a:pt x="1145667" y="133934"/>
                  </a:lnTo>
                  <a:lnTo>
                    <a:pt x="1127404" y="90347"/>
                  </a:lnTo>
                  <a:lnTo>
                    <a:pt x="1099096" y="53428"/>
                  </a:lnTo>
                  <a:lnTo>
                    <a:pt x="1062443" y="24904"/>
                  </a:lnTo>
                  <a:lnTo>
                    <a:pt x="1019187" y="6515"/>
                  </a:lnTo>
                  <a:lnTo>
                    <a:pt x="971054" y="0"/>
                  </a:lnTo>
                  <a:lnTo>
                    <a:pt x="922921" y="6515"/>
                  </a:lnTo>
                  <a:lnTo>
                    <a:pt x="879652" y="24904"/>
                  </a:lnTo>
                  <a:lnTo>
                    <a:pt x="843000" y="53428"/>
                  </a:lnTo>
                  <a:lnTo>
                    <a:pt x="814666" y="90347"/>
                  </a:lnTo>
                  <a:lnTo>
                    <a:pt x="796404" y="133934"/>
                  </a:lnTo>
                  <a:lnTo>
                    <a:pt x="789940" y="182422"/>
                  </a:lnTo>
                  <a:lnTo>
                    <a:pt x="790168" y="189153"/>
                  </a:lnTo>
                  <a:lnTo>
                    <a:pt x="790790" y="195757"/>
                  </a:lnTo>
                  <a:lnTo>
                    <a:pt x="792581" y="208775"/>
                  </a:lnTo>
                  <a:lnTo>
                    <a:pt x="803910" y="166611"/>
                  </a:lnTo>
                  <a:lnTo>
                    <a:pt x="824293" y="129133"/>
                  </a:lnTo>
                  <a:lnTo>
                    <a:pt x="852462" y="97675"/>
                  </a:lnTo>
                  <a:lnTo>
                    <a:pt x="887145" y="73571"/>
                  </a:lnTo>
                  <a:lnTo>
                    <a:pt x="927100" y="58127"/>
                  </a:lnTo>
                  <a:lnTo>
                    <a:pt x="971054" y="52692"/>
                  </a:lnTo>
                  <a:lnTo>
                    <a:pt x="1015009" y="58127"/>
                  </a:lnTo>
                  <a:lnTo>
                    <a:pt x="1054950" y="73571"/>
                  </a:lnTo>
                  <a:lnTo>
                    <a:pt x="1089647" y="97675"/>
                  </a:lnTo>
                  <a:lnTo>
                    <a:pt x="1117815" y="129133"/>
                  </a:lnTo>
                  <a:lnTo>
                    <a:pt x="1138199" y="166611"/>
                  </a:lnTo>
                  <a:lnTo>
                    <a:pt x="1149515" y="208775"/>
                  </a:lnTo>
                  <a:lnTo>
                    <a:pt x="1151305" y="195757"/>
                  </a:lnTo>
                  <a:lnTo>
                    <a:pt x="1151902" y="189153"/>
                  </a:lnTo>
                  <a:lnTo>
                    <a:pt x="1152131" y="182422"/>
                  </a:lnTo>
                  <a:close/>
                </a:path>
                <a:path w="2463165" h="450215">
                  <a:moveTo>
                    <a:pt x="1236687" y="206578"/>
                  </a:moveTo>
                  <a:lnTo>
                    <a:pt x="1230490" y="160324"/>
                  </a:lnTo>
                  <a:lnTo>
                    <a:pt x="1212900" y="117144"/>
                  </a:lnTo>
                  <a:lnTo>
                    <a:pt x="1184554" y="79413"/>
                  </a:lnTo>
                  <a:lnTo>
                    <a:pt x="1146086" y="49517"/>
                  </a:lnTo>
                  <a:lnTo>
                    <a:pt x="1122121" y="38646"/>
                  </a:lnTo>
                  <a:lnTo>
                    <a:pt x="1152715" y="69634"/>
                  </a:lnTo>
                  <a:lnTo>
                    <a:pt x="1174750" y="106159"/>
                  </a:lnTo>
                  <a:lnTo>
                    <a:pt x="1187704" y="146469"/>
                  </a:lnTo>
                  <a:lnTo>
                    <a:pt x="1191082" y="188785"/>
                  </a:lnTo>
                  <a:lnTo>
                    <a:pt x="1184376" y="231368"/>
                  </a:lnTo>
                  <a:lnTo>
                    <a:pt x="1167079" y="272453"/>
                  </a:lnTo>
                  <a:lnTo>
                    <a:pt x="1140421" y="308051"/>
                  </a:lnTo>
                  <a:lnTo>
                    <a:pt x="1107173" y="335165"/>
                  </a:lnTo>
                  <a:lnTo>
                    <a:pt x="1069098" y="353377"/>
                  </a:lnTo>
                  <a:lnTo>
                    <a:pt x="1027976" y="362216"/>
                  </a:lnTo>
                  <a:lnTo>
                    <a:pt x="985570" y="361264"/>
                  </a:lnTo>
                  <a:lnTo>
                    <a:pt x="943635" y="350088"/>
                  </a:lnTo>
                  <a:lnTo>
                    <a:pt x="953973" y="358165"/>
                  </a:lnTo>
                  <a:lnTo>
                    <a:pt x="959332" y="362000"/>
                  </a:lnTo>
                  <a:lnTo>
                    <a:pt x="964984" y="365544"/>
                  </a:lnTo>
                  <a:lnTo>
                    <a:pt x="1009916" y="384149"/>
                  </a:lnTo>
                  <a:lnTo>
                    <a:pt x="1056513" y="390029"/>
                  </a:lnTo>
                  <a:lnTo>
                    <a:pt x="1102423" y="383781"/>
                  </a:lnTo>
                  <a:lnTo>
                    <a:pt x="1145286" y="366077"/>
                  </a:lnTo>
                  <a:lnTo>
                    <a:pt x="1182725" y="337540"/>
                  </a:lnTo>
                  <a:lnTo>
                    <a:pt x="1212392" y="298805"/>
                  </a:lnTo>
                  <a:lnTo>
                    <a:pt x="1230871" y="253530"/>
                  </a:lnTo>
                  <a:lnTo>
                    <a:pt x="1236687" y="206578"/>
                  </a:lnTo>
                  <a:close/>
                </a:path>
                <a:path w="2463165" h="450215">
                  <a:moveTo>
                    <a:pt x="1584782" y="208978"/>
                  </a:moveTo>
                  <a:lnTo>
                    <a:pt x="1578546" y="162775"/>
                  </a:lnTo>
                  <a:lnTo>
                    <a:pt x="1560944" y="121183"/>
                  </a:lnTo>
                  <a:lnTo>
                    <a:pt x="1533664" y="85890"/>
                  </a:lnTo>
                  <a:lnTo>
                    <a:pt x="1502511" y="61760"/>
                  </a:lnTo>
                  <a:lnTo>
                    <a:pt x="1502511" y="208978"/>
                  </a:lnTo>
                  <a:lnTo>
                    <a:pt x="1495285" y="248831"/>
                  </a:lnTo>
                  <a:lnTo>
                    <a:pt x="1475181" y="281012"/>
                  </a:lnTo>
                  <a:lnTo>
                    <a:pt x="1444586" y="302514"/>
                  </a:lnTo>
                  <a:lnTo>
                    <a:pt x="1405851" y="310337"/>
                  </a:lnTo>
                  <a:lnTo>
                    <a:pt x="1358265" y="310337"/>
                  </a:lnTo>
                  <a:lnTo>
                    <a:pt x="1358265" y="108102"/>
                  </a:lnTo>
                  <a:lnTo>
                    <a:pt x="1405851" y="108102"/>
                  </a:lnTo>
                  <a:lnTo>
                    <a:pt x="1444586" y="115938"/>
                  </a:lnTo>
                  <a:lnTo>
                    <a:pt x="1475181" y="137375"/>
                  </a:lnTo>
                  <a:lnTo>
                    <a:pt x="1495285" y="169405"/>
                  </a:lnTo>
                  <a:lnTo>
                    <a:pt x="1502511" y="208978"/>
                  </a:lnTo>
                  <a:lnTo>
                    <a:pt x="1502511" y="61760"/>
                  </a:lnTo>
                  <a:lnTo>
                    <a:pt x="1498422" y="58585"/>
                  </a:lnTo>
                  <a:lnTo>
                    <a:pt x="1456905" y="40957"/>
                  </a:lnTo>
                  <a:lnTo>
                    <a:pt x="1410804" y="34709"/>
                  </a:lnTo>
                  <a:lnTo>
                    <a:pt x="1284897" y="34709"/>
                  </a:lnTo>
                  <a:lnTo>
                    <a:pt x="1280934" y="39204"/>
                  </a:lnTo>
                  <a:lnTo>
                    <a:pt x="1280934" y="379755"/>
                  </a:lnTo>
                  <a:lnTo>
                    <a:pt x="1284897" y="384251"/>
                  </a:lnTo>
                  <a:lnTo>
                    <a:pt x="1410804" y="384251"/>
                  </a:lnTo>
                  <a:lnTo>
                    <a:pt x="1456905" y="377990"/>
                  </a:lnTo>
                  <a:lnTo>
                    <a:pt x="1498422" y="360337"/>
                  </a:lnTo>
                  <a:lnTo>
                    <a:pt x="1533664" y="332943"/>
                  </a:lnTo>
                  <a:lnTo>
                    <a:pt x="1551038" y="310337"/>
                  </a:lnTo>
                  <a:lnTo>
                    <a:pt x="1560944" y="297472"/>
                  </a:lnTo>
                  <a:lnTo>
                    <a:pt x="1578546" y="255600"/>
                  </a:lnTo>
                  <a:lnTo>
                    <a:pt x="1584782" y="208978"/>
                  </a:lnTo>
                  <a:close/>
                </a:path>
                <a:path w="2463165" h="450215">
                  <a:moveTo>
                    <a:pt x="1927301" y="377748"/>
                  </a:moveTo>
                  <a:lnTo>
                    <a:pt x="1924329" y="371259"/>
                  </a:lnTo>
                  <a:lnTo>
                    <a:pt x="1906346" y="332308"/>
                  </a:lnTo>
                  <a:lnTo>
                    <a:pt x="1874989" y="264401"/>
                  </a:lnTo>
                  <a:lnTo>
                    <a:pt x="1836953" y="182016"/>
                  </a:lnTo>
                  <a:lnTo>
                    <a:pt x="1795945" y="93192"/>
                  </a:lnTo>
                  <a:lnTo>
                    <a:pt x="1795945" y="264401"/>
                  </a:lnTo>
                  <a:lnTo>
                    <a:pt x="1720608" y="264401"/>
                  </a:lnTo>
                  <a:lnTo>
                    <a:pt x="1757781" y="182016"/>
                  </a:lnTo>
                  <a:lnTo>
                    <a:pt x="1758276" y="182016"/>
                  </a:lnTo>
                  <a:lnTo>
                    <a:pt x="1795945" y="264401"/>
                  </a:lnTo>
                  <a:lnTo>
                    <a:pt x="1795945" y="93192"/>
                  </a:lnTo>
                  <a:lnTo>
                    <a:pt x="1769173" y="35204"/>
                  </a:lnTo>
                  <a:lnTo>
                    <a:pt x="1767687" y="32207"/>
                  </a:lnTo>
                  <a:lnTo>
                    <a:pt x="1764220" y="29718"/>
                  </a:lnTo>
                  <a:lnTo>
                    <a:pt x="1752333" y="29718"/>
                  </a:lnTo>
                  <a:lnTo>
                    <a:pt x="1748853" y="32207"/>
                  </a:lnTo>
                  <a:lnTo>
                    <a:pt x="1747367" y="35204"/>
                  </a:lnTo>
                  <a:lnTo>
                    <a:pt x="1592224" y="371259"/>
                  </a:lnTo>
                  <a:lnTo>
                    <a:pt x="1589252" y="377748"/>
                  </a:lnTo>
                  <a:lnTo>
                    <a:pt x="1593215" y="384251"/>
                  </a:lnTo>
                  <a:lnTo>
                    <a:pt x="1665084" y="384251"/>
                  </a:lnTo>
                  <a:lnTo>
                    <a:pt x="1670545" y="378256"/>
                  </a:lnTo>
                  <a:lnTo>
                    <a:pt x="1673009" y="372262"/>
                  </a:lnTo>
                  <a:lnTo>
                    <a:pt x="1690865" y="332308"/>
                  </a:lnTo>
                  <a:lnTo>
                    <a:pt x="1825688" y="332308"/>
                  </a:lnTo>
                  <a:lnTo>
                    <a:pt x="1843532" y="371767"/>
                  </a:lnTo>
                  <a:lnTo>
                    <a:pt x="1847989" y="381254"/>
                  </a:lnTo>
                  <a:lnTo>
                    <a:pt x="1851964" y="384251"/>
                  </a:lnTo>
                  <a:lnTo>
                    <a:pt x="1923338" y="384251"/>
                  </a:lnTo>
                  <a:lnTo>
                    <a:pt x="1927301" y="377748"/>
                  </a:lnTo>
                  <a:close/>
                </a:path>
                <a:path w="2463165" h="450215">
                  <a:moveTo>
                    <a:pt x="2145398" y="39204"/>
                  </a:moveTo>
                  <a:lnTo>
                    <a:pt x="2141436" y="34709"/>
                  </a:lnTo>
                  <a:lnTo>
                    <a:pt x="1910448" y="34709"/>
                  </a:lnTo>
                  <a:lnTo>
                    <a:pt x="1906485" y="39204"/>
                  </a:lnTo>
                  <a:lnTo>
                    <a:pt x="1906485" y="103619"/>
                  </a:lnTo>
                  <a:lnTo>
                    <a:pt x="1910448" y="108102"/>
                  </a:lnTo>
                  <a:lnTo>
                    <a:pt x="1986788" y="108102"/>
                  </a:lnTo>
                  <a:lnTo>
                    <a:pt x="1986788" y="379755"/>
                  </a:lnTo>
                  <a:lnTo>
                    <a:pt x="1991245" y="384251"/>
                  </a:lnTo>
                  <a:lnTo>
                    <a:pt x="2060638" y="384251"/>
                  </a:lnTo>
                  <a:lnTo>
                    <a:pt x="2065096" y="379755"/>
                  </a:lnTo>
                  <a:lnTo>
                    <a:pt x="2065096" y="108102"/>
                  </a:lnTo>
                  <a:lnTo>
                    <a:pt x="2141436" y="108102"/>
                  </a:lnTo>
                  <a:lnTo>
                    <a:pt x="2145398" y="103619"/>
                  </a:lnTo>
                  <a:lnTo>
                    <a:pt x="2145398" y="39204"/>
                  </a:lnTo>
                  <a:close/>
                </a:path>
                <a:path w="2463165" h="450215">
                  <a:moveTo>
                    <a:pt x="2462631" y="377748"/>
                  </a:moveTo>
                  <a:lnTo>
                    <a:pt x="2459659" y="371259"/>
                  </a:lnTo>
                  <a:lnTo>
                    <a:pt x="2441676" y="332308"/>
                  </a:lnTo>
                  <a:lnTo>
                    <a:pt x="2410333" y="264401"/>
                  </a:lnTo>
                  <a:lnTo>
                    <a:pt x="2372296" y="182016"/>
                  </a:lnTo>
                  <a:lnTo>
                    <a:pt x="2331275" y="93167"/>
                  </a:lnTo>
                  <a:lnTo>
                    <a:pt x="2331275" y="264401"/>
                  </a:lnTo>
                  <a:lnTo>
                    <a:pt x="2255939" y="264401"/>
                  </a:lnTo>
                  <a:lnTo>
                    <a:pt x="2293112" y="182016"/>
                  </a:lnTo>
                  <a:lnTo>
                    <a:pt x="2293620" y="182016"/>
                  </a:lnTo>
                  <a:lnTo>
                    <a:pt x="2331275" y="264401"/>
                  </a:lnTo>
                  <a:lnTo>
                    <a:pt x="2331275" y="93167"/>
                  </a:lnTo>
                  <a:lnTo>
                    <a:pt x="2304516" y="35204"/>
                  </a:lnTo>
                  <a:lnTo>
                    <a:pt x="2303030" y="32207"/>
                  </a:lnTo>
                  <a:lnTo>
                    <a:pt x="2299563" y="29718"/>
                  </a:lnTo>
                  <a:lnTo>
                    <a:pt x="2287663" y="29718"/>
                  </a:lnTo>
                  <a:lnTo>
                    <a:pt x="2284184" y="32207"/>
                  </a:lnTo>
                  <a:lnTo>
                    <a:pt x="2282698" y="35204"/>
                  </a:lnTo>
                  <a:lnTo>
                    <a:pt x="2127554" y="371259"/>
                  </a:lnTo>
                  <a:lnTo>
                    <a:pt x="2124583" y="377748"/>
                  </a:lnTo>
                  <a:lnTo>
                    <a:pt x="2128545" y="384251"/>
                  </a:lnTo>
                  <a:lnTo>
                    <a:pt x="2200427" y="384251"/>
                  </a:lnTo>
                  <a:lnTo>
                    <a:pt x="2205875" y="378256"/>
                  </a:lnTo>
                  <a:lnTo>
                    <a:pt x="2208352" y="372262"/>
                  </a:lnTo>
                  <a:lnTo>
                    <a:pt x="2226208" y="332308"/>
                  </a:lnTo>
                  <a:lnTo>
                    <a:pt x="2361031" y="332308"/>
                  </a:lnTo>
                  <a:lnTo>
                    <a:pt x="2378862" y="371767"/>
                  </a:lnTo>
                  <a:lnTo>
                    <a:pt x="2383332" y="381254"/>
                  </a:lnTo>
                  <a:lnTo>
                    <a:pt x="2387295" y="384251"/>
                  </a:lnTo>
                  <a:lnTo>
                    <a:pt x="2458682" y="384251"/>
                  </a:lnTo>
                  <a:lnTo>
                    <a:pt x="2462631" y="377748"/>
                  </a:lnTo>
                  <a:close/>
                </a:path>
              </a:pathLst>
            </a:custGeom>
            <a:solidFill>
              <a:srgbClr val="003150"/>
            </a:solidFill>
          </p:spPr>
          <p:txBody>
            <a:bodyPr wrap="square" lIns="0" tIns="0" rIns="0" bIns="0" rtlCol="0"/>
            <a:lstStyle/>
            <a:p>
              <a:endParaRPr/>
            </a:p>
          </p:txBody>
        </p:sp>
      </p:grpSp>
      <p:sp>
        <p:nvSpPr>
          <p:cNvPr id="10" name="object 19">
            <a:extLst>
              <a:ext uri="{FF2B5EF4-FFF2-40B4-BE49-F238E27FC236}">
                <a16:creationId xmlns:a16="http://schemas.microsoft.com/office/drawing/2014/main" id="{F584505C-23B5-5F89-E8C4-58DC41E37002}"/>
              </a:ext>
            </a:extLst>
          </p:cNvPr>
          <p:cNvSpPr/>
          <p:nvPr/>
        </p:nvSpPr>
        <p:spPr>
          <a:xfrm>
            <a:off x="1141647" y="7635875"/>
            <a:ext cx="8811260" cy="0"/>
          </a:xfrm>
          <a:custGeom>
            <a:avLst/>
            <a:gdLst/>
            <a:ahLst/>
            <a:cxnLst/>
            <a:rect l="l" t="t" r="r" b="b"/>
            <a:pathLst>
              <a:path w="8811260">
                <a:moveTo>
                  <a:pt x="0" y="0"/>
                </a:moveTo>
                <a:lnTo>
                  <a:pt x="8811250" y="0"/>
                </a:lnTo>
              </a:path>
            </a:pathLst>
          </a:custGeom>
          <a:ln w="10470">
            <a:solidFill>
              <a:srgbClr val="003150"/>
            </a:solidFill>
            <a:prstDash val="dot"/>
          </a:ln>
        </p:spPr>
        <p:txBody>
          <a:bodyPr wrap="square" lIns="0" tIns="0" rIns="0" bIns="0" rtlCol="0"/>
          <a:lstStyle/>
          <a:p>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11" name="object 11"/>
          <p:cNvSpPr txBox="1"/>
          <p:nvPr/>
        </p:nvSpPr>
        <p:spPr>
          <a:xfrm>
            <a:off x="16756116" y="4380882"/>
            <a:ext cx="247142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MGR.</a:t>
            </a:r>
            <a:r>
              <a:rPr sz="1650" b="0" spc="-10" dirty="0">
                <a:solidFill>
                  <a:srgbClr val="003150"/>
                </a:solidFill>
                <a:latin typeface="Work Sans Light"/>
                <a:cs typeface="Work Sans Light"/>
              </a:rPr>
              <a:t> RADKA</a:t>
            </a:r>
            <a:r>
              <a:rPr sz="1650" b="0" spc="-120" dirty="0">
                <a:solidFill>
                  <a:srgbClr val="003150"/>
                </a:solidFill>
                <a:latin typeface="Work Sans Light"/>
                <a:cs typeface="Work Sans Light"/>
              </a:rPr>
              <a:t> </a:t>
            </a:r>
            <a:r>
              <a:rPr sz="1650" b="0" spc="-10" dirty="0">
                <a:solidFill>
                  <a:srgbClr val="003150"/>
                </a:solidFill>
                <a:latin typeface="Work Sans Light"/>
                <a:cs typeface="Work Sans Light"/>
              </a:rPr>
              <a:t>VLADYKOVÁ</a:t>
            </a:r>
            <a:endParaRPr sz="1650">
              <a:latin typeface="Work Sans Light"/>
              <a:cs typeface="Work Sans Light"/>
            </a:endParaRPr>
          </a:p>
        </p:txBody>
      </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
        <p:nvSpPr>
          <p:cNvPr id="32" name="TextovéPole 31">
            <a:extLst>
              <a:ext uri="{FF2B5EF4-FFF2-40B4-BE49-F238E27FC236}">
                <a16:creationId xmlns:a16="http://schemas.microsoft.com/office/drawing/2014/main" id="{1AFCF1A3-C5C4-489C-FD11-0BA0B2491A32}"/>
              </a:ext>
            </a:extLst>
          </p:cNvPr>
          <p:cNvSpPr txBox="1"/>
          <p:nvPr/>
        </p:nvSpPr>
        <p:spPr>
          <a:xfrm>
            <a:off x="755650" y="4740275"/>
            <a:ext cx="18471886" cy="5221942"/>
          </a:xfrm>
          <a:prstGeom prst="rect">
            <a:avLst/>
          </a:prstGeom>
          <a:noFill/>
        </p:spPr>
        <p:txBody>
          <a:bodyPr wrap="square" anchor="ctr">
            <a:spAutoFit/>
          </a:bodyPr>
          <a:lstStyle/>
          <a:p>
            <a:pPr marL="469900" indent="-457200">
              <a:spcBef>
                <a:spcPts val="110"/>
              </a:spcBef>
              <a:buFont typeface="Arial" panose="020B0604020202020204" pitchFamily="34" charset="0"/>
              <a:buChar char="•"/>
            </a:pPr>
            <a:r>
              <a:rPr lang="cs-CZ" sz="3300" dirty="0">
                <a:solidFill>
                  <a:srgbClr val="003150"/>
                </a:solidFill>
                <a:latin typeface="Work Sans Light"/>
              </a:rPr>
              <a:t>Dluhy vůči obcím jsou za odpady, vodné, stočné, jízdné MHD, </a:t>
            </a:r>
            <a:br>
              <a:rPr lang="cs-CZ" sz="3300" dirty="0">
                <a:solidFill>
                  <a:srgbClr val="003150"/>
                </a:solidFill>
                <a:latin typeface="Work Sans Light"/>
              </a:rPr>
            </a:br>
            <a:r>
              <a:rPr lang="cs-CZ" sz="3300" dirty="0">
                <a:solidFill>
                  <a:srgbClr val="003150"/>
                </a:solidFill>
                <a:latin typeface="Work Sans Light"/>
              </a:rPr>
              <a:t>nebo například nájemné za obecní byt. </a:t>
            </a:r>
          </a:p>
          <a:p>
            <a:pPr marL="469900" indent="-457200">
              <a:spcBef>
                <a:spcPts val="110"/>
              </a:spcBef>
              <a:buFont typeface="Arial" panose="020B0604020202020204" pitchFamily="34" charset="0"/>
              <a:buChar char="•"/>
            </a:pPr>
            <a:r>
              <a:rPr lang="cs-CZ" sz="3300" b="1" dirty="0">
                <a:solidFill>
                  <a:srgbClr val="003150"/>
                </a:solidFill>
                <a:latin typeface="Work Sans Medium" pitchFamily="2" charset="-18"/>
              </a:rPr>
              <a:t>POKUD NĚKDO DLUŽÍ OBCI ČI MĚSTU, DLUŽÍ DO VEŘEJNÝCH PENĚZ </a:t>
            </a:r>
            <a:br>
              <a:rPr lang="cs-CZ" sz="3300" b="1" dirty="0">
                <a:solidFill>
                  <a:srgbClr val="003150"/>
                </a:solidFill>
                <a:latin typeface="Work Sans Medium" pitchFamily="2" charset="-18"/>
              </a:rPr>
            </a:br>
            <a:r>
              <a:rPr lang="cs-CZ" sz="3300" b="1" dirty="0">
                <a:solidFill>
                  <a:srgbClr val="003150"/>
                </a:solidFill>
                <a:latin typeface="Work Sans Medium" pitchFamily="2" charset="-18"/>
              </a:rPr>
              <a:t>A POKUD NEPLATÍ, ZAPLATÍ ZA NĚJ DLUH OSTATNÍ OBČANÉ Z OBCE. </a:t>
            </a:r>
          </a:p>
          <a:p>
            <a:pPr marL="469900" indent="-457200">
              <a:spcBef>
                <a:spcPts val="110"/>
              </a:spcBef>
              <a:buFont typeface="Arial" panose="020B0604020202020204" pitchFamily="34" charset="0"/>
              <a:buChar char="•"/>
            </a:pPr>
            <a:r>
              <a:rPr lang="cs-CZ" sz="3300" dirty="0">
                <a:solidFill>
                  <a:srgbClr val="003150"/>
                </a:solidFill>
                <a:latin typeface="Work Sans Light"/>
              </a:rPr>
              <a:t>Zákony v sobě zakotvují morální minimum společnosti, do které jednoznačně náleží </a:t>
            </a:r>
            <a:br>
              <a:rPr lang="cs-CZ" sz="3300" dirty="0">
                <a:solidFill>
                  <a:srgbClr val="003150"/>
                </a:solidFill>
                <a:latin typeface="Work Sans Light"/>
              </a:rPr>
            </a:br>
            <a:r>
              <a:rPr lang="cs-CZ" sz="3300" dirty="0">
                <a:solidFill>
                  <a:srgbClr val="003150"/>
                </a:solidFill>
                <a:latin typeface="Work Sans Light"/>
              </a:rPr>
              <a:t>platit své dluhy a být zodpovědný za sebe a ohleduplný ke svému okolí.</a:t>
            </a:r>
          </a:p>
          <a:p>
            <a:pPr marL="469900" indent="-457200">
              <a:spcBef>
                <a:spcPts val="110"/>
              </a:spcBef>
              <a:buFont typeface="Arial" panose="020B0604020202020204" pitchFamily="34" charset="0"/>
              <a:buChar char="•"/>
            </a:pPr>
            <a:r>
              <a:rPr lang="cs-CZ" sz="3300" dirty="0">
                <a:solidFill>
                  <a:srgbClr val="003150"/>
                </a:solidFill>
                <a:latin typeface="Work Sans Light"/>
              </a:rPr>
              <a:t>Vliv na vztahy soudržnosti v obcích a městech.</a:t>
            </a:r>
          </a:p>
          <a:p>
            <a:pPr marL="469900" indent="-457200">
              <a:spcBef>
                <a:spcPts val="110"/>
              </a:spcBef>
              <a:buFont typeface="Arial" panose="020B0604020202020204" pitchFamily="34" charset="0"/>
              <a:buChar char="•"/>
            </a:pPr>
            <a:r>
              <a:rPr lang="cs-CZ" sz="3300" dirty="0">
                <a:solidFill>
                  <a:srgbClr val="003150"/>
                </a:solidFill>
                <a:latin typeface="Work Sans Light"/>
              </a:rPr>
              <a:t>Pokud se mají zmírnit podmínky pro dlužníky, pak je nezbytné: 1. omezit možnost </a:t>
            </a:r>
            <a:br>
              <a:rPr lang="cs-CZ" sz="3300" dirty="0">
                <a:solidFill>
                  <a:srgbClr val="003150"/>
                </a:solidFill>
                <a:latin typeface="Work Sans Light"/>
              </a:rPr>
            </a:br>
            <a:r>
              <a:rPr lang="cs-CZ" sz="3300" dirty="0">
                <a:solidFill>
                  <a:srgbClr val="003150"/>
                </a:solidFill>
                <a:latin typeface="Work Sans Light"/>
              </a:rPr>
              <a:t>opakovaného oddlužení a 2. ukládat dlužníkům povinné odborné sociální poradenství, </a:t>
            </a:r>
            <a:br>
              <a:rPr lang="cs-CZ" sz="3300" dirty="0">
                <a:solidFill>
                  <a:srgbClr val="003150"/>
                </a:solidFill>
                <a:latin typeface="Work Sans Light"/>
              </a:rPr>
            </a:br>
            <a:r>
              <a:rPr lang="cs-CZ" sz="3300" dirty="0">
                <a:solidFill>
                  <a:srgbClr val="003150"/>
                </a:solidFill>
                <a:latin typeface="Work Sans Light"/>
              </a:rPr>
              <a:t>např. se sociálními pracovníky obce s cílem předejít opakovanému zadlužování. </a:t>
            </a:r>
          </a:p>
        </p:txBody>
      </p:sp>
      <p:sp>
        <p:nvSpPr>
          <p:cNvPr id="8" name="object 3">
            <a:extLst>
              <a:ext uri="{FF2B5EF4-FFF2-40B4-BE49-F238E27FC236}">
                <a16:creationId xmlns:a16="http://schemas.microsoft.com/office/drawing/2014/main" id="{CEE9EC1D-51D7-37B3-7315-D23351DAC510}"/>
              </a:ext>
            </a:extLst>
          </p:cNvPr>
          <p:cNvSpPr txBox="1">
            <a:spLocks/>
          </p:cNvSpPr>
          <p:nvPr/>
        </p:nvSpPr>
        <p:spPr>
          <a:xfrm>
            <a:off x="1013446" y="1843887"/>
            <a:ext cx="9419604" cy="1862689"/>
          </a:xfrm>
          <a:prstGeom prst="rect">
            <a:avLst/>
          </a:prstGeom>
        </p:spPr>
        <p:txBody>
          <a:bodyPr vert="horz" wrap="square" lIns="0" tIns="15875" rIns="0" bIns="0" rtlCol="0">
            <a:spAutoFit/>
          </a:bodyPr>
          <a:lstStyle>
            <a:lvl1pPr>
              <a:defRPr sz="5500" b="0" i="0">
                <a:solidFill>
                  <a:schemeClr val="bg1"/>
                </a:solidFill>
                <a:latin typeface="Work Sans Medium"/>
                <a:ea typeface="+mj-ea"/>
                <a:cs typeface="Work Sans Medium"/>
              </a:defRPr>
            </a:lvl1pPr>
          </a:lstStyle>
          <a:p>
            <a:pPr marL="12700" marR="27305">
              <a:spcBef>
                <a:spcPts val="125"/>
              </a:spcBef>
            </a:pPr>
            <a:r>
              <a:rPr lang="cs-CZ" sz="6000" dirty="0">
                <a:latin typeface="Work Sans"/>
                <a:cs typeface="Work Sans"/>
              </a:rPr>
              <a:t>DOPADY INSOLVENCÍ </a:t>
            </a:r>
            <a:br>
              <a:rPr lang="cs-CZ" sz="6000" dirty="0">
                <a:latin typeface="Work Sans"/>
                <a:cs typeface="Work Sans"/>
              </a:rPr>
            </a:br>
            <a:r>
              <a:rPr lang="cs-CZ" sz="6000" dirty="0">
                <a:latin typeface="Work Sans"/>
                <a:cs typeface="Work Sans"/>
              </a:rPr>
              <a:t>NA OBCE A MĚSTA</a:t>
            </a:r>
            <a:endParaRPr lang="cs-CZ" sz="6000" spc="-290" dirty="0">
              <a:latin typeface="Work Sans"/>
              <a:cs typeface="Work Sans"/>
            </a:endParaRPr>
          </a:p>
        </p:txBody>
      </p:sp>
    </p:spTree>
    <p:extLst>
      <p:ext uri="{BB962C8B-B14F-4D97-AF65-F5344CB8AC3E}">
        <p14:creationId xmlns:p14="http://schemas.microsoft.com/office/powerpoint/2010/main" val="3987415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4388" y="3933249"/>
            <a:ext cx="11318240" cy="1722120"/>
          </a:xfrm>
          <a:prstGeom prst="rect">
            <a:avLst/>
          </a:prstGeom>
        </p:spPr>
        <p:txBody>
          <a:bodyPr vert="horz" wrap="square" lIns="0" tIns="12065" rIns="0" bIns="0" rtlCol="0">
            <a:spAutoFit/>
          </a:bodyPr>
          <a:lstStyle/>
          <a:p>
            <a:pPr marL="12700" marR="5080" algn="just">
              <a:lnSpc>
                <a:spcPct val="100299"/>
              </a:lnSpc>
              <a:spcBef>
                <a:spcPts val="95"/>
              </a:spcBef>
            </a:pPr>
            <a:r>
              <a:rPr sz="3700" b="0" dirty="0">
                <a:solidFill>
                  <a:srgbClr val="003150"/>
                </a:solidFill>
                <a:latin typeface="Work Sans Light"/>
                <a:cs typeface="Work Sans Light"/>
              </a:rPr>
              <a:t>PLOŠNÉ</a:t>
            </a:r>
            <a:r>
              <a:rPr sz="3700" b="0" spc="-30" dirty="0">
                <a:solidFill>
                  <a:srgbClr val="003150"/>
                </a:solidFill>
                <a:latin typeface="Work Sans Light"/>
                <a:cs typeface="Work Sans Light"/>
              </a:rPr>
              <a:t> </a:t>
            </a:r>
            <a:r>
              <a:rPr sz="3700" b="0" dirty="0">
                <a:solidFill>
                  <a:srgbClr val="003150"/>
                </a:solidFill>
                <a:latin typeface="Work Sans Light"/>
                <a:cs typeface="Work Sans Light"/>
              </a:rPr>
              <a:t>ODDLUŽENÍ</a:t>
            </a:r>
            <a:r>
              <a:rPr sz="3700" b="0" spc="-25" dirty="0">
                <a:solidFill>
                  <a:srgbClr val="003150"/>
                </a:solidFill>
                <a:latin typeface="Work Sans Light"/>
                <a:cs typeface="Work Sans Light"/>
              </a:rPr>
              <a:t> </a:t>
            </a:r>
            <a:r>
              <a:rPr sz="3700" b="0" dirty="0">
                <a:solidFill>
                  <a:srgbClr val="003150"/>
                </a:solidFill>
                <a:latin typeface="Work Sans Light"/>
                <a:cs typeface="Work Sans Light"/>
              </a:rPr>
              <a:t>ZA</a:t>
            </a:r>
            <a:r>
              <a:rPr sz="3700" b="0" spc="-235" dirty="0">
                <a:solidFill>
                  <a:srgbClr val="003150"/>
                </a:solidFill>
                <a:latin typeface="Work Sans Light"/>
                <a:cs typeface="Work Sans Light"/>
              </a:rPr>
              <a:t> </a:t>
            </a:r>
            <a:r>
              <a:rPr sz="3700" b="0" dirty="0">
                <a:solidFill>
                  <a:srgbClr val="003150"/>
                </a:solidFill>
                <a:latin typeface="Work Sans Light"/>
                <a:cs typeface="Work Sans Light"/>
              </a:rPr>
              <a:t>TŘI</a:t>
            </a:r>
            <a:r>
              <a:rPr sz="3700" b="0" spc="-30" dirty="0">
                <a:solidFill>
                  <a:srgbClr val="003150"/>
                </a:solidFill>
                <a:latin typeface="Work Sans Light"/>
                <a:cs typeface="Work Sans Light"/>
              </a:rPr>
              <a:t> </a:t>
            </a:r>
            <a:r>
              <a:rPr sz="3700" b="0" dirty="0">
                <a:solidFill>
                  <a:srgbClr val="003150"/>
                </a:solidFill>
                <a:latin typeface="Work Sans Light"/>
                <a:cs typeface="Work Sans Light"/>
              </a:rPr>
              <a:t>ROKY</a:t>
            </a:r>
            <a:r>
              <a:rPr sz="3700" b="0" spc="-160" dirty="0">
                <a:solidFill>
                  <a:srgbClr val="003150"/>
                </a:solidFill>
                <a:latin typeface="Work Sans Light"/>
                <a:cs typeface="Work Sans Light"/>
              </a:rPr>
              <a:t> </a:t>
            </a:r>
            <a:r>
              <a:rPr sz="3700" b="0" dirty="0">
                <a:solidFill>
                  <a:srgbClr val="003150"/>
                </a:solidFill>
                <a:latin typeface="Work Sans Light"/>
                <a:cs typeface="Work Sans Light"/>
              </a:rPr>
              <a:t>PŘI</a:t>
            </a:r>
            <a:r>
              <a:rPr sz="3700" b="0" spc="-160" dirty="0">
                <a:solidFill>
                  <a:srgbClr val="003150"/>
                </a:solidFill>
                <a:latin typeface="Work Sans Light"/>
                <a:cs typeface="Work Sans Light"/>
              </a:rPr>
              <a:t> </a:t>
            </a:r>
            <a:r>
              <a:rPr sz="3700" b="0" spc="-10" dirty="0">
                <a:solidFill>
                  <a:srgbClr val="003150"/>
                </a:solidFill>
                <a:latin typeface="Work Sans Light"/>
                <a:cs typeface="Work Sans Light"/>
              </a:rPr>
              <a:t>VÝZNAMNÉM </a:t>
            </a:r>
            <a:r>
              <a:rPr sz="3700" b="0" dirty="0">
                <a:solidFill>
                  <a:srgbClr val="003150"/>
                </a:solidFill>
                <a:latin typeface="Work Sans Light"/>
                <a:cs typeface="Work Sans Light"/>
              </a:rPr>
              <a:t>SNÍŽENÍ</a:t>
            </a:r>
            <a:r>
              <a:rPr sz="3700" b="0" spc="-15" dirty="0">
                <a:solidFill>
                  <a:srgbClr val="003150"/>
                </a:solidFill>
                <a:latin typeface="Work Sans Light"/>
                <a:cs typeface="Work Sans Light"/>
              </a:rPr>
              <a:t> </a:t>
            </a:r>
            <a:r>
              <a:rPr sz="3700" b="0" dirty="0">
                <a:solidFill>
                  <a:srgbClr val="003150"/>
                </a:solidFill>
                <a:latin typeface="Work Sans Light"/>
                <a:cs typeface="Work Sans Light"/>
              </a:rPr>
              <a:t>MINIMÁLNÍ</a:t>
            </a:r>
            <a:r>
              <a:rPr sz="3700" b="0" spc="5" dirty="0">
                <a:solidFill>
                  <a:srgbClr val="003150"/>
                </a:solidFill>
                <a:latin typeface="Work Sans Light"/>
                <a:cs typeface="Work Sans Light"/>
              </a:rPr>
              <a:t> </a:t>
            </a:r>
            <a:r>
              <a:rPr sz="3700" b="0" dirty="0">
                <a:solidFill>
                  <a:srgbClr val="003150"/>
                </a:solidFill>
                <a:latin typeface="Work Sans Light"/>
                <a:cs typeface="Work Sans Light"/>
              </a:rPr>
              <a:t>HRANICE</a:t>
            </a:r>
            <a:r>
              <a:rPr sz="3700" b="0" spc="-5" dirty="0">
                <a:solidFill>
                  <a:srgbClr val="003150"/>
                </a:solidFill>
                <a:latin typeface="Work Sans Light"/>
                <a:cs typeface="Work Sans Light"/>
              </a:rPr>
              <a:t> </a:t>
            </a:r>
            <a:r>
              <a:rPr sz="3700" b="0" dirty="0">
                <a:solidFill>
                  <a:srgbClr val="003150"/>
                </a:solidFill>
                <a:latin typeface="Work Sans Light"/>
                <a:cs typeface="Work Sans Light"/>
              </a:rPr>
              <a:t>SPLACENÝCH</a:t>
            </a:r>
            <a:r>
              <a:rPr sz="3700" b="0" spc="5" dirty="0">
                <a:solidFill>
                  <a:srgbClr val="003150"/>
                </a:solidFill>
                <a:latin typeface="Work Sans Light"/>
                <a:cs typeface="Work Sans Light"/>
              </a:rPr>
              <a:t> </a:t>
            </a:r>
            <a:r>
              <a:rPr sz="3700" b="0" spc="-10" dirty="0">
                <a:solidFill>
                  <a:srgbClr val="003150"/>
                </a:solidFill>
                <a:latin typeface="Work Sans Light"/>
                <a:cs typeface="Work Sans Light"/>
              </a:rPr>
              <a:t>DLUHŮ </a:t>
            </a:r>
            <a:r>
              <a:rPr sz="3700" b="0" dirty="0">
                <a:solidFill>
                  <a:srgbClr val="003150"/>
                </a:solidFill>
                <a:latin typeface="Work Sans Light"/>
                <a:cs typeface="Work Sans Light"/>
              </a:rPr>
              <a:t>JE</a:t>
            </a:r>
            <a:r>
              <a:rPr sz="3700" b="0" spc="-85" dirty="0">
                <a:solidFill>
                  <a:srgbClr val="003150"/>
                </a:solidFill>
                <a:latin typeface="Work Sans Light"/>
                <a:cs typeface="Work Sans Light"/>
              </a:rPr>
              <a:t> </a:t>
            </a:r>
            <a:r>
              <a:rPr sz="3700" b="0" dirty="0">
                <a:solidFill>
                  <a:srgbClr val="003150"/>
                </a:solidFill>
                <a:latin typeface="Work Sans Light"/>
                <a:cs typeface="Work Sans Light"/>
              </a:rPr>
              <a:t>PŘÍSTUPEM,</a:t>
            </a:r>
            <a:r>
              <a:rPr sz="3700" b="0" spc="-85" dirty="0">
                <a:solidFill>
                  <a:srgbClr val="003150"/>
                </a:solidFill>
                <a:latin typeface="Work Sans Light"/>
                <a:cs typeface="Work Sans Light"/>
              </a:rPr>
              <a:t> </a:t>
            </a:r>
            <a:r>
              <a:rPr sz="3700" b="0" spc="-10" dirty="0">
                <a:solidFill>
                  <a:srgbClr val="003150"/>
                </a:solidFill>
                <a:latin typeface="Work Sans Light"/>
                <a:cs typeface="Work Sans Light"/>
              </a:rPr>
              <a:t>KTERÝ...</a:t>
            </a:r>
            <a:endParaRPr sz="3700" dirty="0">
              <a:latin typeface="Work Sans Light"/>
              <a:cs typeface="Work Sans Light"/>
            </a:endParaRPr>
          </a:p>
        </p:txBody>
      </p:sp>
      <p:sp>
        <p:nvSpPr>
          <p:cNvPr id="3" name="object 3"/>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4" name="object 4"/>
          <p:cNvSpPr txBox="1"/>
          <p:nvPr/>
        </p:nvSpPr>
        <p:spPr>
          <a:xfrm>
            <a:off x="1013446" y="1743040"/>
            <a:ext cx="9953004" cy="1492075"/>
          </a:xfrm>
          <a:prstGeom prst="rect">
            <a:avLst/>
          </a:prstGeom>
        </p:spPr>
        <p:txBody>
          <a:bodyPr vert="horz" wrap="square" lIns="0" tIns="116205" rIns="0" bIns="0" rtlCol="0">
            <a:spAutoFit/>
          </a:bodyPr>
          <a:lstStyle/>
          <a:p>
            <a:pPr marL="12700">
              <a:lnSpc>
                <a:spcPct val="100000"/>
              </a:lnSpc>
              <a:spcBef>
                <a:spcPts val="915"/>
              </a:spcBef>
              <a:tabLst>
                <a:tab pos="2975610" algn="l"/>
                <a:tab pos="3738245" algn="l"/>
              </a:tabLst>
            </a:pPr>
            <a:r>
              <a:rPr sz="6000" spc="-290" dirty="0">
                <a:solidFill>
                  <a:srgbClr val="FFFFFF"/>
                </a:solidFill>
                <a:latin typeface="Work Sans"/>
                <a:cs typeface="Work Sans"/>
              </a:rPr>
              <a:t>ANKE</a:t>
            </a:r>
            <a:r>
              <a:rPr sz="6000" spc="-785" dirty="0">
                <a:solidFill>
                  <a:srgbClr val="FFFFFF"/>
                </a:solidFill>
                <a:latin typeface="Work Sans"/>
                <a:cs typeface="Work Sans"/>
              </a:rPr>
              <a:t>T</a:t>
            </a:r>
            <a:r>
              <a:rPr sz="6000" spc="-10" dirty="0">
                <a:solidFill>
                  <a:srgbClr val="FFFFFF"/>
                </a:solidFill>
                <a:latin typeface="Work Sans"/>
                <a:cs typeface="Work Sans"/>
              </a:rPr>
              <a:t>A</a:t>
            </a:r>
            <a:r>
              <a:rPr sz="6000" dirty="0">
                <a:solidFill>
                  <a:srgbClr val="FFFFFF"/>
                </a:solidFill>
                <a:latin typeface="Work Sans"/>
                <a:cs typeface="Work Sans"/>
              </a:rPr>
              <a:t>	</a:t>
            </a:r>
            <a:r>
              <a:rPr sz="6000" b="0" spc="-50" dirty="0">
                <a:solidFill>
                  <a:srgbClr val="FFFFFF"/>
                </a:solidFill>
                <a:latin typeface="Work Sans ExtraLight"/>
                <a:cs typeface="Work Sans ExtraLight"/>
              </a:rPr>
              <a:t>-</a:t>
            </a:r>
            <a:r>
              <a:rPr sz="6000" b="0" dirty="0">
                <a:solidFill>
                  <a:srgbClr val="FFFFFF"/>
                </a:solidFill>
                <a:latin typeface="Work Sans ExtraLight"/>
                <a:cs typeface="Work Sans ExtraLight"/>
              </a:rPr>
              <a:t>	</a:t>
            </a:r>
            <a:r>
              <a:rPr sz="6000" spc="-400" dirty="0">
                <a:solidFill>
                  <a:srgbClr val="FFFFFF"/>
                </a:solidFill>
                <a:latin typeface="Work Sans"/>
                <a:cs typeface="Work Sans"/>
              </a:rPr>
              <a:t>STAROSTOVÉ</a:t>
            </a:r>
            <a:endParaRPr sz="6000" dirty="0">
              <a:latin typeface="Work Sans"/>
              <a:cs typeface="Work Sans"/>
            </a:endParaRPr>
          </a:p>
          <a:p>
            <a:pPr marL="12700">
              <a:lnSpc>
                <a:spcPct val="100000"/>
              </a:lnSpc>
              <a:spcBef>
                <a:spcPts val="425"/>
              </a:spcBef>
              <a:tabLst>
                <a:tab pos="2229485" algn="l"/>
                <a:tab pos="2475230" algn="l"/>
              </a:tabLst>
            </a:pPr>
            <a:r>
              <a:rPr sz="2600" spc="-65" dirty="0">
                <a:solidFill>
                  <a:srgbClr val="FFFFFF"/>
                </a:solidFill>
                <a:latin typeface="Work Sans"/>
                <a:cs typeface="Work Sans"/>
              </a:rPr>
              <a:t>5.</a:t>
            </a:r>
            <a:r>
              <a:rPr sz="2600" spc="-210" dirty="0">
                <a:solidFill>
                  <a:srgbClr val="FFFFFF"/>
                </a:solidFill>
                <a:latin typeface="Work Sans"/>
                <a:cs typeface="Work Sans"/>
              </a:rPr>
              <a:t> </a:t>
            </a:r>
            <a:r>
              <a:rPr sz="2600" dirty="0">
                <a:solidFill>
                  <a:srgbClr val="FFFFFF"/>
                </a:solidFill>
                <a:latin typeface="Work Sans"/>
                <a:cs typeface="Work Sans"/>
              </a:rPr>
              <a:t>-</a:t>
            </a:r>
            <a:r>
              <a:rPr sz="2600" spc="-265" dirty="0">
                <a:solidFill>
                  <a:srgbClr val="FFFFFF"/>
                </a:solidFill>
                <a:latin typeface="Work Sans"/>
                <a:cs typeface="Work Sans"/>
              </a:rPr>
              <a:t> </a:t>
            </a:r>
            <a:r>
              <a:rPr sz="2600" spc="-120" dirty="0">
                <a:solidFill>
                  <a:srgbClr val="FFFFFF"/>
                </a:solidFill>
                <a:latin typeface="Work Sans"/>
                <a:cs typeface="Work Sans"/>
              </a:rPr>
              <a:t>19.</a:t>
            </a:r>
            <a:r>
              <a:rPr sz="2600" spc="-260" dirty="0">
                <a:solidFill>
                  <a:srgbClr val="FFFFFF"/>
                </a:solidFill>
                <a:latin typeface="Work Sans"/>
                <a:cs typeface="Work Sans"/>
              </a:rPr>
              <a:t> </a:t>
            </a:r>
            <a:r>
              <a:rPr sz="2600" spc="-95" dirty="0">
                <a:solidFill>
                  <a:srgbClr val="FFFFFF"/>
                </a:solidFill>
                <a:latin typeface="Work Sans"/>
                <a:cs typeface="Work Sans"/>
              </a:rPr>
              <a:t>1.</a:t>
            </a:r>
            <a:r>
              <a:rPr sz="2600" spc="-210" dirty="0">
                <a:solidFill>
                  <a:srgbClr val="FFFFFF"/>
                </a:solidFill>
                <a:latin typeface="Work Sans"/>
                <a:cs typeface="Work Sans"/>
              </a:rPr>
              <a:t> </a:t>
            </a:r>
            <a:r>
              <a:rPr sz="2600" spc="-20" dirty="0">
                <a:solidFill>
                  <a:srgbClr val="FFFFFF"/>
                </a:solidFill>
                <a:latin typeface="Work Sans"/>
                <a:cs typeface="Work Sans"/>
              </a:rPr>
              <a:t>2021</a:t>
            </a:r>
            <a:r>
              <a:rPr sz="2600" dirty="0">
                <a:solidFill>
                  <a:srgbClr val="FFFFFF"/>
                </a:solidFill>
                <a:latin typeface="Work Sans"/>
                <a:cs typeface="Work Sans"/>
              </a:rPr>
              <a:t>	</a:t>
            </a:r>
            <a:r>
              <a:rPr sz="2600" b="0" spc="-50" dirty="0">
                <a:solidFill>
                  <a:srgbClr val="FFFFFF"/>
                </a:solidFill>
                <a:latin typeface="Work Sans ExtraLight"/>
                <a:cs typeface="Work Sans ExtraLight"/>
              </a:rPr>
              <a:t>|</a:t>
            </a:r>
            <a:r>
              <a:rPr sz="2600" b="0" dirty="0">
                <a:solidFill>
                  <a:srgbClr val="FFFFFF"/>
                </a:solidFill>
                <a:latin typeface="Work Sans ExtraLight"/>
                <a:cs typeface="Work Sans ExtraLight"/>
              </a:rPr>
              <a:t>	</a:t>
            </a:r>
            <a:r>
              <a:rPr sz="2600" spc="-105" dirty="0">
                <a:solidFill>
                  <a:srgbClr val="FFFFFF"/>
                </a:solidFill>
                <a:latin typeface="Work Sans"/>
                <a:cs typeface="Work Sans"/>
              </a:rPr>
              <a:t>ONLINE</a:t>
            </a:r>
            <a:r>
              <a:rPr sz="2600" spc="-175" dirty="0">
                <a:solidFill>
                  <a:srgbClr val="FFFFFF"/>
                </a:solidFill>
                <a:latin typeface="Work Sans"/>
                <a:cs typeface="Work Sans"/>
              </a:rPr>
              <a:t> </a:t>
            </a:r>
            <a:r>
              <a:rPr sz="2600" spc="-30" dirty="0">
                <a:solidFill>
                  <a:srgbClr val="FFFFFF"/>
                </a:solidFill>
                <a:latin typeface="Work Sans"/>
                <a:cs typeface="Work Sans"/>
              </a:rPr>
              <a:t>DOTAZNÍK</a:t>
            </a:r>
            <a:endParaRPr sz="2600" dirty="0">
              <a:latin typeface="Work Sans"/>
              <a:cs typeface="Work Sans"/>
            </a:endParaRP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pic>
        <p:nvPicPr>
          <p:cNvPr id="6" name="object 6"/>
          <p:cNvPicPr/>
          <p:nvPr/>
        </p:nvPicPr>
        <p:blipFill>
          <a:blip r:embed="rId2" cstate="email">
            <a:extLst>
              <a:ext uri="{28A0092B-C50C-407E-A947-70E740481C1C}">
                <a14:useLocalDpi xmlns:a14="http://schemas.microsoft.com/office/drawing/2010/main"/>
              </a:ext>
            </a:extLst>
          </a:blip>
          <a:stretch>
            <a:fillRect/>
          </a:stretch>
        </p:blipFill>
        <p:spPr>
          <a:xfrm>
            <a:off x="8900397" y="6251177"/>
            <a:ext cx="4010195" cy="4010200"/>
          </a:xfrm>
          <a:prstGeom prst="rect">
            <a:avLst/>
          </a:prstGeom>
        </p:spPr>
      </p:pic>
      <p:sp>
        <p:nvSpPr>
          <p:cNvPr id="7" name="object 7"/>
          <p:cNvSpPr/>
          <p:nvPr/>
        </p:nvSpPr>
        <p:spPr>
          <a:xfrm>
            <a:off x="1047088" y="6024767"/>
            <a:ext cx="12251055" cy="0"/>
          </a:xfrm>
          <a:custGeom>
            <a:avLst/>
            <a:gdLst/>
            <a:ahLst/>
            <a:cxnLst/>
            <a:rect l="l" t="t" r="r" b="b"/>
            <a:pathLst>
              <a:path w="12251055">
                <a:moveTo>
                  <a:pt x="0" y="0"/>
                </a:moveTo>
                <a:lnTo>
                  <a:pt x="12250935" y="0"/>
                </a:lnTo>
              </a:path>
            </a:pathLst>
          </a:custGeom>
          <a:ln w="20941">
            <a:solidFill>
              <a:srgbClr val="E5E5E5"/>
            </a:solidFill>
          </a:ln>
        </p:spPr>
        <p:txBody>
          <a:bodyPr wrap="square" lIns="0" tIns="0" rIns="0" bIns="0" rtlCol="0"/>
          <a:lstStyle/>
          <a:p>
            <a:endParaRPr/>
          </a:p>
        </p:txBody>
      </p:sp>
      <p:grpSp>
        <p:nvGrpSpPr>
          <p:cNvPr id="8" name="object 8"/>
          <p:cNvGrpSpPr/>
          <p:nvPr/>
        </p:nvGrpSpPr>
        <p:grpSpPr>
          <a:xfrm>
            <a:off x="1047088" y="0"/>
            <a:ext cx="19057620" cy="3460750"/>
            <a:chOff x="1047088" y="0"/>
            <a:chExt cx="19057620" cy="3460750"/>
          </a:xfrm>
        </p:grpSpPr>
        <p:sp>
          <p:nvSpPr>
            <p:cNvPr id="9" name="object 9"/>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10" name="object 10"/>
            <p:cNvSpPr/>
            <p:nvPr/>
          </p:nvSpPr>
          <p:spPr>
            <a:xfrm>
              <a:off x="13298024"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grpSp>
      <p:grpSp>
        <p:nvGrpSpPr>
          <p:cNvPr id="27" name="Skupina 26">
            <a:extLst>
              <a:ext uri="{FF2B5EF4-FFF2-40B4-BE49-F238E27FC236}">
                <a16:creationId xmlns:a16="http://schemas.microsoft.com/office/drawing/2014/main" id="{67A76CA3-7DD5-2ACD-9A23-4FDA2A7B15C0}"/>
              </a:ext>
            </a:extLst>
          </p:cNvPr>
          <p:cNvGrpSpPr/>
          <p:nvPr/>
        </p:nvGrpSpPr>
        <p:grpSpPr>
          <a:xfrm>
            <a:off x="13965932" y="3994988"/>
            <a:ext cx="5201285" cy="6021687"/>
            <a:chOff x="13965932" y="3994988"/>
            <a:chExt cx="5201285" cy="6021687"/>
          </a:xfrm>
        </p:grpSpPr>
        <p:sp>
          <p:nvSpPr>
            <p:cNvPr id="11" name="object 11"/>
            <p:cNvSpPr txBox="1"/>
            <p:nvPr/>
          </p:nvSpPr>
          <p:spPr>
            <a:xfrm>
              <a:off x="13965932" y="6898825"/>
              <a:ext cx="5201285" cy="3117850"/>
            </a:xfrm>
            <a:prstGeom prst="rect">
              <a:avLst/>
            </a:prstGeom>
          </p:spPr>
          <p:txBody>
            <a:bodyPr vert="horz" wrap="square" lIns="0" tIns="0" rIns="0" bIns="0" rtlCol="0">
              <a:spAutoFit/>
            </a:bodyPr>
            <a:lstStyle/>
            <a:p>
              <a:pPr marL="12700" marR="5080">
                <a:lnSpc>
                  <a:spcPct val="103099"/>
                </a:lnSpc>
              </a:pPr>
              <a:r>
                <a:rPr sz="2400" b="0" dirty="0">
                  <a:solidFill>
                    <a:srgbClr val="3B526F"/>
                  </a:solidFill>
                  <a:latin typeface="Work Sans Medium"/>
                  <a:cs typeface="Work Sans Medium"/>
                </a:rPr>
                <a:t>94</a:t>
              </a:r>
              <a:r>
                <a:rPr sz="2400" b="0" spc="-50" dirty="0">
                  <a:solidFill>
                    <a:srgbClr val="3B526F"/>
                  </a:solidFill>
                  <a:latin typeface="Work Sans Medium"/>
                  <a:cs typeface="Work Sans Medium"/>
                </a:rPr>
                <a:t> </a:t>
              </a:r>
              <a:r>
                <a:rPr sz="2400" b="0" dirty="0">
                  <a:solidFill>
                    <a:srgbClr val="3B526F"/>
                  </a:solidFill>
                  <a:latin typeface="Work Sans Medium"/>
                  <a:cs typeface="Work Sans Medium"/>
                </a:rPr>
                <a:t>%</a:t>
              </a:r>
              <a:r>
                <a:rPr sz="2400" b="0" spc="-50" dirty="0">
                  <a:solidFill>
                    <a:srgbClr val="3B526F"/>
                  </a:solidFill>
                  <a:latin typeface="Work Sans Medium"/>
                  <a:cs typeface="Work Sans Medium"/>
                </a:rPr>
                <a:t> </a:t>
              </a:r>
              <a:r>
                <a:rPr sz="2400" b="0" spc="-45" dirty="0">
                  <a:solidFill>
                    <a:srgbClr val="3B526F"/>
                  </a:solidFill>
                  <a:latin typeface="Work Sans Medium"/>
                  <a:cs typeface="Work Sans Medium"/>
                </a:rPr>
                <a:t>STAROSTŮ</a:t>
              </a:r>
              <a:r>
                <a:rPr sz="2400" b="0" spc="-50" dirty="0">
                  <a:solidFill>
                    <a:srgbClr val="3B526F"/>
                  </a:solidFill>
                  <a:latin typeface="Work Sans Medium"/>
                  <a:cs typeface="Work Sans Medium"/>
                </a:rPr>
                <a:t> </a:t>
              </a:r>
              <a:r>
                <a:rPr sz="2400" b="0" spc="-10" dirty="0">
                  <a:solidFill>
                    <a:srgbClr val="3B526F"/>
                  </a:solidFill>
                  <a:latin typeface="Work Sans Medium"/>
                  <a:cs typeface="Work Sans Medium"/>
                </a:rPr>
                <a:t>POVAŽUJE </a:t>
              </a:r>
              <a:r>
                <a:rPr sz="2400" b="0" dirty="0">
                  <a:solidFill>
                    <a:srgbClr val="3B526F"/>
                  </a:solidFill>
                  <a:latin typeface="Work Sans Medium"/>
                  <a:cs typeface="Work Sans Medium"/>
                </a:rPr>
                <a:t>PLOŠNÉ</a:t>
              </a:r>
              <a:r>
                <a:rPr sz="2400" b="0" spc="-80" dirty="0">
                  <a:solidFill>
                    <a:srgbClr val="3B526F"/>
                  </a:solidFill>
                  <a:latin typeface="Work Sans Medium"/>
                  <a:cs typeface="Work Sans Medium"/>
                </a:rPr>
                <a:t> </a:t>
              </a:r>
              <a:r>
                <a:rPr sz="2400" b="0" dirty="0">
                  <a:solidFill>
                    <a:srgbClr val="3B526F"/>
                  </a:solidFill>
                  <a:latin typeface="Work Sans Medium"/>
                  <a:cs typeface="Work Sans Medium"/>
                </a:rPr>
                <a:t>ODDLUŽENÍ</a:t>
              </a:r>
              <a:r>
                <a:rPr sz="2400" b="0" spc="-75" dirty="0">
                  <a:solidFill>
                    <a:srgbClr val="3B526F"/>
                  </a:solidFill>
                  <a:latin typeface="Work Sans Medium"/>
                  <a:cs typeface="Work Sans Medium"/>
                </a:rPr>
                <a:t> </a:t>
              </a:r>
              <a:r>
                <a:rPr sz="2400" b="0" dirty="0">
                  <a:solidFill>
                    <a:srgbClr val="3B526F"/>
                  </a:solidFill>
                  <a:latin typeface="Work Sans Medium"/>
                  <a:cs typeface="Work Sans Medium"/>
                </a:rPr>
                <a:t>ZA</a:t>
              </a:r>
              <a:r>
                <a:rPr sz="2400" b="0" spc="-150" dirty="0">
                  <a:solidFill>
                    <a:srgbClr val="3B526F"/>
                  </a:solidFill>
                  <a:latin typeface="Work Sans Medium"/>
                  <a:cs typeface="Work Sans Medium"/>
                </a:rPr>
                <a:t> </a:t>
              </a:r>
              <a:r>
                <a:rPr sz="2400" b="0" dirty="0">
                  <a:solidFill>
                    <a:srgbClr val="3B526F"/>
                  </a:solidFill>
                  <a:latin typeface="Work Sans Medium"/>
                  <a:cs typeface="Work Sans Medium"/>
                </a:rPr>
                <a:t>3</a:t>
              </a:r>
              <a:r>
                <a:rPr sz="2400" b="0" spc="-80" dirty="0">
                  <a:solidFill>
                    <a:srgbClr val="3B526F"/>
                  </a:solidFill>
                  <a:latin typeface="Work Sans Medium"/>
                  <a:cs typeface="Work Sans Medium"/>
                </a:rPr>
                <a:t> </a:t>
              </a:r>
              <a:r>
                <a:rPr sz="2400" b="0" spc="-20" dirty="0">
                  <a:solidFill>
                    <a:srgbClr val="3B526F"/>
                  </a:solidFill>
                  <a:latin typeface="Work Sans Medium"/>
                  <a:cs typeface="Work Sans Medium"/>
                </a:rPr>
                <a:t>ROKY </a:t>
              </a:r>
              <a:r>
                <a:rPr sz="2400" b="0" dirty="0">
                  <a:solidFill>
                    <a:srgbClr val="3B526F"/>
                  </a:solidFill>
                  <a:latin typeface="Work Sans Medium"/>
                  <a:cs typeface="Work Sans Medium"/>
                </a:rPr>
                <a:t>PŘI</a:t>
              </a:r>
              <a:r>
                <a:rPr sz="2400" b="0" spc="-80" dirty="0">
                  <a:solidFill>
                    <a:srgbClr val="3B526F"/>
                  </a:solidFill>
                  <a:latin typeface="Work Sans Medium"/>
                  <a:cs typeface="Work Sans Medium"/>
                </a:rPr>
                <a:t> </a:t>
              </a:r>
              <a:r>
                <a:rPr sz="2400" b="0" spc="-50" dirty="0">
                  <a:solidFill>
                    <a:srgbClr val="3B526F"/>
                  </a:solidFill>
                  <a:latin typeface="Work Sans Medium"/>
                  <a:cs typeface="Work Sans Medium"/>
                </a:rPr>
                <a:t>PODSTATNÉM</a:t>
              </a:r>
              <a:r>
                <a:rPr sz="2400" b="0" spc="-80" dirty="0">
                  <a:solidFill>
                    <a:srgbClr val="3B526F"/>
                  </a:solidFill>
                  <a:latin typeface="Work Sans Medium"/>
                  <a:cs typeface="Work Sans Medium"/>
                </a:rPr>
                <a:t> </a:t>
              </a:r>
              <a:r>
                <a:rPr sz="2400" b="0" spc="-10" dirty="0">
                  <a:solidFill>
                    <a:srgbClr val="3B526F"/>
                  </a:solidFill>
                  <a:latin typeface="Work Sans Medium"/>
                  <a:cs typeface="Work Sans Medium"/>
                </a:rPr>
                <a:t>SNÍŽENÍ </a:t>
              </a:r>
              <a:r>
                <a:rPr sz="2400" b="0" dirty="0">
                  <a:solidFill>
                    <a:srgbClr val="3B526F"/>
                  </a:solidFill>
                  <a:latin typeface="Work Sans Medium"/>
                  <a:cs typeface="Work Sans Medium"/>
                </a:rPr>
                <a:t>MINIMÁLNÍ</a:t>
              </a:r>
              <a:r>
                <a:rPr sz="2400" b="0" spc="-100" dirty="0">
                  <a:solidFill>
                    <a:srgbClr val="3B526F"/>
                  </a:solidFill>
                  <a:latin typeface="Work Sans Medium"/>
                  <a:cs typeface="Work Sans Medium"/>
                </a:rPr>
                <a:t> </a:t>
              </a:r>
              <a:r>
                <a:rPr sz="2400" b="0" dirty="0">
                  <a:solidFill>
                    <a:srgbClr val="3B526F"/>
                  </a:solidFill>
                  <a:latin typeface="Work Sans Medium"/>
                  <a:cs typeface="Work Sans Medium"/>
                </a:rPr>
                <a:t>HRANICE</a:t>
              </a:r>
              <a:r>
                <a:rPr sz="2400" b="0" spc="-100" dirty="0">
                  <a:solidFill>
                    <a:srgbClr val="3B526F"/>
                  </a:solidFill>
                  <a:latin typeface="Work Sans Medium"/>
                  <a:cs typeface="Work Sans Medium"/>
                </a:rPr>
                <a:t> </a:t>
              </a:r>
              <a:r>
                <a:rPr sz="2400" b="0" spc="-10" dirty="0">
                  <a:solidFill>
                    <a:srgbClr val="3B526F"/>
                  </a:solidFill>
                  <a:latin typeface="Work Sans Medium"/>
                  <a:cs typeface="Work Sans Medium"/>
                </a:rPr>
                <a:t>SPLACENÝCH </a:t>
              </a:r>
              <a:r>
                <a:rPr sz="2400" b="0" dirty="0">
                  <a:solidFill>
                    <a:srgbClr val="3B526F"/>
                  </a:solidFill>
                  <a:latin typeface="Work Sans Medium"/>
                  <a:cs typeface="Work Sans Medium"/>
                </a:rPr>
                <a:t>DLUHŮ</a:t>
              </a:r>
              <a:r>
                <a:rPr sz="2400" b="0" spc="-90" dirty="0">
                  <a:solidFill>
                    <a:srgbClr val="3B526F"/>
                  </a:solidFill>
                  <a:latin typeface="Work Sans Medium"/>
                  <a:cs typeface="Work Sans Medium"/>
                </a:rPr>
                <a:t> </a:t>
              </a:r>
              <a:r>
                <a:rPr sz="2400" b="0" dirty="0">
                  <a:solidFill>
                    <a:srgbClr val="3B526F"/>
                  </a:solidFill>
                  <a:latin typeface="Work Sans Medium"/>
                  <a:cs typeface="Work Sans Medium"/>
                </a:rPr>
                <a:t>ZA</a:t>
              </a:r>
              <a:r>
                <a:rPr sz="2400" b="0" spc="-160" dirty="0">
                  <a:solidFill>
                    <a:srgbClr val="3B526F"/>
                  </a:solidFill>
                  <a:latin typeface="Work Sans Medium"/>
                  <a:cs typeface="Work Sans Medium"/>
                </a:rPr>
                <a:t> </a:t>
              </a:r>
              <a:r>
                <a:rPr sz="2400" b="0" spc="-10" dirty="0">
                  <a:solidFill>
                    <a:srgbClr val="3B526F"/>
                  </a:solidFill>
                  <a:latin typeface="Work Sans Medium"/>
                  <a:cs typeface="Work Sans Medium"/>
                </a:rPr>
                <a:t>NESPRÁVNÉ.</a:t>
              </a:r>
              <a:endParaRPr sz="2400" dirty="0">
                <a:latin typeface="Work Sans Medium"/>
                <a:cs typeface="Work Sans Medium"/>
              </a:endParaRPr>
            </a:p>
            <a:p>
              <a:pPr marL="12700" marR="991869">
                <a:lnSpc>
                  <a:spcPct val="103099"/>
                </a:lnSpc>
                <a:spcBef>
                  <a:spcPts val="700"/>
                </a:spcBef>
              </a:pPr>
              <a:r>
                <a:rPr sz="2400" dirty="0">
                  <a:solidFill>
                    <a:srgbClr val="3B526F"/>
                  </a:solidFill>
                  <a:latin typeface="Work Sans"/>
                  <a:cs typeface="Work Sans"/>
                </a:rPr>
                <a:t>Pro</a:t>
              </a:r>
              <a:r>
                <a:rPr sz="2400" spc="-70" dirty="0">
                  <a:solidFill>
                    <a:srgbClr val="3B526F"/>
                  </a:solidFill>
                  <a:latin typeface="Work Sans"/>
                  <a:cs typeface="Work Sans"/>
                </a:rPr>
                <a:t> </a:t>
              </a:r>
              <a:r>
                <a:rPr sz="2400" dirty="0">
                  <a:solidFill>
                    <a:srgbClr val="3B526F"/>
                  </a:solidFill>
                  <a:latin typeface="Work Sans"/>
                  <a:cs typeface="Work Sans"/>
                </a:rPr>
                <a:t>5,9</a:t>
              </a:r>
              <a:r>
                <a:rPr sz="2400" spc="-65" dirty="0">
                  <a:solidFill>
                    <a:srgbClr val="3B526F"/>
                  </a:solidFill>
                  <a:latin typeface="Work Sans"/>
                  <a:cs typeface="Work Sans"/>
                </a:rPr>
                <a:t> </a:t>
              </a:r>
              <a:r>
                <a:rPr sz="2400" dirty="0">
                  <a:solidFill>
                    <a:srgbClr val="3B526F"/>
                  </a:solidFill>
                  <a:latin typeface="Work Sans"/>
                  <a:cs typeface="Work Sans"/>
                </a:rPr>
                <a:t>%</a:t>
              </a:r>
              <a:r>
                <a:rPr sz="2400" spc="-65" dirty="0">
                  <a:solidFill>
                    <a:srgbClr val="3B526F"/>
                  </a:solidFill>
                  <a:latin typeface="Work Sans"/>
                  <a:cs typeface="Work Sans"/>
                </a:rPr>
                <a:t> </a:t>
              </a:r>
              <a:r>
                <a:rPr sz="2400" dirty="0">
                  <a:solidFill>
                    <a:srgbClr val="3B526F"/>
                  </a:solidFill>
                  <a:latin typeface="Work Sans"/>
                  <a:cs typeface="Work Sans"/>
                </a:rPr>
                <a:t>starostů</a:t>
              </a:r>
              <a:r>
                <a:rPr sz="2400" spc="-70" dirty="0">
                  <a:solidFill>
                    <a:srgbClr val="3B526F"/>
                  </a:solidFill>
                  <a:latin typeface="Work Sans"/>
                  <a:cs typeface="Work Sans"/>
                </a:rPr>
                <a:t> </a:t>
              </a:r>
              <a:r>
                <a:rPr sz="2400" dirty="0">
                  <a:solidFill>
                    <a:srgbClr val="3B526F"/>
                  </a:solidFill>
                  <a:latin typeface="Work Sans"/>
                  <a:cs typeface="Work Sans"/>
                </a:rPr>
                <a:t>je</a:t>
              </a:r>
              <a:r>
                <a:rPr sz="2400" spc="-65" dirty="0">
                  <a:solidFill>
                    <a:srgbClr val="3B526F"/>
                  </a:solidFill>
                  <a:latin typeface="Work Sans"/>
                  <a:cs typeface="Work Sans"/>
                </a:rPr>
                <a:t> </a:t>
              </a:r>
              <a:r>
                <a:rPr sz="2400" spc="-10" dirty="0">
                  <a:solidFill>
                    <a:srgbClr val="3B526F"/>
                  </a:solidFill>
                  <a:latin typeface="Work Sans"/>
                  <a:cs typeface="Work Sans"/>
                </a:rPr>
                <a:t>plošné </a:t>
              </a:r>
              <a:r>
                <a:rPr sz="2400" dirty="0">
                  <a:solidFill>
                    <a:srgbClr val="3B526F"/>
                  </a:solidFill>
                  <a:latin typeface="Work Sans"/>
                  <a:cs typeface="Work Sans"/>
                </a:rPr>
                <a:t>oddlužení</a:t>
              </a:r>
              <a:r>
                <a:rPr sz="2400" spc="-110" dirty="0">
                  <a:solidFill>
                    <a:srgbClr val="3B526F"/>
                  </a:solidFill>
                  <a:latin typeface="Work Sans"/>
                  <a:cs typeface="Work Sans"/>
                </a:rPr>
                <a:t> </a:t>
              </a:r>
              <a:r>
                <a:rPr sz="2400" dirty="0">
                  <a:solidFill>
                    <a:srgbClr val="3B526F"/>
                  </a:solidFill>
                  <a:latin typeface="Work Sans"/>
                  <a:cs typeface="Work Sans"/>
                </a:rPr>
                <a:t>pro</a:t>
              </a:r>
              <a:r>
                <a:rPr sz="2400" spc="-160" dirty="0">
                  <a:solidFill>
                    <a:srgbClr val="3B526F"/>
                  </a:solidFill>
                  <a:latin typeface="Work Sans"/>
                  <a:cs typeface="Work Sans"/>
                </a:rPr>
                <a:t> </a:t>
              </a:r>
              <a:r>
                <a:rPr sz="2400" spc="-20" dirty="0">
                  <a:solidFill>
                    <a:srgbClr val="3B526F"/>
                  </a:solidFill>
                  <a:latin typeface="Work Sans"/>
                  <a:cs typeface="Work Sans"/>
                </a:rPr>
                <a:t>všechny</a:t>
              </a:r>
              <a:r>
                <a:rPr sz="2400" spc="-160" dirty="0">
                  <a:solidFill>
                    <a:srgbClr val="3B526F"/>
                  </a:solidFill>
                  <a:latin typeface="Work Sans"/>
                  <a:cs typeface="Work Sans"/>
                </a:rPr>
                <a:t> </a:t>
              </a:r>
              <a:r>
                <a:rPr sz="2400" spc="-25" dirty="0">
                  <a:solidFill>
                    <a:srgbClr val="3B526F"/>
                  </a:solidFill>
                  <a:latin typeface="Work Sans"/>
                  <a:cs typeface="Work Sans"/>
                </a:rPr>
                <a:t>za</a:t>
              </a:r>
              <a:r>
                <a:rPr sz="2400" spc="600" dirty="0">
                  <a:solidFill>
                    <a:srgbClr val="3B526F"/>
                  </a:solidFill>
                  <a:latin typeface="Work Sans"/>
                  <a:cs typeface="Work Sans"/>
                </a:rPr>
                <a:t> </a:t>
              </a:r>
              <a:r>
                <a:rPr sz="2400" dirty="0">
                  <a:solidFill>
                    <a:srgbClr val="3B526F"/>
                  </a:solidFill>
                  <a:latin typeface="Work Sans"/>
                  <a:cs typeface="Work Sans"/>
                </a:rPr>
                <a:t>tři</a:t>
              </a:r>
              <a:r>
                <a:rPr sz="2400" spc="-105" dirty="0">
                  <a:solidFill>
                    <a:srgbClr val="3B526F"/>
                  </a:solidFill>
                  <a:latin typeface="Work Sans"/>
                  <a:cs typeface="Work Sans"/>
                </a:rPr>
                <a:t> </a:t>
              </a:r>
              <a:r>
                <a:rPr sz="2400" dirty="0">
                  <a:solidFill>
                    <a:srgbClr val="3B526F"/>
                  </a:solidFill>
                  <a:latin typeface="Work Sans"/>
                  <a:cs typeface="Work Sans"/>
                </a:rPr>
                <a:t>roky</a:t>
              </a:r>
              <a:r>
                <a:rPr sz="2400" spc="-160" dirty="0">
                  <a:solidFill>
                    <a:srgbClr val="3B526F"/>
                  </a:solidFill>
                  <a:latin typeface="Work Sans"/>
                  <a:cs typeface="Work Sans"/>
                </a:rPr>
                <a:t> </a:t>
              </a:r>
              <a:r>
                <a:rPr sz="2400" dirty="0">
                  <a:solidFill>
                    <a:srgbClr val="3B526F"/>
                  </a:solidFill>
                  <a:latin typeface="Work Sans"/>
                  <a:cs typeface="Work Sans"/>
                </a:rPr>
                <a:t>morálně</a:t>
              </a:r>
              <a:r>
                <a:rPr sz="2400" spc="-105" dirty="0">
                  <a:solidFill>
                    <a:srgbClr val="3B526F"/>
                  </a:solidFill>
                  <a:latin typeface="Work Sans"/>
                  <a:cs typeface="Work Sans"/>
                </a:rPr>
                <a:t> </a:t>
              </a:r>
              <a:r>
                <a:rPr sz="2400" spc="-10" dirty="0">
                  <a:solidFill>
                    <a:srgbClr val="3B526F"/>
                  </a:solidFill>
                  <a:latin typeface="Work Sans"/>
                  <a:cs typeface="Work Sans"/>
                </a:rPr>
                <a:t>správné.</a:t>
              </a:r>
              <a:endParaRPr sz="2400" dirty="0">
                <a:latin typeface="Work Sans"/>
                <a:cs typeface="Work Sans"/>
              </a:endParaRPr>
            </a:p>
          </p:txBody>
        </p:sp>
        <p:grpSp>
          <p:nvGrpSpPr>
            <p:cNvPr id="12" name="object 12"/>
            <p:cNvGrpSpPr/>
            <p:nvPr/>
          </p:nvGrpSpPr>
          <p:grpSpPr>
            <a:xfrm>
              <a:off x="15601188" y="3994988"/>
              <a:ext cx="2199005" cy="2199005"/>
              <a:chOff x="15601188" y="3994988"/>
              <a:chExt cx="2199005" cy="2199005"/>
            </a:xfrm>
          </p:grpSpPr>
          <p:sp>
            <p:nvSpPr>
              <p:cNvPr id="13" name="object 13"/>
              <p:cNvSpPr/>
              <p:nvPr/>
            </p:nvSpPr>
            <p:spPr>
              <a:xfrm>
                <a:off x="15601188" y="4002809"/>
                <a:ext cx="2199005" cy="2191385"/>
              </a:xfrm>
              <a:custGeom>
                <a:avLst/>
                <a:gdLst/>
                <a:ahLst/>
                <a:cxnLst/>
                <a:rect l="l" t="t" r="r" b="b"/>
                <a:pathLst>
                  <a:path w="2199005" h="2191385">
                    <a:moveTo>
                      <a:pt x="1109610" y="83"/>
                    </a:moveTo>
                    <a:lnTo>
                      <a:pt x="1101924" y="0"/>
                    </a:lnTo>
                    <a:lnTo>
                      <a:pt x="1098626" y="3308"/>
                    </a:lnTo>
                    <a:lnTo>
                      <a:pt x="1098626" y="10973"/>
                    </a:lnTo>
                    <a:lnTo>
                      <a:pt x="1098626" y="328471"/>
                    </a:lnTo>
                    <a:lnTo>
                      <a:pt x="1148029" y="329997"/>
                    </a:lnTo>
                    <a:lnTo>
                      <a:pt x="1196694" y="334526"/>
                    </a:lnTo>
                    <a:lnTo>
                      <a:pt x="1244516" y="341991"/>
                    </a:lnTo>
                    <a:lnTo>
                      <a:pt x="1291391" y="352320"/>
                    </a:lnTo>
                    <a:lnTo>
                      <a:pt x="1337216" y="365446"/>
                    </a:lnTo>
                    <a:lnTo>
                      <a:pt x="1381886" y="381297"/>
                    </a:lnTo>
                    <a:lnTo>
                      <a:pt x="1425296" y="399805"/>
                    </a:lnTo>
                    <a:lnTo>
                      <a:pt x="1467343" y="420900"/>
                    </a:lnTo>
                    <a:lnTo>
                      <a:pt x="1507923" y="444512"/>
                    </a:lnTo>
                    <a:lnTo>
                      <a:pt x="1546931" y="470572"/>
                    </a:lnTo>
                    <a:lnTo>
                      <a:pt x="1584263" y="499011"/>
                    </a:lnTo>
                    <a:lnTo>
                      <a:pt x="1619816" y="529758"/>
                    </a:lnTo>
                    <a:lnTo>
                      <a:pt x="1653484" y="562744"/>
                    </a:lnTo>
                    <a:lnTo>
                      <a:pt x="1685165" y="597900"/>
                    </a:lnTo>
                    <a:lnTo>
                      <a:pt x="1714753" y="635155"/>
                    </a:lnTo>
                    <a:lnTo>
                      <a:pt x="1742145" y="674441"/>
                    </a:lnTo>
                    <a:lnTo>
                      <a:pt x="1767237" y="715688"/>
                    </a:lnTo>
                    <a:lnTo>
                      <a:pt x="1789923" y="758827"/>
                    </a:lnTo>
                    <a:lnTo>
                      <a:pt x="1810101" y="803787"/>
                    </a:lnTo>
                    <a:lnTo>
                      <a:pt x="1827449" y="849907"/>
                    </a:lnTo>
                    <a:lnTo>
                      <a:pt x="1841726" y="896487"/>
                    </a:lnTo>
                    <a:lnTo>
                      <a:pt x="1852959" y="943405"/>
                    </a:lnTo>
                    <a:lnTo>
                      <a:pt x="1861172" y="990538"/>
                    </a:lnTo>
                    <a:lnTo>
                      <a:pt x="1866391" y="1037764"/>
                    </a:lnTo>
                    <a:lnTo>
                      <a:pt x="1868640" y="1084960"/>
                    </a:lnTo>
                    <a:lnTo>
                      <a:pt x="1867945" y="1132005"/>
                    </a:lnTo>
                    <a:lnTo>
                      <a:pt x="1864329" y="1178775"/>
                    </a:lnTo>
                    <a:lnTo>
                      <a:pt x="1857820" y="1225149"/>
                    </a:lnTo>
                    <a:lnTo>
                      <a:pt x="1848441" y="1271003"/>
                    </a:lnTo>
                    <a:lnTo>
                      <a:pt x="1836218" y="1316216"/>
                    </a:lnTo>
                    <a:lnTo>
                      <a:pt x="1821175" y="1360665"/>
                    </a:lnTo>
                    <a:lnTo>
                      <a:pt x="1803338" y="1404228"/>
                    </a:lnTo>
                    <a:lnTo>
                      <a:pt x="1782732" y="1446782"/>
                    </a:lnTo>
                    <a:lnTo>
                      <a:pt x="1759381" y="1488205"/>
                    </a:lnTo>
                    <a:lnTo>
                      <a:pt x="1733312" y="1528375"/>
                    </a:lnTo>
                    <a:lnTo>
                      <a:pt x="1704548" y="1567168"/>
                    </a:lnTo>
                    <a:lnTo>
                      <a:pt x="1673115" y="1604463"/>
                    </a:lnTo>
                    <a:lnTo>
                      <a:pt x="1639039" y="1640138"/>
                    </a:lnTo>
                    <a:lnTo>
                      <a:pt x="1602811" y="1673643"/>
                    </a:lnTo>
                    <a:lnTo>
                      <a:pt x="1564990" y="1704494"/>
                    </a:lnTo>
                    <a:lnTo>
                      <a:pt x="1525699" y="1732666"/>
                    </a:lnTo>
                    <a:lnTo>
                      <a:pt x="1485061" y="1758137"/>
                    </a:lnTo>
                    <a:lnTo>
                      <a:pt x="1443200" y="1780882"/>
                    </a:lnTo>
                    <a:lnTo>
                      <a:pt x="1400238" y="1800879"/>
                    </a:lnTo>
                    <a:lnTo>
                      <a:pt x="1356299" y="1818104"/>
                    </a:lnTo>
                    <a:lnTo>
                      <a:pt x="1311506" y="1832533"/>
                    </a:lnTo>
                    <a:lnTo>
                      <a:pt x="1265982" y="1844144"/>
                    </a:lnTo>
                    <a:lnTo>
                      <a:pt x="1219850" y="1852913"/>
                    </a:lnTo>
                    <a:lnTo>
                      <a:pt x="1173232" y="1858817"/>
                    </a:lnTo>
                    <a:lnTo>
                      <a:pt x="1126254" y="1861831"/>
                    </a:lnTo>
                    <a:lnTo>
                      <a:pt x="1079037" y="1861934"/>
                    </a:lnTo>
                    <a:lnTo>
                      <a:pt x="1031704" y="1859101"/>
                    </a:lnTo>
                    <a:lnTo>
                      <a:pt x="984379" y="1853308"/>
                    </a:lnTo>
                    <a:lnTo>
                      <a:pt x="937185" y="1844534"/>
                    </a:lnTo>
                    <a:lnTo>
                      <a:pt x="890245" y="1832753"/>
                    </a:lnTo>
                    <a:lnTo>
                      <a:pt x="843682" y="1817943"/>
                    </a:lnTo>
                    <a:lnTo>
                      <a:pt x="797619" y="1800081"/>
                    </a:lnTo>
                    <a:lnTo>
                      <a:pt x="752756" y="1779411"/>
                    </a:lnTo>
                    <a:lnTo>
                      <a:pt x="709753" y="1756265"/>
                    </a:lnTo>
                    <a:lnTo>
                      <a:pt x="668677" y="1730746"/>
                    </a:lnTo>
                    <a:lnTo>
                      <a:pt x="629598" y="1702960"/>
                    </a:lnTo>
                    <a:lnTo>
                      <a:pt x="592584" y="1673011"/>
                    </a:lnTo>
                    <a:lnTo>
                      <a:pt x="557704" y="1641003"/>
                    </a:lnTo>
                    <a:lnTo>
                      <a:pt x="525025" y="1607042"/>
                    </a:lnTo>
                    <a:lnTo>
                      <a:pt x="494617" y="1571232"/>
                    </a:lnTo>
                    <a:lnTo>
                      <a:pt x="466548" y="1533678"/>
                    </a:lnTo>
                    <a:lnTo>
                      <a:pt x="440887" y="1494484"/>
                    </a:lnTo>
                    <a:lnTo>
                      <a:pt x="417702" y="1453755"/>
                    </a:lnTo>
                    <a:lnTo>
                      <a:pt x="397061" y="1411595"/>
                    </a:lnTo>
                    <a:lnTo>
                      <a:pt x="379034" y="1368109"/>
                    </a:lnTo>
                    <a:lnTo>
                      <a:pt x="363688" y="1323403"/>
                    </a:lnTo>
                    <a:lnTo>
                      <a:pt x="351092" y="1277579"/>
                    </a:lnTo>
                    <a:lnTo>
                      <a:pt x="341315" y="1230744"/>
                    </a:lnTo>
                    <a:lnTo>
                      <a:pt x="334425" y="1183001"/>
                    </a:lnTo>
                    <a:lnTo>
                      <a:pt x="330491" y="1134456"/>
                    </a:lnTo>
                    <a:lnTo>
                      <a:pt x="329581" y="1085213"/>
                    </a:lnTo>
                    <a:lnTo>
                      <a:pt x="331733" y="1036007"/>
                    </a:lnTo>
                    <a:lnTo>
                      <a:pt x="336890" y="987576"/>
                    </a:lnTo>
                    <a:lnTo>
                      <a:pt x="344981" y="940021"/>
                    </a:lnTo>
                    <a:lnTo>
                      <a:pt x="355936" y="893445"/>
                    </a:lnTo>
                    <a:lnTo>
                      <a:pt x="369683" y="847952"/>
                    </a:lnTo>
                    <a:lnTo>
                      <a:pt x="386151" y="803644"/>
                    </a:lnTo>
                    <a:lnTo>
                      <a:pt x="405269" y="760623"/>
                    </a:lnTo>
                    <a:lnTo>
                      <a:pt x="426967" y="718994"/>
                    </a:lnTo>
                    <a:lnTo>
                      <a:pt x="451172" y="678858"/>
                    </a:lnTo>
                    <a:lnTo>
                      <a:pt x="477813" y="640319"/>
                    </a:lnTo>
                    <a:lnTo>
                      <a:pt x="506820" y="603480"/>
                    </a:lnTo>
                    <a:lnTo>
                      <a:pt x="538122" y="568442"/>
                    </a:lnTo>
                    <a:lnTo>
                      <a:pt x="571647" y="535311"/>
                    </a:lnTo>
                    <a:lnTo>
                      <a:pt x="607324" y="504187"/>
                    </a:lnTo>
                    <a:lnTo>
                      <a:pt x="645082" y="475174"/>
                    </a:lnTo>
                    <a:lnTo>
                      <a:pt x="684850" y="448375"/>
                    </a:lnTo>
                    <a:lnTo>
                      <a:pt x="726557" y="423894"/>
                    </a:lnTo>
                    <a:lnTo>
                      <a:pt x="770132" y="401831"/>
                    </a:lnTo>
                    <a:lnTo>
                      <a:pt x="815503" y="382292"/>
                    </a:lnTo>
                    <a:lnTo>
                      <a:pt x="695371" y="79966"/>
                    </a:lnTo>
                    <a:lnTo>
                      <a:pt x="638694" y="100509"/>
                    </a:lnTo>
                    <a:lnTo>
                      <a:pt x="594668" y="121760"/>
                    </a:lnTo>
                    <a:lnTo>
                      <a:pt x="551927" y="144698"/>
                    </a:lnTo>
                    <a:lnTo>
                      <a:pt x="510503" y="169278"/>
                    </a:lnTo>
                    <a:lnTo>
                      <a:pt x="470432" y="195452"/>
                    </a:lnTo>
                    <a:lnTo>
                      <a:pt x="431746" y="223175"/>
                    </a:lnTo>
                    <a:lnTo>
                      <a:pt x="394481" y="252401"/>
                    </a:lnTo>
                    <a:lnTo>
                      <a:pt x="358670" y="283082"/>
                    </a:lnTo>
                    <a:lnTo>
                      <a:pt x="324347" y="315174"/>
                    </a:lnTo>
                    <a:lnTo>
                      <a:pt x="291547" y="348628"/>
                    </a:lnTo>
                    <a:lnTo>
                      <a:pt x="260304" y="383400"/>
                    </a:lnTo>
                    <a:lnTo>
                      <a:pt x="230652" y="419442"/>
                    </a:lnTo>
                    <a:lnTo>
                      <a:pt x="202625" y="456709"/>
                    </a:lnTo>
                    <a:lnTo>
                      <a:pt x="176258" y="495154"/>
                    </a:lnTo>
                    <a:lnTo>
                      <a:pt x="151583" y="534731"/>
                    </a:lnTo>
                    <a:lnTo>
                      <a:pt x="128636" y="575394"/>
                    </a:lnTo>
                    <a:lnTo>
                      <a:pt x="107451" y="617096"/>
                    </a:lnTo>
                    <a:lnTo>
                      <a:pt x="88062" y="659791"/>
                    </a:lnTo>
                    <a:lnTo>
                      <a:pt x="70502" y="703432"/>
                    </a:lnTo>
                    <a:lnTo>
                      <a:pt x="54807" y="747974"/>
                    </a:lnTo>
                    <a:lnTo>
                      <a:pt x="41009" y="793370"/>
                    </a:lnTo>
                    <a:lnTo>
                      <a:pt x="29144" y="839573"/>
                    </a:lnTo>
                    <a:lnTo>
                      <a:pt x="19246" y="886538"/>
                    </a:lnTo>
                    <a:lnTo>
                      <a:pt x="11348" y="934219"/>
                    </a:lnTo>
                    <a:lnTo>
                      <a:pt x="5485" y="982568"/>
                    </a:lnTo>
                    <a:lnTo>
                      <a:pt x="1691" y="1031539"/>
                    </a:lnTo>
                    <a:lnTo>
                      <a:pt x="0" y="1081087"/>
                    </a:lnTo>
                    <a:lnTo>
                      <a:pt x="458" y="1130688"/>
                    </a:lnTo>
                    <a:lnTo>
                      <a:pt x="3071" y="1179817"/>
                    </a:lnTo>
                    <a:lnTo>
                      <a:pt x="7803" y="1228422"/>
                    </a:lnTo>
                    <a:lnTo>
                      <a:pt x="14622" y="1276450"/>
                    </a:lnTo>
                    <a:lnTo>
                      <a:pt x="23491" y="1323851"/>
                    </a:lnTo>
                    <a:lnTo>
                      <a:pt x="34378" y="1370572"/>
                    </a:lnTo>
                    <a:lnTo>
                      <a:pt x="47248" y="1416560"/>
                    </a:lnTo>
                    <a:lnTo>
                      <a:pt x="62068" y="1461764"/>
                    </a:lnTo>
                    <a:lnTo>
                      <a:pt x="78802" y="1506131"/>
                    </a:lnTo>
                    <a:lnTo>
                      <a:pt x="97418" y="1549610"/>
                    </a:lnTo>
                    <a:lnTo>
                      <a:pt x="117880" y="1592148"/>
                    </a:lnTo>
                    <a:lnTo>
                      <a:pt x="140155" y="1633693"/>
                    </a:lnTo>
                    <a:lnTo>
                      <a:pt x="164209" y="1674193"/>
                    </a:lnTo>
                    <a:lnTo>
                      <a:pt x="190007" y="1713597"/>
                    </a:lnTo>
                    <a:lnTo>
                      <a:pt x="217516" y="1751852"/>
                    </a:lnTo>
                    <a:lnTo>
                      <a:pt x="246701" y="1788905"/>
                    </a:lnTo>
                    <a:lnTo>
                      <a:pt x="277528" y="1824705"/>
                    </a:lnTo>
                    <a:lnTo>
                      <a:pt x="309963" y="1859200"/>
                    </a:lnTo>
                    <a:lnTo>
                      <a:pt x="343973" y="1892338"/>
                    </a:lnTo>
                    <a:lnTo>
                      <a:pt x="379522" y="1924066"/>
                    </a:lnTo>
                    <a:lnTo>
                      <a:pt x="416577" y="1954333"/>
                    </a:lnTo>
                    <a:lnTo>
                      <a:pt x="455103" y="1983086"/>
                    </a:lnTo>
                    <a:lnTo>
                      <a:pt x="495068" y="2010273"/>
                    </a:lnTo>
                    <a:lnTo>
                      <a:pt x="536435" y="2035842"/>
                    </a:lnTo>
                    <a:lnTo>
                      <a:pt x="579172" y="2059742"/>
                    </a:lnTo>
                    <a:lnTo>
                      <a:pt x="623245" y="2081919"/>
                    </a:lnTo>
                    <a:lnTo>
                      <a:pt x="668618" y="2102323"/>
                    </a:lnTo>
                    <a:lnTo>
                      <a:pt x="714841" y="2120737"/>
                    </a:lnTo>
                    <a:lnTo>
                      <a:pt x="761444" y="2136987"/>
                    </a:lnTo>
                    <a:lnTo>
                      <a:pt x="808365" y="2151083"/>
                    </a:lnTo>
                    <a:lnTo>
                      <a:pt x="855543" y="2163039"/>
                    </a:lnTo>
                    <a:lnTo>
                      <a:pt x="902918" y="2172864"/>
                    </a:lnTo>
                    <a:lnTo>
                      <a:pt x="950427" y="2180572"/>
                    </a:lnTo>
                    <a:lnTo>
                      <a:pt x="998009" y="2186174"/>
                    </a:lnTo>
                    <a:lnTo>
                      <a:pt x="1045604" y="2189681"/>
                    </a:lnTo>
                    <a:lnTo>
                      <a:pt x="1093149" y="2191105"/>
                    </a:lnTo>
                    <a:lnTo>
                      <a:pt x="1140584" y="2190457"/>
                    </a:lnTo>
                    <a:lnTo>
                      <a:pt x="1187846" y="2187750"/>
                    </a:lnTo>
                    <a:lnTo>
                      <a:pt x="1234876" y="2182996"/>
                    </a:lnTo>
                    <a:lnTo>
                      <a:pt x="1281611" y="2176204"/>
                    </a:lnTo>
                    <a:lnTo>
                      <a:pt x="1327990" y="2167388"/>
                    </a:lnTo>
                    <a:lnTo>
                      <a:pt x="1373952" y="2156559"/>
                    </a:lnTo>
                    <a:lnTo>
                      <a:pt x="1419435" y="2143729"/>
                    </a:lnTo>
                    <a:lnTo>
                      <a:pt x="1464379" y="2128909"/>
                    </a:lnTo>
                    <a:lnTo>
                      <a:pt x="1508722" y="2112110"/>
                    </a:lnTo>
                    <a:lnTo>
                      <a:pt x="1552402" y="2093346"/>
                    </a:lnTo>
                    <a:lnTo>
                      <a:pt x="1595359" y="2072627"/>
                    </a:lnTo>
                    <a:lnTo>
                      <a:pt x="1637531" y="2049964"/>
                    </a:lnTo>
                    <a:lnTo>
                      <a:pt x="1678856" y="2025370"/>
                    </a:lnTo>
                    <a:lnTo>
                      <a:pt x="1719274" y="1998857"/>
                    </a:lnTo>
                    <a:lnTo>
                      <a:pt x="1758723" y="1970435"/>
                    </a:lnTo>
                    <a:lnTo>
                      <a:pt x="1797142" y="1940117"/>
                    </a:lnTo>
                    <a:lnTo>
                      <a:pt x="1834470" y="1907914"/>
                    </a:lnTo>
                    <a:lnTo>
                      <a:pt x="1870644" y="1873838"/>
                    </a:lnTo>
                    <a:lnTo>
                      <a:pt x="1905293" y="1838224"/>
                    </a:lnTo>
                    <a:lnTo>
                      <a:pt x="1938077" y="1801437"/>
                    </a:lnTo>
                    <a:lnTo>
                      <a:pt x="1968984" y="1763540"/>
                    </a:lnTo>
                    <a:lnTo>
                      <a:pt x="1998000" y="1724592"/>
                    </a:lnTo>
                    <a:lnTo>
                      <a:pt x="2025113" y="1684655"/>
                    </a:lnTo>
                    <a:lnTo>
                      <a:pt x="2050312" y="1643789"/>
                    </a:lnTo>
                    <a:lnTo>
                      <a:pt x="2073583" y="1602056"/>
                    </a:lnTo>
                    <a:lnTo>
                      <a:pt x="2094914" y="1559516"/>
                    </a:lnTo>
                    <a:lnTo>
                      <a:pt x="2114292" y="1516230"/>
                    </a:lnTo>
                    <a:lnTo>
                      <a:pt x="2131705" y="1472260"/>
                    </a:lnTo>
                    <a:lnTo>
                      <a:pt x="2147141" y="1427666"/>
                    </a:lnTo>
                    <a:lnTo>
                      <a:pt x="2160588" y="1382509"/>
                    </a:lnTo>
                    <a:lnTo>
                      <a:pt x="2172031" y="1336851"/>
                    </a:lnTo>
                    <a:lnTo>
                      <a:pt x="2181461" y="1290751"/>
                    </a:lnTo>
                    <a:lnTo>
                      <a:pt x="2188862" y="1244271"/>
                    </a:lnTo>
                    <a:lnTo>
                      <a:pt x="2194225" y="1197473"/>
                    </a:lnTo>
                    <a:lnTo>
                      <a:pt x="2197535" y="1150416"/>
                    </a:lnTo>
                    <a:lnTo>
                      <a:pt x="2198780" y="1103162"/>
                    </a:lnTo>
                    <a:lnTo>
                      <a:pt x="2197948" y="1055772"/>
                    </a:lnTo>
                    <a:lnTo>
                      <a:pt x="2195027" y="1008306"/>
                    </a:lnTo>
                    <a:lnTo>
                      <a:pt x="2190004" y="960826"/>
                    </a:lnTo>
                    <a:lnTo>
                      <a:pt x="2182866" y="913393"/>
                    </a:lnTo>
                    <a:lnTo>
                      <a:pt x="2173601" y="866067"/>
                    </a:lnTo>
                    <a:lnTo>
                      <a:pt x="2162197" y="818910"/>
                    </a:lnTo>
                    <a:lnTo>
                      <a:pt x="2148641" y="771982"/>
                    </a:lnTo>
                    <a:lnTo>
                      <a:pt x="2132921" y="725344"/>
                    </a:lnTo>
                    <a:lnTo>
                      <a:pt x="2115024" y="679057"/>
                    </a:lnTo>
                    <a:lnTo>
                      <a:pt x="2095147" y="633609"/>
                    </a:lnTo>
                    <a:lnTo>
                      <a:pt x="2073527" y="589468"/>
                    </a:lnTo>
                    <a:lnTo>
                      <a:pt x="2050214" y="546665"/>
                    </a:lnTo>
                    <a:lnTo>
                      <a:pt x="2025256" y="505230"/>
                    </a:lnTo>
                    <a:lnTo>
                      <a:pt x="1998702" y="465193"/>
                    </a:lnTo>
                    <a:lnTo>
                      <a:pt x="1970601" y="426587"/>
                    </a:lnTo>
                    <a:lnTo>
                      <a:pt x="1941002" y="389439"/>
                    </a:lnTo>
                    <a:lnTo>
                      <a:pt x="1909953" y="353783"/>
                    </a:lnTo>
                    <a:lnTo>
                      <a:pt x="1877504" y="319647"/>
                    </a:lnTo>
                    <a:lnTo>
                      <a:pt x="1843703" y="287063"/>
                    </a:lnTo>
                    <a:lnTo>
                      <a:pt x="1808599" y="256060"/>
                    </a:lnTo>
                    <a:lnTo>
                      <a:pt x="1772242" y="226670"/>
                    </a:lnTo>
                    <a:lnTo>
                      <a:pt x="1734679" y="198924"/>
                    </a:lnTo>
                    <a:lnTo>
                      <a:pt x="1695959" y="172850"/>
                    </a:lnTo>
                    <a:lnTo>
                      <a:pt x="1656132" y="148481"/>
                    </a:lnTo>
                    <a:lnTo>
                      <a:pt x="1615247" y="125847"/>
                    </a:lnTo>
                    <a:lnTo>
                      <a:pt x="1573352" y="104977"/>
                    </a:lnTo>
                    <a:lnTo>
                      <a:pt x="1530496" y="85903"/>
                    </a:lnTo>
                    <a:lnTo>
                      <a:pt x="1486728" y="68656"/>
                    </a:lnTo>
                    <a:lnTo>
                      <a:pt x="1442096" y="53265"/>
                    </a:lnTo>
                    <a:lnTo>
                      <a:pt x="1396651" y="39762"/>
                    </a:lnTo>
                    <a:lnTo>
                      <a:pt x="1350439" y="28176"/>
                    </a:lnTo>
                    <a:lnTo>
                      <a:pt x="1303511" y="18539"/>
                    </a:lnTo>
                    <a:lnTo>
                      <a:pt x="1255916" y="10880"/>
                    </a:lnTo>
                    <a:lnTo>
                      <a:pt x="1207701" y="5231"/>
                    </a:lnTo>
                    <a:lnTo>
                      <a:pt x="1158916" y="1622"/>
                    </a:lnTo>
                    <a:lnTo>
                      <a:pt x="1109610" y="83"/>
                    </a:lnTo>
                    <a:close/>
                  </a:path>
                </a:pathLst>
              </a:custGeom>
              <a:solidFill>
                <a:srgbClr val="003150"/>
              </a:solidFill>
            </p:spPr>
            <p:txBody>
              <a:bodyPr wrap="square" lIns="0" tIns="0" rIns="0" bIns="0" rtlCol="0"/>
              <a:lstStyle/>
              <a:p>
                <a:endParaRPr/>
              </a:p>
            </p:txBody>
          </p:sp>
          <p:sp>
            <p:nvSpPr>
              <p:cNvPr id="14" name="object 14"/>
              <p:cNvSpPr/>
              <p:nvPr/>
            </p:nvSpPr>
            <p:spPr>
              <a:xfrm>
                <a:off x="16301288" y="4002841"/>
                <a:ext cx="391160" cy="370205"/>
              </a:xfrm>
              <a:custGeom>
                <a:avLst/>
                <a:gdLst/>
                <a:ahLst/>
                <a:cxnLst/>
                <a:rect l="l" t="t" r="r" b="b"/>
                <a:pathLst>
                  <a:path w="391159" h="370204">
                    <a:moveTo>
                      <a:pt x="387956" y="0"/>
                    </a:moveTo>
                    <a:lnTo>
                      <a:pt x="333498" y="1518"/>
                    </a:lnTo>
                    <a:lnTo>
                      <a:pt x="286889" y="4998"/>
                    </a:lnTo>
                    <a:lnTo>
                      <a:pt x="239820" y="10698"/>
                    </a:lnTo>
                    <a:lnTo>
                      <a:pt x="191449" y="18795"/>
                    </a:lnTo>
                    <a:lnTo>
                      <a:pt x="143472" y="28979"/>
                    </a:lnTo>
                    <a:lnTo>
                      <a:pt x="97595" y="40911"/>
                    </a:lnTo>
                    <a:lnTo>
                      <a:pt x="52968" y="54736"/>
                    </a:lnTo>
                    <a:lnTo>
                      <a:pt x="8743" y="70605"/>
                    </a:lnTo>
                    <a:lnTo>
                      <a:pt x="0" y="77411"/>
                    </a:lnTo>
                    <a:lnTo>
                      <a:pt x="2743" y="84311"/>
                    </a:lnTo>
                    <a:lnTo>
                      <a:pt x="116520" y="370103"/>
                    </a:lnTo>
                    <a:lnTo>
                      <a:pt x="149492" y="358008"/>
                    </a:lnTo>
                    <a:lnTo>
                      <a:pt x="183014" y="347465"/>
                    </a:lnTo>
                    <a:lnTo>
                      <a:pt x="251353" y="331141"/>
                    </a:lnTo>
                    <a:lnTo>
                      <a:pt x="320941" y="321296"/>
                    </a:lnTo>
                    <a:lnTo>
                      <a:pt x="391150" y="318000"/>
                    </a:lnTo>
                    <a:lnTo>
                      <a:pt x="391150" y="3204"/>
                    </a:lnTo>
                    <a:lnTo>
                      <a:pt x="387956" y="0"/>
                    </a:lnTo>
                    <a:close/>
                  </a:path>
                </a:pathLst>
              </a:custGeom>
              <a:solidFill>
                <a:srgbClr val="D8D8D8"/>
              </a:solidFill>
            </p:spPr>
            <p:txBody>
              <a:bodyPr wrap="square" lIns="0" tIns="0" rIns="0" bIns="0" rtlCol="0"/>
              <a:lstStyle/>
              <a:p>
                <a:endParaRPr/>
              </a:p>
            </p:txBody>
          </p:sp>
          <p:sp>
            <p:nvSpPr>
              <p:cNvPr id="15" name="object 15"/>
              <p:cNvSpPr/>
              <p:nvPr/>
            </p:nvSpPr>
            <p:spPr>
              <a:xfrm>
                <a:off x="16301288" y="4002841"/>
                <a:ext cx="391160" cy="370205"/>
              </a:xfrm>
              <a:custGeom>
                <a:avLst/>
                <a:gdLst/>
                <a:ahLst/>
                <a:cxnLst/>
                <a:rect l="l" t="t" r="r" b="b"/>
                <a:pathLst>
                  <a:path w="391159" h="370204">
                    <a:moveTo>
                      <a:pt x="2743" y="84311"/>
                    </a:moveTo>
                    <a:lnTo>
                      <a:pt x="0" y="77411"/>
                    </a:lnTo>
                    <a:lnTo>
                      <a:pt x="1780" y="73264"/>
                    </a:lnTo>
                    <a:lnTo>
                      <a:pt x="8743" y="70605"/>
                    </a:lnTo>
                    <a:lnTo>
                      <a:pt x="52968" y="54736"/>
                    </a:lnTo>
                    <a:lnTo>
                      <a:pt x="97595" y="40911"/>
                    </a:lnTo>
                    <a:lnTo>
                      <a:pt x="143472" y="28979"/>
                    </a:lnTo>
                    <a:lnTo>
                      <a:pt x="191449" y="18795"/>
                    </a:lnTo>
                    <a:lnTo>
                      <a:pt x="239820" y="10698"/>
                    </a:lnTo>
                    <a:lnTo>
                      <a:pt x="286889" y="4998"/>
                    </a:lnTo>
                    <a:lnTo>
                      <a:pt x="333498" y="1518"/>
                    </a:lnTo>
                    <a:lnTo>
                      <a:pt x="380491" y="83"/>
                    </a:lnTo>
                    <a:lnTo>
                      <a:pt x="387956" y="0"/>
                    </a:lnTo>
                    <a:lnTo>
                      <a:pt x="391150" y="3204"/>
                    </a:lnTo>
                    <a:lnTo>
                      <a:pt x="391150" y="10627"/>
                    </a:lnTo>
                    <a:lnTo>
                      <a:pt x="391150" y="318000"/>
                    </a:lnTo>
                    <a:lnTo>
                      <a:pt x="320941" y="321296"/>
                    </a:lnTo>
                    <a:lnTo>
                      <a:pt x="251353" y="331141"/>
                    </a:lnTo>
                    <a:lnTo>
                      <a:pt x="183014" y="347465"/>
                    </a:lnTo>
                    <a:lnTo>
                      <a:pt x="116520" y="370103"/>
                    </a:lnTo>
                    <a:lnTo>
                      <a:pt x="2743" y="84311"/>
                    </a:lnTo>
                    <a:close/>
                  </a:path>
                </a:pathLst>
              </a:custGeom>
              <a:ln w="15706">
                <a:solidFill>
                  <a:srgbClr val="FFFFFF"/>
                </a:solidFill>
              </a:ln>
            </p:spPr>
            <p:txBody>
              <a:bodyPr wrap="square" lIns="0" tIns="0" rIns="0" bIns="0" rtlCol="0"/>
              <a:lstStyle/>
              <a:p>
                <a:endParaRPr/>
              </a:p>
            </p:txBody>
          </p:sp>
        </p:grpSp>
        <p:sp>
          <p:nvSpPr>
            <p:cNvPr id="16" name="object 16"/>
            <p:cNvSpPr txBox="1"/>
            <p:nvPr/>
          </p:nvSpPr>
          <p:spPr>
            <a:xfrm>
              <a:off x="16076620" y="4691098"/>
              <a:ext cx="1273175" cy="732790"/>
            </a:xfrm>
            <a:prstGeom prst="rect">
              <a:avLst/>
            </a:prstGeom>
          </p:spPr>
          <p:txBody>
            <a:bodyPr vert="horz" wrap="square" lIns="0" tIns="17145" rIns="0" bIns="0" rtlCol="0">
              <a:spAutoFit/>
            </a:bodyPr>
            <a:lstStyle/>
            <a:p>
              <a:pPr marL="12700">
                <a:lnSpc>
                  <a:spcPct val="100000"/>
                </a:lnSpc>
                <a:spcBef>
                  <a:spcPts val="135"/>
                </a:spcBef>
              </a:pPr>
              <a:r>
                <a:rPr sz="4600" b="1" spc="-90" dirty="0">
                  <a:solidFill>
                    <a:srgbClr val="003150"/>
                  </a:solidFill>
                  <a:latin typeface="Work Sans"/>
                  <a:cs typeface="Work Sans"/>
                </a:rPr>
                <a:t>94%</a:t>
              </a:r>
              <a:endParaRPr sz="4600" dirty="0">
                <a:latin typeface="Work Sans"/>
                <a:cs typeface="Work Sans"/>
              </a:endParaRPr>
            </a:p>
          </p:txBody>
        </p:sp>
      </p:grpSp>
      <p:graphicFrame>
        <p:nvGraphicFramePr>
          <p:cNvPr id="17" name="object 17"/>
          <p:cNvGraphicFramePr>
            <a:graphicFrameLocks noGrp="1"/>
          </p:cNvGraphicFramePr>
          <p:nvPr/>
        </p:nvGraphicFramePr>
        <p:xfrm>
          <a:off x="1047088" y="6722175"/>
          <a:ext cx="7433945" cy="3333115"/>
        </p:xfrm>
        <a:graphic>
          <a:graphicData uri="http://schemas.openxmlformats.org/drawingml/2006/table">
            <a:tbl>
              <a:tblPr firstRow="1" bandRow="1">
                <a:tableStyleId>{2D5ABB26-0587-4C30-8999-92F81FD0307C}</a:tableStyleId>
              </a:tblPr>
              <a:tblGrid>
                <a:gridCol w="5853430">
                  <a:extLst>
                    <a:ext uri="{9D8B030D-6E8A-4147-A177-3AD203B41FA5}">
                      <a16:colId xmlns:a16="http://schemas.microsoft.com/office/drawing/2014/main" val="20000"/>
                    </a:ext>
                  </a:extLst>
                </a:gridCol>
                <a:gridCol w="1580515">
                  <a:extLst>
                    <a:ext uri="{9D8B030D-6E8A-4147-A177-3AD203B41FA5}">
                      <a16:colId xmlns:a16="http://schemas.microsoft.com/office/drawing/2014/main" val="20001"/>
                    </a:ext>
                  </a:extLst>
                </a:gridCol>
              </a:tblGrid>
              <a:tr h="666115">
                <a:tc>
                  <a:txBody>
                    <a:bodyPr/>
                    <a:lstStyle/>
                    <a:p>
                      <a:pPr marL="790575">
                        <a:lnSpc>
                          <a:spcPts val="1650"/>
                        </a:lnSpc>
                      </a:pPr>
                      <a:r>
                        <a:rPr sz="1450" b="0" dirty="0">
                          <a:solidFill>
                            <a:srgbClr val="4C4C4C"/>
                          </a:solidFill>
                          <a:latin typeface="Karla Medium"/>
                          <a:cs typeface="Karla Medium"/>
                        </a:rPr>
                        <a:t>JE</a:t>
                      </a:r>
                      <a:r>
                        <a:rPr sz="1450" b="0" spc="75" dirty="0">
                          <a:solidFill>
                            <a:srgbClr val="4C4C4C"/>
                          </a:solidFill>
                          <a:latin typeface="Karla Medium"/>
                          <a:cs typeface="Karla Medium"/>
                        </a:rPr>
                        <a:t> </a:t>
                      </a:r>
                      <a:r>
                        <a:rPr sz="1450" b="0" dirty="0">
                          <a:solidFill>
                            <a:srgbClr val="4C4C4C"/>
                          </a:solidFill>
                          <a:latin typeface="Karla Medium"/>
                          <a:cs typeface="Karla Medium"/>
                        </a:rPr>
                        <a:t>PŘIJATELNÝ</a:t>
                      </a:r>
                      <a:r>
                        <a:rPr sz="1450" b="0" spc="75" dirty="0">
                          <a:solidFill>
                            <a:srgbClr val="4C4C4C"/>
                          </a:solidFill>
                          <a:latin typeface="Karla Medium"/>
                          <a:cs typeface="Karla Medium"/>
                        </a:rPr>
                        <a:t> </a:t>
                      </a:r>
                      <a:r>
                        <a:rPr sz="1450" b="0" dirty="0">
                          <a:solidFill>
                            <a:srgbClr val="4C4C4C"/>
                          </a:solidFill>
                          <a:latin typeface="Karla Medium"/>
                          <a:cs typeface="Karla Medium"/>
                        </a:rPr>
                        <a:t>POUZE</a:t>
                      </a:r>
                      <a:r>
                        <a:rPr sz="1450" b="0" spc="75" dirty="0">
                          <a:solidFill>
                            <a:srgbClr val="4C4C4C"/>
                          </a:solidFill>
                          <a:latin typeface="Karla Medium"/>
                          <a:cs typeface="Karla Medium"/>
                        </a:rPr>
                        <a:t> </a:t>
                      </a:r>
                      <a:r>
                        <a:rPr sz="1450" b="0" dirty="0">
                          <a:solidFill>
                            <a:srgbClr val="4C4C4C"/>
                          </a:solidFill>
                          <a:latin typeface="Karla Medium"/>
                          <a:cs typeface="Karla Medium"/>
                        </a:rPr>
                        <a:t>VE</a:t>
                      </a:r>
                      <a:r>
                        <a:rPr sz="1450" b="0" spc="75" dirty="0">
                          <a:solidFill>
                            <a:srgbClr val="4C4C4C"/>
                          </a:solidFill>
                          <a:latin typeface="Karla Medium"/>
                          <a:cs typeface="Karla Medium"/>
                        </a:rPr>
                        <a:t> </a:t>
                      </a:r>
                      <a:r>
                        <a:rPr sz="1450" b="0" dirty="0">
                          <a:solidFill>
                            <a:srgbClr val="4C4C4C"/>
                          </a:solidFill>
                          <a:latin typeface="Karla Medium"/>
                          <a:cs typeface="Karla Medium"/>
                        </a:rPr>
                        <a:t>VÝJIMEČNÝCH</a:t>
                      </a:r>
                      <a:r>
                        <a:rPr sz="1450" b="0" spc="75" dirty="0">
                          <a:solidFill>
                            <a:srgbClr val="4C4C4C"/>
                          </a:solidFill>
                          <a:latin typeface="Karla Medium"/>
                          <a:cs typeface="Karla Medium"/>
                        </a:rPr>
                        <a:t> </a:t>
                      </a:r>
                      <a:r>
                        <a:rPr sz="1450" b="0" spc="-10" dirty="0">
                          <a:solidFill>
                            <a:srgbClr val="4C4C4C"/>
                          </a:solidFill>
                          <a:latin typeface="Karla Medium"/>
                          <a:cs typeface="Karla Medium"/>
                        </a:rPr>
                        <a:t>PŘÍPADECH,</a:t>
                      </a:r>
                      <a:endParaRPr sz="1450" dirty="0">
                        <a:latin typeface="Karla Medium"/>
                        <a:cs typeface="Karla Medium"/>
                      </a:endParaRPr>
                    </a:p>
                    <a:p>
                      <a:pPr marL="790575">
                        <a:lnSpc>
                          <a:spcPct val="100000"/>
                        </a:lnSpc>
                        <a:spcBef>
                          <a:spcPts val="40"/>
                        </a:spcBef>
                      </a:pPr>
                      <a:r>
                        <a:rPr sz="1450" b="0" dirty="0">
                          <a:solidFill>
                            <a:srgbClr val="4C4C4C"/>
                          </a:solidFill>
                          <a:latin typeface="Karla Medium"/>
                          <a:cs typeface="Karla Medium"/>
                        </a:rPr>
                        <a:t>ZE</a:t>
                      </a:r>
                      <a:r>
                        <a:rPr sz="1450" b="0" spc="85" dirty="0">
                          <a:solidFill>
                            <a:srgbClr val="4C4C4C"/>
                          </a:solidFill>
                          <a:latin typeface="Karla Medium"/>
                          <a:cs typeface="Karla Medium"/>
                        </a:rPr>
                        <a:t> </a:t>
                      </a:r>
                      <a:r>
                        <a:rPr sz="1450" b="0" dirty="0">
                          <a:solidFill>
                            <a:srgbClr val="4C4C4C"/>
                          </a:solidFill>
                          <a:latin typeface="Karla Medium"/>
                          <a:cs typeface="Karla Medium"/>
                        </a:rPr>
                        <a:t>ZÁVAŽNÝCH</a:t>
                      </a:r>
                      <a:r>
                        <a:rPr sz="1450" b="0" spc="85" dirty="0">
                          <a:solidFill>
                            <a:srgbClr val="4C4C4C"/>
                          </a:solidFill>
                          <a:latin typeface="Karla Medium"/>
                          <a:cs typeface="Karla Medium"/>
                        </a:rPr>
                        <a:t> </a:t>
                      </a:r>
                      <a:r>
                        <a:rPr sz="1450" b="0" dirty="0">
                          <a:solidFill>
                            <a:srgbClr val="4C4C4C"/>
                          </a:solidFill>
                          <a:latin typeface="Karla Medium"/>
                          <a:cs typeface="Karla Medium"/>
                        </a:rPr>
                        <a:t>SOCIÁLNÍCH</a:t>
                      </a:r>
                      <a:r>
                        <a:rPr sz="1450" b="0" spc="85" dirty="0">
                          <a:solidFill>
                            <a:srgbClr val="4C4C4C"/>
                          </a:solidFill>
                          <a:latin typeface="Karla Medium"/>
                          <a:cs typeface="Karla Medium"/>
                        </a:rPr>
                        <a:t> </a:t>
                      </a:r>
                      <a:r>
                        <a:rPr sz="1450" b="0" spc="-10" dirty="0">
                          <a:solidFill>
                            <a:srgbClr val="4C4C4C"/>
                          </a:solidFill>
                          <a:latin typeface="Karla Medium"/>
                          <a:cs typeface="Karla Medium"/>
                        </a:rPr>
                        <a:t>DŮVODŮ</a:t>
                      </a:r>
                      <a:endParaRPr sz="1450" dirty="0">
                        <a:latin typeface="Karla Medium"/>
                        <a:cs typeface="Karla Medium"/>
                      </a:endParaRPr>
                    </a:p>
                  </a:txBody>
                  <a:tcPr marL="0" marR="0" marT="0" marB="0">
                    <a:lnB w="3175">
                      <a:solidFill>
                        <a:srgbClr val="003150"/>
                      </a:solidFill>
                      <a:prstDash val="solid"/>
                    </a:lnB>
                  </a:tcPr>
                </a:tc>
                <a:tc>
                  <a:txBody>
                    <a:bodyPr/>
                    <a:lstStyle/>
                    <a:p>
                      <a:pPr marL="9525" algn="ctr">
                        <a:lnSpc>
                          <a:spcPct val="100000"/>
                        </a:lnSpc>
                        <a:spcBef>
                          <a:spcPts val="405"/>
                        </a:spcBef>
                      </a:pPr>
                      <a:r>
                        <a:rPr sz="2200" dirty="0">
                          <a:solidFill>
                            <a:srgbClr val="4C4C4C"/>
                          </a:solidFill>
                          <a:latin typeface="Work Sans"/>
                          <a:cs typeface="Work Sans"/>
                        </a:rPr>
                        <a:t>53,9</a:t>
                      </a:r>
                      <a:r>
                        <a:rPr sz="2200" spc="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51435" marB="0">
                    <a:lnB w="3175">
                      <a:solidFill>
                        <a:srgbClr val="003150"/>
                      </a:solidFill>
                      <a:prstDash val="solid"/>
                    </a:lnB>
                  </a:tcPr>
                </a:tc>
                <a:extLst>
                  <a:ext uri="{0D108BD9-81ED-4DB2-BD59-A6C34878D82A}">
                    <a16:rowId xmlns:a16="http://schemas.microsoft.com/office/drawing/2014/main" val="10000"/>
                  </a:ext>
                </a:extLst>
              </a:tr>
              <a:tr h="932815">
                <a:tc>
                  <a:txBody>
                    <a:bodyPr/>
                    <a:lstStyle/>
                    <a:p>
                      <a:pPr>
                        <a:lnSpc>
                          <a:spcPct val="100000"/>
                        </a:lnSpc>
                        <a:spcBef>
                          <a:spcPts val="15"/>
                        </a:spcBef>
                      </a:pPr>
                      <a:endParaRPr sz="1700">
                        <a:latin typeface="Times New Roman"/>
                        <a:cs typeface="Times New Roman"/>
                      </a:endParaRPr>
                    </a:p>
                    <a:p>
                      <a:pPr marL="790575" marR="328930">
                        <a:lnSpc>
                          <a:spcPct val="102299"/>
                        </a:lnSpc>
                        <a:spcBef>
                          <a:spcPts val="5"/>
                        </a:spcBef>
                      </a:pPr>
                      <a:r>
                        <a:rPr sz="1450" b="0" dirty="0">
                          <a:solidFill>
                            <a:srgbClr val="4C4C4C"/>
                          </a:solidFill>
                          <a:latin typeface="Karla Medium"/>
                          <a:cs typeface="Karla Medium"/>
                        </a:rPr>
                        <a:t>JE</a:t>
                      </a:r>
                      <a:r>
                        <a:rPr sz="1450" b="0" spc="100" dirty="0">
                          <a:solidFill>
                            <a:srgbClr val="4C4C4C"/>
                          </a:solidFill>
                          <a:latin typeface="Karla Medium"/>
                          <a:cs typeface="Karla Medium"/>
                        </a:rPr>
                        <a:t> </a:t>
                      </a:r>
                      <a:r>
                        <a:rPr sz="1450" b="0" dirty="0">
                          <a:solidFill>
                            <a:srgbClr val="4C4C4C"/>
                          </a:solidFill>
                          <a:latin typeface="Karla Medium"/>
                          <a:cs typeface="Karla Medium"/>
                        </a:rPr>
                        <a:t>MORÁLNĚ</a:t>
                      </a:r>
                      <a:r>
                        <a:rPr sz="1450" b="0" spc="100" dirty="0">
                          <a:solidFill>
                            <a:srgbClr val="4C4C4C"/>
                          </a:solidFill>
                          <a:latin typeface="Karla Medium"/>
                          <a:cs typeface="Karla Medium"/>
                        </a:rPr>
                        <a:t> </a:t>
                      </a:r>
                      <a:r>
                        <a:rPr sz="1450" b="0" dirty="0">
                          <a:solidFill>
                            <a:srgbClr val="4C4C4C"/>
                          </a:solidFill>
                          <a:latin typeface="Karla Medium"/>
                          <a:cs typeface="Karla Medium"/>
                        </a:rPr>
                        <a:t>NAPROSTO</a:t>
                      </a:r>
                      <a:r>
                        <a:rPr sz="1450" b="0" spc="100" dirty="0">
                          <a:solidFill>
                            <a:srgbClr val="4C4C4C"/>
                          </a:solidFill>
                          <a:latin typeface="Karla Medium"/>
                          <a:cs typeface="Karla Medium"/>
                        </a:rPr>
                        <a:t> </a:t>
                      </a:r>
                      <a:r>
                        <a:rPr sz="1450" b="0" dirty="0">
                          <a:solidFill>
                            <a:srgbClr val="4C4C4C"/>
                          </a:solidFill>
                          <a:latin typeface="Karla Medium"/>
                          <a:cs typeface="Karla Medium"/>
                        </a:rPr>
                        <a:t>NEPŘIJATELNÝ,</a:t>
                      </a:r>
                      <a:r>
                        <a:rPr sz="1450" b="0" spc="105" dirty="0">
                          <a:solidFill>
                            <a:srgbClr val="4C4C4C"/>
                          </a:solidFill>
                          <a:latin typeface="Karla Medium"/>
                          <a:cs typeface="Karla Medium"/>
                        </a:rPr>
                        <a:t> </a:t>
                      </a:r>
                      <a:r>
                        <a:rPr sz="1450" b="0" spc="-10" dirty="0">
                          <a:solidFill>
                            <a:srgbClr val="4C4C4C"/>
                          </a:solidFill>
                          <a:latin typeface="Karla Medium"/>
                          <a:cs typeface="Karla Medium"/>
                        </a:rPr>
                        <a:t>NEODPOVĚDNÝ </a:t>
                      </a:r>
                      <a:r>
                        <a:rPr sz="1450" b="0" dirty="0">
                          <a:solidFill>
                            <a:srgbClr val="4C4C4C"/>
                          </a:solidFill>
                          <a:latin typeface="Karla Medium"/>
                          <a:cs typeface="Karla Medium"/>
                        </a:rPr>
                        <a:t>VŮČI</a:t>
                      </a:r>
                      <a:r>
                        <a:rPr sz="1450" b="0" spc="75" dirty="0">
                          <a:solidFill>
                            <a:srgbClr val="4C4C4C"/>
                          </a:solidFill>
                          <a:latin typeface="Karla Medium"/>
                          <a:cs typeface="Karla Medium"/>
                        </a:rPr>
                        <a:t> </a:t>
                      </a:r>
                      <a:r>
                        <a:rPr sz="1450" b="0" dirty="0">
                          <a:solidFill>
                            <a:srgbClr val="4C4C4C"/>
                          </a:solidFill>
                          <a:latin typeface="Karla Medium"/>
                          <a:cs typeface="Karla Medium"/>
                        </a:rPr>
                        <a:t>VĚŘITELŮM</a:t>
                      </a:r>
                      <a:r>
                        <a:rPr sz="1450" b="0" spc="75" dirty="0">
                          <a:solidFill>
                            <a:srgbClr val="4C4C4C"/>
                          </a:solidFill>
                          <a:latin typeface="Karla Medium"/>
                          <a:cs typeface="Karla Medium"/>
                        </a:rPr>
                        <a:t> </a:t>
                      </a:r>
                      <a:r>
                        <a:rPr sz="1450" b="0" dirty="0">
                          <a:solidFill>
                            <a:srgbClr val="4C4C4C"/>
                          </a:solidFill>
                          <a:latin typeface="Karla Medium"/>
                          <a:cs typeface="Karla Medium"/>
                        </a:rPr>
                        <a:t>I</a:t>
                      </a:r>
                      <a:r>
                        <a:rPr sz="1450" b="0" spc="75" dirty="0">
                          <a:solidFill>
                            <a:srgbClr val="4C4C4C"/>
                          </a:solidFill>
                          <a:latin typeface="Karla Medium"/>
                          <a:cs typeface="Karla Medium"/>
                        </a:rPr>
                        <a:t> </a:t>
                      </a:r>
                      <a:r>
                        <a:rPr sz="1450" b="0" dirty="0">
                          <a:solidFill>
                            <a:srgbClr val="4C4C4C"/>
                          </a:solidFill>
                          <a:latin typeface="Karla Medium"/>
                          <a:cs typeface="Karla Medium"/>
                        </a:rPr>
                        <a:t>SAMOTNÝM</a:t>
                      </a:r>
                      <a:r>
                        <a:rPr sz="1450" b="0" spc="80" dirty="0">
                          <a:solidFill>
                            <a:srgbClr val="4C4C4C"/>
                          </a:solidFill>
                          <a:latin typeface="Karla Medium"/>
                          <a:cs typeface="Karla Medium"/>
                        </a:rPr>
                        <a:t> </a:t>
                      </a:r>
                      <a:r>
                        <a:rPr sz="1450" b="0" spc="-10" dirty="0">
                          <a:solidFill>
                            <a:srgbClr val="4C4C4C"/>
                          </a:solidFill>
                          <a:latin typeface="Karla Medium"/>
                          <a:cs typeface="Karla Medium"/>
                        </a:rPr>
                        <a:t>DLUŽNÍKŮM</a:t>
                      </a:r>
                      <a:endParaRPr sz="1450">
                        <a:latin typeface="Karla Medium"/>
                        <a:cs typeface="Karla Medium"/>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35"/>
                        </a:spcBef>
                      </a:pPr>
                      <a:endParaRPr sz="2150">
                        <a:latin typeface="Times New Roman"/>
                        <a:cs typeface="Times New Roman"/>
                      </a:endParaRPr>
                    </a:p>
                    <a:p>
                      <a:pPr marL="9525" algn="ctr">
                        <a:lnSpc>
                          <a:spcPct val="100000"/>
                        </a:lnSpc>
                      </a:pPr>
                      <a:r>
                        <a:rPr sz="2200" spc="-95" dirty="0">
                          <a:solidFill>
                            <a:srgbClr val="4C4C4C"/>
                          </a:solidFill>
                          <a:latin typeface="Work Sans"/>
                          <a:cs typeface="Work Sans"/>
                        </a:rPr>
                        <a:t>27,7 </a:t>
                      </a:r>
                      <a:r>
                        <a:rPr sz="2200" spc="-50" dirty="0">
                          <a:solidFill>
                            <a:srgbClr val="4C4C4C"/>
                          </a:solidFill>
                          <a:latin typeface="Work Sans"/>
                          <a:cs typeface="Work Sans"/>
                        </a:rPr>
                        <a:t>%</a:t>
                      </a:r>
                      <a:endParaRPr sz="2200">
                        <a:latin typeface="Work Sans"/>
                        <a:cs typeface="Work Sans"/>
                      </a:endParaRPr>
                    </a:p>
                  </a:txBody>
                  <a:tcPr marL="0" marR="0" marT="444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1"/>
                  </a:ext>
                </a:extLst>
              </a:tr>
              <a:tr h="932815">
                <a:tc>
                  <a:txBody>
                    <a:bodyPr/>
                    <a:lstStyle/>
                    <a:p>
                      <a:pPr>
                        <a:lnSpc>
                          <a:spcPct val="100000"/>
                        </a:lnSpc>
                        <a:spcBef>
                          <a:spcPts val="15"/>
                        </a:spcBef>
                      </a:pPr>
                      <a:endParaRPr sz="1700">
                        <a:latin typeface="Times New Roman"/>
                        <a:cs typeface="Times New Roman"/>
                      </a:endParaRPr>
                    </a:p>
                    <a:p>
                      <a:pPr marL="790575" marR="1139825">
                        <a:lnSpc>
                          <a:spcPct val="102299"/>
                        </a:lnSpc>
                        <a:spcBef>
                          <a:spcPts val="5"/>
                        </a:spcBef>
                      </a:pPr>
                      <a:r>
                        <a:rPr sz="1450" b="0" dirty="0">
                          <a:solidFill>
                            <a:srgbClr val="4C4C4C"/>
                          </a:solidFill>
                          <a:latin typeface="Karla Medium"/>
                          <a:cs typeface="Karla Medium"/>
                        </a:rPr>
                        <a:t>MĚL</a:t>
                      </a:r>
                      <a:r>
                        <a:rPr sz="1450" b="0" spc="60" dirty="0">
                          <a:solidFill>
                            <a:srgbClr val="4C4C4C"/>
                          </a:solidFill>
                          <a:latin typeface="Karla Medium"/>
                          <a:cs typeface="Karla Medium"/>
                        </a:rPr>
                        <a:t> </a:t>
                      </a:r>
                      <a:r>
                        <a:rPr sz="1450" b="0" dirty="0">
                          <a:solidFill>
                            <a:srgbClr val="4C4C4C"/>
                          </a:solidFill>
                          <a:latin typeface="Karla Medium"/>
                          <a:cs typeface="Karla Medium"/>
                        </a:rPr>
                        <a:t>BY</a:t>
                      </a:r>
                      <a:r>
                        <a:rPr sz="1450" b="0" spc="60" dirty="0">
                          <a:solidFill>
                            <a:srgbClr val="4C4C4C"/>
                          </a:solidFill>
                          <a:latin typeface="Karla Medium"/>
                          <a:cs typeface="Karla Medium"/>
                        </a:rPr>
                        <a:t> </a:t>
                      </a:r>
                      <a:r>
                        <a:rPr sz="1450" b="0" dirty="0">
                          <a:solidFill>
                            <a:srgbClr val="4C4C4C"/>
                          </a:solidFill>
                          <a:latin typeface="Karla Medium"/>
                          <a:cs typeface="Karla Medium"/>
                        </a:rPr>
                        <a:t>BÝT</a:t>
                      </a:r>
                      <a:r>
                        <a:rPr sz="1450" b="0" spc="60" dirty="0">
                          <a:solidFill>
                            <a:srgbClr val="4C4C4C"/>
                          </a:solidFill>
                          <a:latin typeface="Karla Medium"/>
                          <a:cs typeface="Karla Medium"/>
                        </a:rPr>
                        <a:t> </a:t>
                      </a:r>
                      <a:r>
                        <a:rPr sz="1450" b="0" dirty="0">
                          <a:solidFill>
                            <a:srgbClr val="4C4C4C"/>
                          </a:solidFill>
                          <a:latin typeface="Karla Medium"/>
                          <a:cs typeface="Karla Medium"/>
                        </a:rPr>
                        <a:t>VYUŽÍVÁN</a:t>
                      </a:r>
                      <a:r>
                        <a:rPr sz="1450" b="0" spc="60" dirty="0">
                          <a:solidFill>
                            <a:srgbClr val="4C4C4C"/>
                          </a:solidFill>
                          <a:latin typeface="Karla Medium"/>
                          <a:cs typeface="Karla Medium"/>
                        </a:rPr>
                        <a:t> </a:t>
                      </a:r>
                      <a:r>
                        <a:rPr sz="1450" b="0" dirty="0">
                          <a:solidFill>
                            <a:srgbClr val="4C4C4C"/>
                          </a:solidFill>
                          <a:latin typeface="Karla Medium"/>
                          <a:cs typeface="Karla Medium"/>
                        </a:rPr>
                        <a:t>POUZE</a:t>
                      </a:r>
                      <a:r>
                        <a:rPr sz="1450" b="0" spc="65" dirty="0">
                          <a:solidFill>
                            <a:srgbClr val="4C4C4C"/>
                          </a:solidFill>
                          <a:latin typeface="Karla Medium"/>
                          <a:cs typeface="Karla Medium"/>
                        </a:rPr>
                        <a:t> </a:t>
                      </a:r>
                      <a:r>
                        <a:rPr sz="1450" b="0" dirty="0">
                          <a:solidFill>
                            <a:srgbClr val="4C4C4C"/>
                          </a:solidFill>
                          <a:latin typeface="Karla Medium"/>
                          <a:cs typeface="Karla Medium"/>
                        </a:rPr>
                        <a:t>U</a:t>
                      </a:r>
                      <a:r>
                        <a:rPr sz="1450" b="0" spc="60" dirty="0">
                          <a:solidFill>
                            <a:srgbClr val="4C4C4C"/>
                          </a:solidFill>
                          <a:latin typeface="Karla Medium"/>
                          <a:cs typeface="Karla Medium"/>
                        </a:rPr>
                        <a:t> </a:t>
                      </a:r>
                      <a:r>
                        <a:rPr sz="1450" b="0" spc="-10" dirty="0">
                          <a:solidFill>
                            <a:srgbClr val="4C4C4C"/>
                          </a:solidFill>
                          <a:latin typeface="Karla Medium"/>
                          <a:cs typeface="Karla Medium"/>
                        </a:rPr>
                        <a:t>EKONOMICKY </a:t>
                      </a:r>
                      <a:r>
                        <a:rPr sz="1450" b="0" dirty="0">
                          <a:solidFill>
                            <a:srgbClr val="4C4C4C"/>
                          </a:solidFill>
                          <a:latin typeface="Karla Medium"/>
                          <a:cs typeface="Karla Medium"/>
                        </a:rPr>
                        <a:t>SLABŠÍCH</a:t>
                      </a:r>
                      <a:r>
                        <a:rPr sz="1450" b="0" spc="90" dirty="0">
                          <a:solidFill>
                            <a:srgbClr val="4C4C4C"/>
                          </a:solidFill>
                          <a:latin typeface="Karla Medium"/>
                          <a:cs typeface="Karla Medium"/>
                        </a:rPr>
                        <a:t> </a:t>
                      </a:r>
                      <a:r>
                        <a:rPr sz="1450" b="0" dirty="0">
                          <a:solidFill>
                            <a:srgbClr val="4C4C4C"/>
                          </a:solidFill>
                          <a:latin typeface="Karla Medium"/>
                          <a:cs typeface="Karla Medium"/>
                        </a:rPr>
                        <a:t>SKUPIN</a:t>
                      </a:r>
                      <a:r>
                        <a:rPr sz="1450" b="0" spc="90" dirty="0">
                          <a:solidFill>
                            <a:srgbClr val="4C4C4C"/>
                          </a:solidFill>
                          <a:latin typeface="Karla Medium"/>
                          <a:cs typeface="Karla Medium"/>
                        </a:rPr>
                        <a:t> </a:t>
                      </a:r>
                      <a:r>
                        <a:rPr sz="1450" b="0" spc="-10" dirty="0">
                          <a:solidFill>
                            <a:srgbClr val="4C4C4C"/>
                          </a:solidFill>
                          <a:latin typeface="Karla Medium"/>
                          <a:cs typeface="Karla Medium"/>
                        </a:rPr>
                        <a:t>DLUŽNÍKŮ</a:t>
                      </a:r>
                      <a:endParaRPr sz="1450">
                        <a:latin typeface="Karla Medium"/>
                        <a:cs typeface="Karla Medium"/>
                      </a:endParaRPr>
                    </a:p>
                  </a:txBody>
                  <a:tcPr marL="0" marR="0" marT="1905" marB="0">
                    <a:lnT w="3175">
                      <a:solidFill>
                        <a:srgbClr val="003150"/>
                      </a:solidFill>
                      <a:prstDash val="solid"/>
                    </a:lnT>
                    <a:lnB w="3175">
                      <a:solidFill>
                        <a:srgbClr val="003150"/>
                      </a:solidFill>
                      <a:prstDash val="solid"/>
                    </a:lnB>
                  </a:tcPr>
                </a:tc>
                <a:tc>
                  <a:txBody>
                    <a:bodyPr/>
                    <a:lstStyle/>
                    <a:p>
                      <a:pPr>
                        <a:lnSpc>
                          <a:spcPct val="100000"/>
                        </a:lnSpc>
                        <a:spcBef>
                          <a:spcPts val="35"/>
                        </a:spcBef>
                      </a:pPr>
                      <a:endParaRPr sz="2150">
                        <a:latin typeface="Times New Roman"/>
                        <a:cs typeface="Times New Roman"/>
                      </a:endParaRPr>
                    </a:p>
                    <a:p>
                      <a:pPr marL="9525" algn="ctr">
                        <a:lnSpc>
                          <a:spcPct val="100000"/>
                        </a:lnSpc>
                      </a:pPr>
                      <a:r>
                        <a:rPr sz="2200" dirty="0">
                          <a:solidFill>
                            <a:srgbClr val="4C4C4C"/>
                          </a:solidFill>
                          <a:latin typeface="Work Sans"/>
                          <a:cs typeface="Work Sans"/>
                        </a:rPr>
                        <a:t>12,6</a:t>
                      </a:r>
                      <a:r>
                        <a:rPr sz="2200" spc="-7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444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801370">
                <a:tc>
                  <a:txBody>
                    <a:bodyPr/>
                    <a:lstStyle/>
                    <a:p>
                      <a:pPr>
                        <a:lnSpc>
                          <a:spcPct val="100000"/>
                        </a:lnSpc>
                        <a:spcBef>
                          <a:spcPts val="25"/>
                        </a:spcBef>
                      </a:pPr>
                      <a:endParaRPr sz="2050">
                        <a:latin typeface="Times New Roman"/>
                        <a:cs typeface="Times New Roman"/>
                      </a:endParaRPr>
                    </a:p>
                    <a:p>
                      <a:pPr marL="790575">
                        <a:lnSpc>
                          <a:spcPct val="100000"/>
                        </a:lnSpc>
                      </a:pPr>
                      <a:r>
                        <a:rPr sz="1450" b="0" dirty="0">
                          <a:solidFill>
                            <a:srgbClr val="4C4C4C"/>
                          </a:solidFill>
                          <a:latin typeface="Karla Medium"/>
                          <a:cs typeface="Karla Medium"/>
                        </a:rPr>
                        <a:t>JE</a:t>
                      </a:r>
                      <a:r>
                        <a:rPr sz="1450" b="0" spc="80" dirty="0">
                          <a:solidFill>
                            <a:srgbClr val="4C4C4C"/>
                          </a:solidFill>
                          <a:latin typeface="Karla Medium"/>
                          <a:cs typeface="Karla Medium"/>
                        </a:rPr>
                        <a:t> </a:t>
                      </a:r>
                      <a:r>
                        <a:rPr sz="1450" b="0" dirty="0">
                          <a:solidFill>
                            <a:srgbClr val="4C4C4C"/>
                          </a:solidFill>
                          <a:latin typeface="Karla Medium"/>
                          <a:cs typeface="Karla Medium"/>
                        </a:rPr>
                        <a:t>V</a:t>
                      </a:r>
                      <a:r>
                        <a:rPr sz="1450" b="0" spc="85" dirty="0">
                          <a:solidFill>
                            <a:srgbClr val="4C4C4C"/>
                          </a:solidFill>
                          <a:latin typeface="Karla Medium"/>
                          <a:cs typeface="Karla Medium"/>
                        </a:rPr>
                        <a:t> </a:t>
                      </a:r>
                      <a:r>
                        <a:rPr sz="1450" b="0" dirty="0">
                          <a:solidFill>
                            <a:srgbClr val="4C4C4C"/>
                          </a:solidFill>
                          <a:latin typeface="Karla Medium"/>
                          <a:cs typeface="Karla Medium"/>
                        </a:rPr>
                        <a:t>KAŽDÉM</a:t>
                      </a:r>
                      <a:r>
                        <a:rPr sz="1450" b="0" spc="85" dirty="0">
                          <a:solidFill>
                            <a:srgbClr val="4C4C4C"/>
                          </a:solidFill>
                          <a:latin typeface="Karla Medium"/>
                          <a:cs typeface="Karla Medium"/>
                        </a:rPr>
                        <a:t> </a:t>
                      </a:r>
                      <a:r>
                        <a:rPr sz="1450" b="0" dirty="0">
                          <a:solidFill>
                            <a:srgbClr val="4C4C4C"/>
                          </a:solidFill>
                          <a:latin typeface="Karla Medium"/>
                          <a:cs typeface="Karla Medium"/>
                        </a:rPr>
                        <a:t>PŘÍPADĚMORÁLNĚ</a:t>
                      </a:r>
                      <a:r>
                        <a:rPr sz="1450" b="0" spc="85" dirty="0">
                          <a:solidFill>
                            <a:srgbClr val="4C4C4C"/>
                          </a:solidFill>
                          <a:latin typeface="Karla Medium"/>
                          <a:cs typeface="Karla Medium"/>
                        </a:rPr>
                        <a:t> </a:t>
                      </a:r>
                      <a:r>
                        <a:rPr sz="1450" b="0" spc="-10" dirty="0">
                          <a:solidFill>
                            <a:srgbClr val="4C4C4C"/>
                          </a:solidFill>
                          <a:latin typeface="Karla Medium"/>
                          <a:cs typeface="Karla Medium"/>
                        </a:rPr>
                        <a:t>SPRÁVNÝ</a:t>
                      </a:r>
                      <a:endParaRPr sz="1450">
                        <a:latin typeface="Karla Medium"/>
                        <a:cs typeface="Karla Medium"/>
                      </a:endParaRPr>
                    </a:p>
                  </a:txBody>
                  <a:tcPr marL="0" marR="0" marT="3175" marB="0">
                    <a:lnT w="3175">
                      <a:solidFill>
                        <a:srgbClr val="003150"/>
                      </a:solidFill>
                      <a:prstDash val="solid"/>
                    </a:lnT>
                    <a:lnB w="3175">
                      <a:solidFill>
                        <a:srgbClr val="003150"/>
                      </a:solidFill>
                      <a:prstDash val="solid"/>
                    </a:lnB>
                  </a:tcPr>
                </a:tc>
                <a:tc>
                  <a:txBody>
                    <a:bodyPr/>
                    <a:lstStyle/>
                    <a:p>
                      <a:pPr marL="9525" algn="ctr">
                        <a:lnSpc>
                          <a:spcPct val="100000"/>
                        </a:lnSpc>
                        <a:spcBef>
                          <a:spcPts val="1989"/>
                        </a:spcBef>
                      </a:pPr>
                      <a:r>
                        <a:rPr sz="2200" dirty="0">
                          <a:solidFill>
                            <a:srgbClr val="4C4C4C"/>
                          </a:solidFill>
                          <a:latin typeface="Work Sans"/>
                          <a:cs typeface="Work Sans"/>
                        </a:rPr>
                        <a:t>5,9</a:t>
                      </a:r>
                      <a:r>
                        <a:rPr sz="2200" spc="5" dirty="0">
                          <a:solidFill>
                            <a:srgbClr val="4C4C4C"/>
                          </a:solidFill>
                          <a:latin typeface="Work Sans"/>
                          <a:cs typeface="Work Sans"/>
                        </a:rPr>
                        <a:t> </a:t>
                      </a:r>
                      <a:r>
                        <a:rPr sz="2200" spc="-50" dirty="0">
                          <a:solidFill>
                            <a:srgbClr val="4C4C4C"/>
                          </a:solidFill>
                          <a:latin typeface="Work Sans"/>
                          <a:cs typeface="Work Sans"/>
                        </a:rPr>
                        <a:t>%</a:t>
                      </a:r>
                      <a:endParaRPr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bl>
          </a:graphicData>
        </a:graphic>
      </p:graphicFrame>
      <p:pic>
        <p:nvPicPr>
          <p:cNvPr id="18" name="object 18"/>
          <p:cNvPicPr/>
          <p:nvPr/>
        </p:nvPicPr>
        <p:blipFill>
          <a:blip r:embed="rId3" cstate="email">
            <a:extLst>
              <a:ext uri="{28A0092B-C50C-407E-A947-70E740481C1C}">
                <a14:useLocalDpi xmlns:a14="http://schemas.microsoft.com/office/drawing/2010/main"/>
              </a:ext>
            </a:extLst>
          </a:blip>
          <a:stretch>
            <a:fillRect/>
          </a:stretch>
        </p:blipFill>
        <p:spPr>
          <a:xfrm>
            <a:off x="1205198" y="6819324"/>
            <a:ext cx="207323" cy="207323"/>
          </a:xfrm>
          <a:prstGeom prst="rect">
            <a:avLst/>
          </a:prstGeom>
        </p:spPr>
      </p:pic>
      <p:pic>
        <p:nvPicPr>
          <p:cNvPr id="19" name="object 19"/>
          <p:cNvPicPr/>
          <p:nvPr/>
        </p:nvPicPr>
        <p:blipFill>
          <a:blip r:embed="rId4" cstate="email">
            <a:extLst>
              <a:ext uri="{28A0092B-C50C-407E-A947-70E740481C1C}">
                <a14:useLocalDpi xmlns:a14="http://schemas.microsoft.com/office/drawing/2010/main"/>
              </a:ext>
            </a:extLst>
          </a:blip>
          <a:stretch>
            <a:fillRect/>
          </a:stretch>
        </p:blipFill>
        <p:spPr>
          <a:xfrm>
            <a:off x="1205198" y="7752588"/>
            <a:ext cx="207323" cy="207323"/>
          </a:xfrm>
          <a:prstGeom prst="rect">
            <a:avLst/>
          </a:prstGeom>
        </p:spPr>
      </p:pic>
      <p:pic>
        <p:nvPicPr>
          <p:cNvPr id="20" name="object 20"/>
          <p:cNvPicPr/>
          <p:nvPr/>
        </p:nvPicPr>
        <p:blipFill>
          <a:blip r:embed="rId5" cstate="email">
            <a:extLst>
              <a:ext uri="{28A0092B-C50C-407E-A947-70E740481C1C}">
                <a14:useLocalDpi xmlns:a14="http://schemas.microsoft.com/office/drawing/2010/main"/>
              </a:ext>
            </a:extLst>
          </a:blip>
          <a:stretch>
            <a:fillRect/>
          </a:stretch>
        </p:blipFill>
        <p:spPr>
          <a:xfrm>
            <a:off x="1205198" y="8685853"/>
            <a:ext cx="207323" cy="207323"/>
          </a:xfrm>
          <a:prstGeom prst="rect">
            <a:avLst/>
          </a:prstGeom>
        </p:spPr>
      </p:pic>
      <p:pic>
        <p:nvPicPr>
          <p:cNvPr id="21" name="object 21"/>
          <p:cNvPicPr/>
          <p:nvPr/>
        </p:nvPicPr>
        <p:blipFill>
          <a:blip r:embed="rId6" cstate="email">
            <a:extLst>
              <a:ext uri="{28A0092B-C50C-407E-A947-70E740481C1C}">
                <a14:useLocalDpi xmlns:a14="http://schemas.microsoft.com/office/drawing/2010/main"/>
              </a:ext>
            </a:extLst>
          </a:blip>
          <a:stretch>
            <a:fillRect/>
          </a:stretch>
        </p:blipFill>
        <p:spPr>
          <a:xfrm>
            <a:off x="1205198" y="9553183"/>
            <a:ext cx="207323" cy="207323"/>
          </a:xfrm>
          <a:prstGeom prst="rect">
            <a:avLst/>
          </a:prstGeom>
        </p:spPr>
      </p:pic>
      <p:sp>
        <p:nvSpPr>
          <p:cNvPr id="22" name="object 22"/>
          <p:cNvSpPr txBox="1"/>
          <p:nvPr/>
        </p:nvSpPr>
        <p:spPr>
          <a:xfrm>
            <a:off x="13913577" y="1232911"/>
            <a:ext cx="4127500" cy="768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spc="-120" dirty="0">
                <a:solidFill>
                  <a:srgbClr val="FFFFFF"/>
                </a:solidFill>
                <a:latin typeface="Work Sans Light"/>
                <a:cs typeface="Work Sans Light"/>
              </a:rPr>
              <a:t>ČLENOVÉ</a:t>
            </a:r>
            <a:r>
              <a:rPr sz="2450" b="0" spc="-195" dirty="0">
                <a:solidFill>
                  <a:srgbClr val="FFFFFF"/>
                </a:solidFill>
                <a:latin typeface="Work Sans Light"/>
                <a:cs typeface="Work Sans Light"/>
              </a:rPr>
              <a:t> </a:t>
            </a:r>
            <a:r>
              <a:rPr sz="2450" b="0" spc="-145" dirty="0">
                <a:solidFill>
                  <a:srgbClr val="FFFFFF"/>
                </a:solidFill>
                <a:latin typeface="Work Sans Light"/>
                <a:cs typeface="Work Sans Light"/>
              </a:rPr>
              <a:t>SVAZU</a:t>
            </a:r>
            <a:r>
              <a:rPr sz="2450" b="0" spc="-190" dirty="0">
                <a:solidFill>
                  <a:srgbClr val="FFFFFF"/>
                </a:solidFill>
                <a:latin typeface="Work Sans Light"/>
                <a:cs typeface="Work Sans Light"/>
              </a:rPr>
              <a:t> </a:t>
            </a:r>
            <a:r>
              <a:rPr sz="2450" b="0" spc="-120" dirty="0">
                <a:solidFill>
                  <a:srgbClr val="FFFFFF"/>
                </a:solidFill>
                <a:latin typeface="Work Sans Light"/>
                <a:cs typeface="Work Sans Light"/>
              </a:rPr>
              <a:t>MĚST</a:t>
            </a:r>
            <a:r>
              <a:rPr sz="2450" b="0" spc="-335" dirty="0">
                <a:solidFill>
                  <a:srgbClr val="FFFFFF"/>
                </a:solidFill>
                <a:latin typeface="Work Sans Light"/>
                <a:cs typeface="Work Sans Light"/>
              </a:rPr>
              <a:t> </a:t>
            </a:r>
            <a:r>
              <a:rPr sz="2450" b="0" dirty="0">
                <a:solidFill>
                  <a:srgbClr val="FFFFFF"/>
                </a:solidFill>
                <a:latin typeface="Work Sans Light"/>
                <a:cs typeface="Work Sans Light"/>
              </a:rPr>
              <a:t>A</a:t>
            </a:r>
            <a:r>
              <a:rPr sz="2450" b="0" spc="-270" dirty="0">
                <a:solidFill>
                  <a:srgbClr val="FFFFFF"/>
                </a:solidFill>
                <a:latin typeface="Work Sans Light"/>
                <a:cs typeface="Work Sans Light"/>
              </a:rPr>
              <a:t> </a:t>
            </a:r>
            <a:r>
              <a:rPr sz="2450" b="0" spc="-25" dirty="0">
                <a:solidFill>
                  <a:srgbClr val="FFFFFF"/>
                </a:solidFill>
                <a:latin typeface="Work Sans Light"/>
                <a:cs typeface="Work Sans Light"/>
              </a:rPr>
              <a:t>OBCÍ</a:t>
            </a:r>
            <a:endParaRPr sz="2450">
              <a:latin typeface="Work Sans Light"/>
              <a:cs typeface="Work Sans Light"/>
            </a:endParaRPr>
          </a:p>
        </p:txBody>
      </p:sp>
      <p:sp>
        <p:nvSpPr>
          <p:cNvPr id="23" name="object 23"/>
          <p:cNvSpPr txBox="1"/>
          <p:nvPr/>
        </p:nvSpPr>
        <p:spPr>
          <a:xfrm>
            <a:off x="13913577" y="2279999"/>
            <a:ext cx="3336290" cy="654050"/>
          </a:xfrm>
          <a:prstGeom prst="rect">
            <a:avLst/>
          </a:prstGeom>
        </p:spPr>
        <p:txBody>
          <a:bodyPr vert="horz" wrap="square" lIns="0" tIns="12065" rIns="0" bIns="0" rtlCol="0">
            <a:spAutoFit/>
          </a:bodyPr>
          <a:lstStyle/>
          <a:p>
            <a:pPr marL="12700" marR="5080">
              <a:lnSpc>
                <a:spcPct val="100499"/>
              </a:lnSpc>
              <a:spcBef>
                <a:spcPts val="95"/>
              </a:spcBef>
            </a:pPr>
            <a:r>
              <a:rPr sz="2050" spc="-90" dirty="0">
                <a:solidFill>
                  <a:srgbClr val="FFFFFF"/>
                </a:solidFill>
                <a:latin typeface="Work Sans"/>
                <a:cs typeface="Work Sans"/>
              </a:rPr>
              <a:t>564</a:t>
            </a:r>
            <a:r>
              <a:rPr sz="2050" spc="-190" dirty="0">
                <a:solidFill>
                  <a:srgbClr val="FFFFFF"/>
                </a:solidFill>
                <a:latin typeface="Work Sans"/>
                <a:cs typeface="Work Sans"/>
              </a:rPr>
              <a:t> </a:t>
            </a:r>
            <a:r>
              <a:rPr sz="2050" spc="-105" dirty="0">
                <a:solidFill>
                  <a:srgbClr val="FFFFFF"/>
                </a:solidFill>
                <a:latin typeface="Work Sans"/>
                <a:cs typeface="Work Sans"/>
              </a:rPr>
              <a:t>starostů</a:t>
            </a:r>
            <a:r>
              <a:rPr sz="2050" spc="-175" dirty="0">
                <a:solidFill>
                  <a:srgbClr val="FFFFFF"/>
                </a:solidFill>
                <a:latin typeface="Work Sans"/>
                <a:cs typeface="Work Sans"/>
              </a:rPr>
              <a:t> </a:t>
            </a:r>
            <a:r>
              <a:rPr sz="2050" spc="-85" dirty="0">
                <a:solidFill>
                  <a:srgbClr val="FFFFFF"/>
                </a:solidFill>
                <a:latin typeface="Work Sans"/>
                <a:cs typeface="Work Sans"/>
              </a:rPr>
              <a:t>měst</a:t>
            </a:r>
            <a:r>
              <a:rPr sz="2050" spc="-175" dirty="0">
                <a:solidFill>
                  <a:srgbClr val="FFFFFF"/>
                </a:solidFill>
                <a:latin typeface="Work Sans"/>
                <a:cs typeface="Work Sans"/>
              </a:rPr>
              <a:t> </a:t>
            </a:r>
            <a:r>
              <a:rPr sz="2050" dirty="0">
                <a:solidFill>
                  <a:srgbClr val="FFFFFF"/>
                </a:solidFill>
                <a:latin typeface="Work Sans"/>
                <a:cs typeface="Work Sans"/>
              </a:rPr>
              <a:t>a</a:t>
            </a:r>
            <a:r>
              <a:rPr sz="2050" spc="-225" dirty="0">
                <a:solidFill>
                  <a:srgbClr val="FFFFFF"/>
                </a:solidFill>
                <a:latin typeface="Work Sans"/>
                <a:cs typeface="Work Sans"/>
              </a:rPr>
              <a:t> </a:t>
            </a:r>
            <a:r>
              <a:rPr sz="2050" spc="-95" dirty="0">
                <a:solidFill>
                  <a:srgbClr val="FFFFFF"/>
                </a:solidFill>
                <a:latin typeface="Work Sans"/>
                <a:cs typeface="Work Sans"/>
              </a:rPr>
              <a:t>obcí</a:t>
            </a:r>
            <a:r>
              <a:rPr sz="2050" spc="-175" dirty="0">
                <a:solidFill>
                  <a:srgbClr val="FFFFFF"/>
                </a:solidFill>
                <a:latin typeface="Work Sans"/>
                <a:cs typeface="Work Sans"/>
              </a:rPr>
              <a:t> </a:t>
            </a:r>
            <a:r>
              <a:rPr sz="2050" spc="-35" dirty="0">
                <a:solidFill>
                  <a:srgbClr val="FFFFFF"/>
                </a:solidFill>
                <a:latin typeface="Work Sans"/>
                <a:cs typeface="Work Sans"/>
              </a:rPr>
              <a:t>ČR </a:t>
            </a:r>
            <a:r>
              <a:rPr sz="2050" spc="-90" dirty="0">
                <a:solidFill>
                  <a:srgbClr val="FFFFFF"/>
                </a:solidFill>
                <a:latin typeface="Work Sans"/>
                <a:cs typeface="Work Sans"/>
              </a:rPr>
              <a:t>téměř</a:t>
            </a:r>
            <a:r>
              <a:rPr sz="2050" spc="-275" dirty="0">
                <a:solidFill>
                  <a:srgbClr val="FFFFFF"/>
                </a:solidFill>
                <a:latin typeface="Work Sans"/>
                <a:cs typeface="Work Sans"/>
              </a:rPr>
              <a:t> </a:t>
            </a:r>
            <a:r>
              <a:rPr sz="2050" spc="-80" dirty="0">
                <a:solidFill>
                  <a:srgbClr val="FFFFFF"/>
                </a:solidFill>
                <a:latin typeface="Work Sans"/>
                <a:cs typeface="Work Sans"/>
              </a:rPr>
              <a:t>10</a:t>
            </a:r>
            <a:r>
              <a:rPr sz="2050" spc="-175" dirty="0">
                <a:solidFill>
                  <a:srgbClr val="FFFFFF"/>
                </a:solidFill>
                <a:latin typeface="Work Sans"/>
                <a:cs typeface="Work Sans"/>
              </a:rPr>
              <a:t> </a:t>
            </a:r>
            <a:r>
              <a:rPr sz="2050" dirty="0">
                <a:solidFill>
                  <a:srgbClr val="FFFFFF"/>
                </a:solidFill>
                <a:latin typeface="Work Sans"/>
                <a:cs typeface="Work Sans"/>
              </a:rPr>
              <a:t>%</a:t>
            </a:r>
            <a:r>
              <a:rPr sz="2050" spc="-175" dirty="0">
                <a:solidFill>
                  <a:srgbClr val="FFFFFF"/>
                </a:solidFill>
                <a:latin typeface="Work Sans"/>
                <a:cs typeface="Work Sans"/>
              </a:rPr>
              <a:t> </a:t>
            </a:r>
            <a:r>
              <a:rPr sz="2050" spc="-105" dirty="0">
                <a:solidFill>
                  <a:srgbClr val="FFFFFF"/>
                </a:solidFill>
                <a:latin typeface="Work Sans"/>
                <a:cs typeface="Work Sans"/>
              </a:rPr>
              <a:t>starostů</a:t>
            </a:r>
            <a:r>
              <a:rPr sz="2050" spc="-175" dirty="0">
                <a:solidFill>
                  <a:srgbClr val="FFFFFF"/>
                </a:solidFill>
                <a:latin typeface="Work Sans"/>
                <a:cs typeface="Work Sans"/>
              </a:rPr>
              <a:t> </a:t>
            </a:r>
            <a:r>
              <a:rPr sz="2050" spc="-25" dirty="0">
                <a:solidFill>
                  <a:srgbClr val="FFFFFF"/>
                </a:solidFill>
                <a:latin typeface="Work Sans"/>
                <a:cs typeface="Work Sans"/>
              </a:rPr>
              <a:t>ČR</a:t>
            </a:r>
            <a:endParaRPr sz="2050">
              <a:latin typeface="Work Sans"/>
              <a:cs typeface="Work Sans"/>
            </a:endParaRPr>
          </a:p>
        </p:txBody>
      </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3" name="object 3"/>
          <p:cNvSpPr txBox="1"/>
          <p:nvPr/>
        </p:nvSpPr>
        <p:spPr>
          <a:xfrm>
            <a:off x="1013446" y="1743040"/>
            <a:ext cx="10045409" cy="1492075"/>
          </a:xfrm>
          <a:prstGeom prst="rect">
            <a:avLst/>
          </a:prstGeom>
        </p:spPr>
        <p:txBody>
          <a:bodyPr vert="horz" wrap="square" lIns="0" tIns="116205" rIns="0" bIns="0" rtlCol="0">
            <a:spAutoFit/>
          </a:bodyPr>
          <a:lstStyle/>
          <a:p>
            <a:pPr marL="12700">
              <a:lnSpc>
                <a:spcPct val="100000"/>
              </a:lnSpc>
              <a:spcBef>
                <a:spcPts val="915"/>
              </a:spcBef>
              <a:tabLst>
                <a:tab pos="2975610" algn="l"/>
                <a:tab pos="3738245" algn="l"/>
              </a:tabLst>
            </a:pPr>
            <a:r>
              <a:rPr sz="6000" spc="-290" dirty="0">
                <a:solidFill>
                  <a:srgbClr val="FFFFFF"/>
                </a:solidFill>
                <a:latin typeface="Work Sans"/>
                <a:cs typeface="Work Sans"/>
              </a:rPr>
              <a:t>ANKE</a:t>
            </a:r>
            <a:r>
              <a:rPr sz="6000" spc="-785" dirty="0">
                <a:solidFill>
                  <a:srgbClr val="FFFFFF"/>
                </a:solidFill>
                <a:latin typeface="Work Sans"/>
                <a:cs typeface="Work Sans"/>
              </a:rPr>
              <a:t>T</a:t>
            </a:r>
            <a:r>
              <a:rPr sz="6000" spc="-10" dirty="0">
                <a:solidFill>
                  <a:srgbClr val="FFFFFF"/>
                </a:solidFill>
                <a:latin typeface="Work Sans"/>
                <a:cs typeface="Work Sans"/>
              </a:rPr>
              <a:t>A</a:t>
            </a:r>
            <a:r>
              <a:rPr sz="6000" dirty="0">
                <a:solidFill>
                  <a:srgbClr val="FFFFFF"/>
                </a:solidFill>
                <a:latin typeface="Work Sans"/>
                <a:cs typeface="Work Sans"/>
              </a:rPr>
              <a:t>	</a:t>
            </a:r>
            <a:r>
              <a:rPr sz="6000" b="0" spc="-50" dirty="0">
                <a:solidFill>
                  <a:srgbClr val="FFFFFF"/>
                </a:solidFill>
                <a:latin typeface="Work Sans ExtraLight"/>
                <a:cs typeface="Work Sans ExtraLight"/>
              </a:rPr>
              <a:t>-</a:t>
            </a:r>
            <a:r>
              <a:rPr sz="6000" b="0" dirty="0">
                <a:solidFill>
                  <a:srgbClr val="FFFFFF"/>
                </a:solidFill>
                <a:latin typeface="Work Sans ExtraLight"/>
                <a:cs typeface="Work Sans ExtraLight"/>
              </a:rPr>
              <a:t>	</a:t>
            </a:r>
            <a:r>
              <a:rPr sz="6000" spc="-400" dirty="0">
                <a:solidFill>
                  <a:srgbClr val="FFFFFF"/>
                </a:solidFill>
                <a:latin typeface="Work Sans"/>
                <a:cs typeface="Work Sans"/>
              </a:rPr>
              <a:t>STAROSTOVÉ</a:t>
            </a:r>
            <a:endParaRPr sz="6000" dirty="0">
              <a:latin typeface="Work Sans"/>
              <a:cs typeface="Work Sans"/>
            </a:endParaRPr>
          </a:p>
          <a:p>
            <a:pPr marL="12700">
              <a:lnSpc>
                <a:spcPct val="100000"/>
              </a:lnSpc>
              <a:spcBef>
                <a:spcPts val="425"/>
              </a:spcBef>
              <a:tabLst>
                <a:tab pos="2229485" algn="l"/>
                <a:tab pos="2475230" algn="l"/>
              </a:tabLst>
            </a:pPr>
            <a:r>
              <a:rPr sz="2600" spc="-65" dirty="0">
                <a:solidFill>
                  <a:srgbClr val="FFFFFF"/>
                </a:solidFill>
                <a:latin typeface="Work Sans"/>
                <a:cs typeface="Work Sans"/>
              </a:rPr>
              <a:t>5.</a:t>
            </a:r>
            <a:r>
              <a:rPr sz="2600" spc="-210" dirty="0">
                <a:solidFill>
                  <a:srgbClr val="FFFFFF"/>
                </a:solidFill>
                <a:latin typeface="Work Sans"/>
                <a:cs typeface="Work Sans"/>
              </a:rPr>
              <a:t> </a:t>
            </a:r>
            <a:r>
              <a:rPr sz="2600" dirty="0">
                <a:solidFill>
                  <a:srgbClr val="FFFFFF"/>
                </a:solidFill>
                <a:latin typeface="Work Sans"/>
                <a:cs typeface="Work Sans"/>
              </a:rPr>
              <a:t>-</a:t>
            </a:r>
            <a:r>
              <a:rPr sz="2600" spc="-265" dirty="0">
                <a:solidFill>
                  <a:srgbClr val="FFFFFF"/>
                </a:solidFill>
                <a:latin typeface="Work Sans"/>
                <a:cs typeface="Work Sans"/>
              </a:rPr>
              <a:t> </a:t>
            </a:r>
            <a:r>
              <a:rPr sz="2600" spc="-120" dirty="0">
                <a:solidFill>
                  <a:srgbClr val="FFFFFF"/>
                </a:solidFill>
                <a:latin typeface="Work Sans"/>
                <a:cs typeface="Work Sans"/>
              </a:rPr>
              <a:t>19.</a:t>
            </a:r>
            <a:r>
              <a:rPr sz="2600" spc="-260" dirty="0">
                <a:solidFill>
                  <a:srgbClr val="FFFFFF"/>
                </a:solidFill>
                <a:latin typeface="Work Sans"/>
                <a:cs typeface="Work Sans"/>
              </a:rPr>
              <a:t> </a:t>
            </a:r>
            <a:r>
              <a:rPr sz="2600" spc="-95" dirty="0">
                <a:solidFill>
                  <a:srgbClr val="FFFFFF"/>
                </a:solidFill>
                <a:latin typeface="Work Sans"/>
                <a:cs typeface="Work Sans"/>
              </a:rPr>
              <a:t>1.</a:t>
            </a:r>
            <a:r>
              <a:rPr sz="2600" spc="-210" dirty="0">
                <a:solidFill>
                  <a:srgbClr val="FFFFFF"/>
                </a:solidFill>
                <a:latin typeface="Work Sans"/>
                <a:cs typeface="Work Sans"/>
              </a:rPr>
              <a:t> </a:t>
            </a:r>
            <a:r>
              <a:rPr sz="2600" spc="-20" dirty="0">
                <a:solidFill>
                  <a:srgbClr val="FFFFFF"/>
                </a:solidFill>
                <a:latin typeface="Work Sans"/>
                <a:cs typeface="Work Sans"/>
              </a:rPr>
              <a:t>2021</a:t>
            </a:r>
            <a:r>
              <a:rPr sz="2600" dirty="0">
                <a:solidFill>
                  <a:srgbClr val="FFFFFF"/>
                </a:solidFill>
                <a:latin typeface="Work Sans"/>
                <a:cs typeface="Work Sans"/>
              </a:rPr>
              <a:t>	</a:t>
            </a:r>
            <a:r>
              <a:rPr sz="2600" b="0" spc="-50" dirty="0">
                <a:solidFill>
                  <a:srgbClr val="FFFFFF"/>
                </a:solidFill>
                <a:latin typeface="Work Sans ExtraLight"/>
                <a:cs typeface="Work Sans ExtraLight"/>
              </a:rPr>
              <a:t>|</a:t>
            </a:r>
            <a:r>
              <a:rPr sz="2600" b="0" dirty="0">
                <a:solidFill>
                  <a:srgbClr val="FFFFFF"/>
                </a:solidFill>
                <a:latin typeface="Work Sans ExtraLight"/>
                <a:cs typeface="Work Sans ExtraLight"/>
              </a:rPr>
              <a:t>	</a:t>
            </a:r>
            <a:r>
              <a:rPr sz="2600" spc="-105" dirty="0">
                <a:solidFill>
                  <a:srgbClr val="FFFFFF"/>
                </a:solidFill>
                <a:latin typeface="Work Sans"/>
                <a:cs typeface="Work Sans"/>
              </a:rPr>
              <a:t>ONLINE</a:t>
            </a:r>
            <a:r>
              <a:rPr sz="2600" spc="-175" dirty="0">
                <a:solidFill>
                  <a:srgbClr val="FFFFFF"/>
                </a:solidFill>
                <a:latin typeface="Work Sans"/>
                <a:cs typeface="Work Sans"/>
              </a:rPr>
              <a:t> </a:t>
            </a:r>
            <a:r>
              <a:rPr sz="2600" spc="-30" dirty="0">
                <a:solidFill>
                  <a:srgbClr val="FFFFFF"/>
                </a:solidFill>
                <a:latin typeface="Work Sans"/>
                <a:cs typeface="Work Sans"/>
              </a:rPr>
              <a:t>DOTAZNÍK</a:t>
            </a:r>
            <a:endParaRPr sz="2600" dirty="0">
              <a:latin typeface="Work Sans"/>
              <a:cs typeface="Work Sans"/>
            </a:endParaRP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8900252" y="5838841"/>
            <a:ext cx="4010318" cy="4010286"/>
          </a:xfrm>
          <a:prstGeom prst="rect">
            <a:avLst/>
          </a:prstGeom>
        </p:spPr>
      </p:pic>
      <p:sp>
        <p:nvSpPr>
          <p:cNvPr id="6" name="object 6"/>
          <p:cNvSpPr/>
          <p:nvPr/>
        </p:nvSpPr>
        <p:spPr>
          <a:xfrm>
            <a:off x="1047088" y="5230800"/>
            <a:ext cx="12251055" cy="0"/>
          </a:xfrm>
          <a:custGeom>
            <a:avLst/>
            <a:gdLst/>
            <a:ahLst/>
            <a:cxnLst/>
            <a:rect l="l" t="t" r="r" b="b"/>
            <a:pathLst>
              <a:path w="12251055">
                <a:moveTo>
                  <a:pt x="0" y="0"/>
                </a:moveTo>
                <a:lnTo>
                  <a:pt x="12250935" y="0"/>
                </a:lnTo>
              </a:path>
            </a:pathLst>
          </a:custGeom>
          <a:ln w="20941">
            <a:solidFill>
              <a:srgbClr val="E5E5E5"/>
            </a:solidFill>
          </a:ln>
        </p:spPr>
        <p:txBody>
          <a:bodyPr wrap="square" lIns="0" tIns="0" rIns="0" bIns="0" rtlCol="0"/>
          <a:lstStyle/>
          <a:p>
            <a:endParaRPr/>
          </a:p>
        </p:txBody>
      </p:sp>
      <p:grpSp>
        <p:nvGrpSpPr>
          <p:cNvPr id="12" name="object 12"/>
          <p:cNvGrpSpPr/>
          <p:nvPr/>
        </p:nvGrpSpPr>
        <p:grpSpPr>
          <a:xfrm>
            <a:off x="1047088" y="0"/>
            <a:ext cx="19057620" cy="3460750"/>
            <a:chOff x="1047088" y="0"/>
            <a:chExt cx="19057620" cy="3460750"/>
          </a:xfrm>
        </p:grpSpPr>
        <p:sp>
          <p:nvSpPr>
            <p:cNvPr id="13" name="object 13"/>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14" name="object 14"/>
            <p:cNvSpPr/>
            <p:nvPr/>
          </p:nvSpPr>
          <p:spPr>
            <a:xfrm>
              <a:off x="13298024"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grpSp>
      <p:pic>
        <p:nvPicPr>
          <p:cNvPr id="17" name="object 17"/>
          <p:cNvPicPr/>
          <p:nvPr/>
        </p:nvPicPr>
        <p:blipFill>
          <a:blip r:embed="rId3" cstate="email">
            <a:extLst>
              <a:ext uri="{28A0092B-C50C-407E-A947-70E740481C1C}">
                <a14:useLocalDpi xmlns:a14="http://schemas.microsoft.com/office/drawing/2010/main"/>
              </a:ext>
            </a:extLst>
          </a:blip>
          <a:stretch>
            <a:fillRect/>
          </a:stretch>
        </p:blipFill>
        <p:spPr>
          <a:xfrm>
            <a:off x="1205198" y="5743479"/>
            <a:ext cx="207323" cy="207323"/>
          </a:xfrm>
          <a:prstGeom prst="rect">
            <a:avLst/>
          </a:prstGeom>
        </p:spPr>
      </p:pic>
      <p:pic>
        <p:nvPicPr>
          <p:cNvPr id="18" name="object 18"/>
          <p:cNvPicPr/>
          <p:nvPr/>
        </p:nvPicPr>
        <p:blipFill>
          <a:blip r:embed="rId4" cstate="email">
            <a:extLst>
              <a:ext uri="{28A0092B-C50C-407E-A947-70E740481C1C}">
                <a14:useLocalDpi xmlns:a14="http://schemas.microsoft.com/office/drawing/2010/main"/>
              </a:ext>
            </a:extLst>
          </a:blip>
          <a:stretch>
            <a:fillRect/>
          </a:stretch>
        </p:blipFill>
        <p:spPr>
          <a:xfrm>
            <a:off x="1205198" y="6582259"/>
            <a:ext cx="207323" cy="207323"/>
          </a:xfrm>
          <a:prstGeom prst="rect">
            <a:avLst/>
          </a:prstGeom>
        </p:spPr>
      </p:pic>
      <p:pic>
        <p:nvPicPr>
          <p:cNvPr id="19" name="object 19"/>
          <p:cNvPicPr/>
          <p:nvPr/>
        </p:nvPicPr>
        <p:blipFill>
          <a:blip r:embed="rId5" cstate="email">
            <a:extLst>
              <a:ext uri="{28A0092B-C50C-407E-A947-70E740481C1C}">
                <a14:useLocalDpi xmlns:a14="http://schemas.microsoft.com/office/drawing/2010/main"/>
              </a:ext>
            </a:extLst>
          </a:blip>
          <a:stretch>
            <a:fillRect/>
          </a:stretch>
        </p:blipFill>
        <p:spPr>
          <a:xfrm>
            <a:off x="1205198" y="8686384"/>
            <a:ext cx="207323" cy="207323"/>
          </a:xfrm>
          <a:prstGeom prst="rect">
            <a:avLst/>
          </a:prstGeom>
        </p:spPr>
      </p:pic>
      <p:pic>
        <p:nvPicPr>
          <p:cNvPr id="20" name="object 20"/>
          <p:cNvPicPr/>
          <p:nvPr/>
        </p:nvPicPr>
        <p:blipFill>
          <a:blip r:embed="rId6" cstate="email">
            <a:extLst>
              <a:ext uri="{28A0092B-C50C-407E-A947-70E740481C1C}">
                <a14:useLocalDpi xmlns:a14="http://schemas.microsoft.com/office/drawing/2010/main"/>
              </a:ext>
            </a:extLst>
          </a:blip>
          <a:stretch>
            <a:fillRect/>
          </a:stretch>
        </p:blipFill>
        <p:spPr>
          <a:xfrm>
            <a:off x="1205198" y="7617841"/>
            <a:ext cx="207323" cy="207323"/>
          </a:xfrm>
          <a:prstGeom prst="rect">
            <a:avLst/>
          </a:prstGeom>
        </p:spPr>
      </p:pic>
      <p:pic>
        <p:nvPicPr>
          <p:cNvPr id="21" name="object 21"/>
          <p:cNvPicPr/>
          <p:nvPr/>
        </p:nvPicPr>
        <p:blipFill>
          <a:blip r:embed="rId7" cstate="email">
            <a:extLst>
              <a:ext uri="{28A0092B-C50C-407E-A947-70E740481C1C}">
                <a14:useLocalDpi xmlns:a14="http://schemas.microsoft.com/office/drawing/2010/main"/>
              </a:ext>
            </a:extLst>
          </a:blip>
          <a:stretch>
            <a:fillRect/>
          </a:stretch>
        </p:blipFill>
        <p:spPr>
          <a:xfrm>
            <a:off x="1205198" y="9758418"/>
            <a:ext cx="207323" cy="207323"/>
          </a:xfrm>
          <a:prstGeom prst="rect">
            <a:avLst/>
          </a:prstGeom>
        </p:spPr>
      </p:pic>
      <p:sp>
        <p:nvSpPr>
          <p:cNvPr id="22" name="object 22"/>
          <p:cNvSpPr txBox="1"/>
          <p:nvPr/>
        </p:nvSpPr>
        <p:spPr>
          <a:xfrm>
            <a:off x="13913577" y="1232911"/>
            <a:ext cx="4127500" cy="768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spc="-120" dirty="0">
                <a:solidFill>
                  <a:srgbClr val="FFFFFF"/>
                </a:solidFill>
                <a:latin typeface="Work Sans Light"/>
                <a:cs typeface="Work Sans Light"/>
              </a:rPr>
              <a:t>ČLENOVÉ</a:t>
            </a:r>
            <a:r>
              <a:rPr sz="2450" b="0" spc="-195" dirty="0">
                <a:solidFill>
                  <a:srgbClr val="FFFFFF"/>
                </a:solidFill>
                <a:latin typeface="Work Sans Light"/>
                <a:cs typeface="Work Sans Light"/>
              </a:rPr>
              <a:t> </a:t>
            </a:r>
            <a:r>
              <a:rPr sz="2450" b="0" spc="-145" dirty="0">
                <a:solidFill>
                  <a:srgbClr val="FFFFFF"/>
                </a:solidFill>
                <a:latin typeface="Work Sans Light"/>
                <a:cs typeface="Work Sans Light"/>
              </a:rPr>
              <a:t>SVAZU</a:t>
            </a:r>
            <a:r>
              <a:rPr sz="2450" b="0" spc="-190" dirty="0">
                <a:solidFill>
                  <a:srgbClr val="FFFFFF"/>
                </a:solidFill>
                <a:latin typeface="Work Sans Light"/>
                <a:cs typeface="Work Sans Light"/>
              </a:rPr>
              <a:t> </a:t>
            </a:r>
            <a:r>
              <a:rPr sz="2450" b="0" spc="-120" dirty="0">
                <a:solidFill>
                  <a:srgbClr val="FFFFFF"/>
                </a:solidFill>
                <a:latin typeface="Work Sans Light"/>
                <a:cs typeface="Work Sans Light"/>
              </a:rPr>
              <a:t>MĚST</a:t>
            </a:r>
            <a:r>
              <a:rPr sz="2450" b="0" spc="-335" dirty="0">
                <a:solidFill>
                  <a:srgbClr val="FFFFFF"/>
                </a:solidFill>
                <a:latin typeface="Work Sans Light"/>
                <a:cs typeface="Work Sans Light"/>
              </a:rPr>
              <a:t> </a:t>
            </a:r>
            <a:r>
              <a:rPr sz="2450" b="0" dirty="0">
                <a:solidFill>
                  <a:srgbClr val="FFFFFF"/>
                </a:solidFill>
                <a:latin typeface="Work Sans Light"/>
                <a:cs typeface="Work Sans Light"/>
              </a:rPr>
              <a:t>A</a:t>
            </a:r>
            <a:r>
              <a:rPr sz="2450" b="0" spc="-270" dirty="0">
                <a:solidFill>
                  <a:srgbClr val="FFFFFF"/>
                </a:solidFill>
                <a:latin typeface="Work Sans Light"/>
                <a:cs typeface="Work Sans Light"/>
              </a:rPr>
              <a:t> </a:t>
            </a:r>
            <a:r>
              <a:rPr sz="2450" b="0" spc="-25" dirty="0">
                <a:solidFill>
                  <a:srgbClr val="FFFFFF"/>
                </a:solidFill>
                <a:latin typeface="Work Sans Light"/>
                <a:cs typeface="Work Sans Light"/>
              </a:rPr>
              <a:t>OBCÍ</a:t>
            </a:r>
            <a:endParaRPr sz="2450">
              <a:latin typeface="Work Sans Light"/>
              <a:cs typeface="Work Sans Light"/>
            </a:endParaRPr>
          </a:p>
        </p:txBody>
      </p:sp>
      <p:sp>
        <p:nvSpPr>
          <p:cNvPr id="23" name="object 23"/>
          <p:cNvSpPr txBox="1"/>
          <p:nvPr/>
        </p:nvSpPr>
        <p:spPr>
          <a:xfrm>
            <a:off x="13913577" y="2279999"/>
            <a:ext cx="3336290" cy="654050"/>
          </a:xfrm>
          <a:prstGeom prst="rect">
            <a:avLst/>
          </a:prstGeom>
        </p:spPr>
        <p:txBody>
          <a:bodyPr vert="horz" wrap="square" lIns="0" tIns="12065" rIns="0" bIns="0" rtlCol="0">
            <a:spAutoFit/>
          </a:bodyPr>
          <a:lstStyle/>
          <a:p>
            <a:pPr marL="12700" marR="5080">
              <a:lnSpc>
                <a:spcPct val="100499"/>
              </a:lnSpc>
              <a:spcBef>
                <a:spcPts val="95"/>
              </a:spcBef>
            </a:pPr>
            <a:r>
              <a:rPr sz="2050" spc="-90" dirty="0">
                <a:solidFill>
                  <a:srgbClr val="FFFFFF"/>
                </a:solidFill>
                <a:latin typeface="Work Sans"/>
                <a:cs typeface="Work Sans"/>
              </a:rPr>
              <a:t>564</a:t>
            </a:r>
            <a:r>
              <a:rPr sz="2050" spc="-190" dirty="0">
                <a:solidFill>
                  <a:srgbClr val="FFFFFF"/>
                </a:solidFill>
                <a:latin typeface="Work Sans"/>
                <a:cs typeface="Work Sans"/>
              </a:rPr>
              <a:t> </a:t>
            </a:r>
            <a:r>
              <a:rPr sz="2050" spc="-105" dirty="0">
                <a:solidFill>
                  <a:srgbClr val="FFFFFF"/>
                </a:solidFill>
                <a:latin typeface="Work Sans"/>
                <a:cs typeface="Work Sans"/>
              </a:rPr>
              <a:t>starostů</a:t>
            </a:r>
            <a:r>
              <a:rPr sz="2050" spc="-175" dirty="0">
                <a:solidFill>
                  <a:srgbClr val="FFFFFF"/>
                </a:solidFill>
                <a:latin typeface="Work Sans"/>
                <a:cs typeface="Work Sans"/>
              </a:rPr>
              <a:t> </a:t>
            </a:r>
            <a:r>
              <a:rPr sz="2050" spc="-85" dirty="0">
                <a:solidFill>
                  <a:srgbClr val="FFFFFF"/>
                </a:solidFill>
                <a:latin typeface="Work Sans"/>
                <a:cs typeface="Work Sans"/>
              </a:rPr>
              <a:t>měst</a:t>
            </a:r>
            <a:r>
              <a:rPr sz="2050" spc="-175" dirty="0">
                <a:solidFill>
                  <a:srgbClr val="FFFFFF"/>
                </a:solidFill>
                <a:latin typeface="Work Sans"/>
                <a:cs typeface="Work Sans"/>
              </a:rPr>
              <a:t> </a:t>
            </a:r>
            <a:r>
              <a:rPr sz="2050" dirty="0">
                <a:solidFill>
                  <a:srgbClr val="FFFFFF"/>
                </a:solidFill>
                <a:latin typeface="Work Sans"/>
                <a:cs typeface="Work Sans"/>
              </a:rPr>
              <a:t>a</a:t>
            </a:r>
            <a:r>
              <a:rPr sz="2050" spc="-225" dirty="0">
                <a:solidFill>
                  <a:srgbClr val="FFFFFF"/>
                </a:solidFill>
                <a:latin typeface="Work Sans"/>
                <a:cs typeface="Work Sans"/>
              </a:rPr>
              <a:t> </a:t>
            </a:r>
            <a:r>
              <a:rPr sz="2050" spc="-95" dirty="0">
                <a:solidFill>
                  <a:srgbClr val="FFFFFF"/>
                </a:solidFill>
                <a:latin typeface="Work Sans"/>
                <a:cs typeface="Work Sans"/>
              </a:rPr>
              <a:t>obcí</a:t>
            </a:r>
            <a:r>
              <a:rPr sz="2050" spc="-175" dirty="0">
                <a:solidFill>
                  <a:srgbClr val="FFFFFF"/>
                </a:solidFill>
                <a:latin typeface="Work Sans"/>
                <a:cs typeface="Work Sans"/>
              </a:rPr>
              <a:t> </a:t>
            </a:r>
            <a:r>
              <a:rPr sz="2050" spc="-35" dirty="0">
                <a:solidFill>
                  <a:srgbClr val="FFFFFF"/>
                </a:solidFill>
                <a:latin typeface="Work Sans"/>
                <a:cs typeface="Work Sans"/>
              </a:rPr>
              <a:t>ČR </a:t>
            </a:r>
            <a:r>
              <a:rPr sz="2050" spc="-90" dirty="0">
                <a:solidFill>
                  <a:srgbClr val="FFFFFF"/>
                </a:solidFill>
                <a:latin typeface="Work Sans"/>
                <a:cs typeface="Work Sans"/>
              </a:rPr>
              <a:t>téměř</a:t>
            </a:r>
            <a:r>
              <a:rPr sz="2050" spc="-275" dirty="0">
                <a:solidFill>
                  <a:srgbClr val="FFFFFF"/>
                </a:solidFill>
                <a:latin typeface="Work Sans"/>
                <a:cs typeface="Work Sans"/>
              </a:rPr>
              <a:t> </a:t>
            </a:r>
            <a:r>
              <a:rPr sz="2050" spc="-80" dirty="0">
                <a:solidFill>
                  <a:srgbClr val="FFFFFF"/>
                </a:solidFill>
                <a:latin typeface="Work Sans"/>
                <a:cs typeface="Work Sans"/>
              </a:rPr>
              <a:t>10</a:t>
            </a:r>
            <a:r>
              <a:rPr sz="2050" spc="-175" dirty="0">
                <a:solidFill>
                  <a:srgbClr val="FFFFFF"/>
                </a:solidFill>
                <a:latin typeface="Work Sans"/>
                <a:cs typeface="Work Sans"/>
              </a:rPr>
              <a:t> </a:t>
            </a:r>
            <a:r>
              <a:rPr sz="2050" dirty="0">
                <a:solidFill>
                  <a:srgbClr val="FFFFFF"/>
                </a:solidFill>
                <a:latin typeface="Work Sans"/>
                <a:cs typeface="Work Sans"/>
              </a:rPr>
              <a:t>%</a:t>
            </a:r>
            <a:r>
              <a:rPr sz="2050" spc="-175" dirty="0">
                <a:solidFill>
                  <a:srgbClr val="FFFFFF"/>
                </a:solidFill>
                <a:latin typeface="Work Sans"/>
                <a:cs typeface="Work Sans"/>
              </a:rPr>
              <a:t> </a:t>
            </a:r>
            <a:r>
              <a:rPr sz="2050" spc="-105" dirty="0">
                <a:solidFill>
                  <a:srgbClr val="FFFFFF"/>
                </a:solidFill>
                <a:latin typeface="Work Sans"/>
                <a:cs typeface="Work Sans"/>
              </a:rPr>
              <a:t>starostů</a:t>
            </a:r>
            <a:r>
              <a:rPr sz="2050" spc="-175" dirty="0">
                <a:solidFill>
                  <a:srgbClr val="FFFFFF"/>
                </a:solidFill>
                <a:latin typeface="Work Sans"/>
                <a:cs typeface="Work Sans"/>
              </a:rPr>
              <a:t> </a:t>
            </a:r>
            <a:r>
              <a:rPr sz="2050" spc="-25" dirty="0">
                <a:solidFill>
                  <a:srgbClr val="FFFFFF"/>
                </a:solidFill>
                <a:latin typeface="Work Sans"/>
                <a:cs typeface="Work Sans"/>
              </a:rPr>
              <a:t>ČR</a:t>
            </a:r>
            <a:endParaRPr sz="2050">
              <a:latin typeface="Work Sans"/>
              <a:cs typeface="Work Sans"/>
            </a:endParaRPr>
          </a:p>
        </p:txBody>
      </p:sp>
      <p:grpSp>
        <p:nvGrpSpPr>
          <p:cNvPr id="29" name="Skupina 28">
            <a:extLst>
              <a:ext uri="{FF2B5EF4-FFF2-40B4-BE49-F238E27FC236}">
                <a16:creationId xmlns:a16="http://schemas.microsoft.com/office/drawing/2014/main" id="{DBDE3451-4C27-58B8-1120-E548598CB827}"/>
              </a:ext>
            </a:extLst>
          </p:cNvPr>
          <p:cNvGrpSpPr/>
          <p:nvPr/>
        </p:nvGrpSpPr>
        <p:grpSpPr>
          <a:xfrm>
            <a:off x="13965932" y="3994945"/>
            <a:ext cx="5305425" cy="6329205"/>
            <a:chOff x="13965932" y="3994945"/>
            <a:chExt cx="5305425" cy="6329205"/>
          </a:xfrm>
        </p:grpSpPr>
        <p:grpSp>
          <p:nvGrpSpPr>
            <p:cNvPr id="7" name="object 7"/>
            <p:cNvGrpSpPr/>
            <p:nvPr/>
          </p:nvGrpSpPr>
          <p:grpSpPr>
            <a:xfrm>
              <a:off x="15601461" y="3994945"/>
              <a:ext cx="2199640" cy="2199005"/>
              <a:chOff x="15601461" y="3994945"/>
              <a:chExt cx="2199640" cy="2199005"/>
            </a:xfrm>
          </p:grpSpPr>
          <p:sp>
            <p:nvSpPr>
              <p:cNvPr id="8" name="object 8"/>
              <p:cNvSpPr/>
              <p:nvPr/>
            </p:nvSpPr>
            <p:spPr>
              <a:xfrm>
                <a:off x="15609314" y="4002800"/>
                <a:ext cx="2183765" cy="2183765"/>
              </a:xfrm>
              <a:custGeom>
                <a:avLst/>
                <a:gdLst/>
                <a:ahLst/>
                <a:cxnLst/>
                <a:rect l="l" t="t" r="r" b="b"/>
                <a:pathLst>
                  <a:path w="2183765" h="2183765">
                    <a:moveTo>
                      <a:pt x="1101972" y="73"/>
                    </a:moveTo>
                    <a:lnTo>
                      <a:pt x="1094339" y="0"/>
                    </a:lnTo>
                    <a:lnTo>
                      <a:pt x="1091062" y="3298"/>
                    </a:lnTo>
                    <a:lnTo>
                      <a:pt x="1091062" y="10931"/>
                    </a:lnTo>
                    <a:lnTo>
                      <a:pt x="1091062" y="327267"/>
                    </a:lnTo>
                    <a:lnTo>
                      <a:pt x="1140503" y="328811"/>
                    </a:lnTo>
                    <a:lnTo>
                      <a:pt x="1189196" y="333393"/>
                    </a:lnTo>
                    <a:lnTo>
                      <a:pt x="1237034" y="340944"/>
                    </a:lnTo>
                    <a:lnTo>
                      <a:pt x="1283913" y="351391"/>
                    </a:lnTo>
                    <a:lnTo>
                      <a:pt x="1329726" y="364663"/>
                    </a:lnTo>
                    <a:lnTo>
                      <a:pt x="1374367" y="380689"/>
                    </a:lnTo>
                    <a:lnTo>
                      <a:pt x="1417732" y="399397"/>
                    </a:lnTo>
                    <a:lnTo>
                      <a:pt x="1459715" y="420715"/>
                    </a:lnTo>
                    <a:lnTo>
                      <a:pt x="1500209" y="444572"/>
                    </a:lnTo>
                    <a:lnTo>
                      <a:pt x="1539110" y="470897"/>
                    </a:lnTo>
                    <a:lnTo>
                      <a:pt x="1576312" y="499618"/>
                    </a:lnTo>
                    <a:lnTo>
                      <a:pt x="1611709" y="530664"/>
                    </a:lnTo>
                    <a:lnTo>
                      <a:pt x="1645196" y="563963"/>
                    </a:lnTo>
                    <a:lnTo>
                      <a:pt x="1676667" y="599444"/>
                    </a:lnTo>
                    <a:lnTo>
                      <a:pt x="1706016" y="637035"/>
                    </a:lnTo>
                    <a:lnTo>
                      <a:pt x="1733139" y="676665"/>
                    </a:lnTo>
                    <a:lnTo>
                      <a:pt x="1757928" y="718263"/>
                    </a:lnTo>
                    <a:lnTo>
                      <a:pt x="1780280" y="761756"/>
                    </a:lnTo>
                    <a:lnTo>
                      <a:pt x="1800087" y="807074"/>
                    </a:lnTo>
                    <a:lnTo>
                      <a:pt x="1817027" y="853539"/>
                    </a:lnTo>
                    <a:lnTo>
                      <a:pt x="1830866" y="900439"/>
                    </a:lnTo>
                    <a:lnTo>
                      <a:pt x="1841632" y="947648"/>
                    </a:lnTo>
                    <a:lnTo>
                      <a:pt x="1849352" y="995043"/>
                    </a:lnTo>
                    <a:lnTo>
                      <a:pt x="1854053" y="1042498"/>
                    </a:lnTo>
                    <a:lnTo>
                      <a:pt x="1855763" y="1089890"/>
                    </a:lnTo>
                    <a:lnTo>
                      <a:pt x="1854507" y="1137093"/>
                    </a:lnTo>
                    <a:lnTo>
                      <a:pt x="1850314" y="1183983"/>
                    </a:lnTo>
                    <a:lnTo>
                      <a:pt x="1843209" y="1230435"/>
                    </a:lnTo>
                    <a:lnTo>
                      <a:pt x="1833222" y="1276326"/>
                    </a:lnTo>
                    <a:lnTo>
                      <a:pt x="1820378" y="1321529"/>
                    </a:lnTo>
                    <a:lnTo>
                      <a:pt x="1804704" y="1365922"/>
                    </a:lnTo>
                    <a:lnTo>
                      <a:pt x="1786228" y="1409378"/>
                    </a:lnTo>
                    <a:lnTo>
                      <a:pt x="1764977" y="1451774"/>
                    </a:lnTo>
                    <a:lnTo>
                      <a:pt x="1740978" y="1492986"/>
                    </a:lnTo>
                    <a:lnTo>
                      <a:pt x="1714257" y="1532887"/>
                    </a:lnTo>
                    <a:lnTo>
                      <a:pt x="1684843" y="1571355"/>
                    </a:lnTo>
                    <a:lnTo>
                      <a:pt x="1652762" y="1608263"/>
                    </a:lnTo>
                    <a:lnTo>
                      <a:pt x="1618040" y="1643489"/>
                    </a:lnTo>
                    <a:lnTo>
                      <a:pt x="1581190" y="1676481"/>
                    </a:lnTo>
                    <a:lnTo>
                      <a:pt x="1542785" y="1706758"/>
                    </a:lnTo>
                    <a:lnTo>
                      <a:pt x="1502949" y="1734296"/>
                    </a:lnTo>
                    <a:lnTo>
                      <a:pt x="1461810" y="1759076"/>
                    </a:lnTo>
                    <a:lnTo>
                      <a:pt x="1419492" y="1781076"/>
                    </a:lnTo>
                    <a:lnTo>
                      <a:pt x="1376121" y="1800275"/>
                    </a:lnTo>
                    <a:lnTo>
                      <a:pt x="1331824" y="1816652"/>
                    </a:lnTo>
                    <a:lnTo>
                      <a:pt x="1286725" y="1830185"/>
                    </a:lnTo>
                    <a:lnTo>
                      <a:pt x="1240951" y="1840854"/>
                    </a:lnTo>
                    <a:lnTo>
                      <a:pt x="1194627" y="1848638"/>
                    </a:lnTo>
                    <a:lnTo>
                      <a:pt x="1147879" y="1853515"/>
                    </a:lnTo>
                    <a:lnTo>
                      <a:pt x="1100833" y="1855464"/>
                    </a:lnTo>
                    <a:lnTo>
                      <a:pt x="1053614" y="1854465"/>
                    </a:lnTo>
                    <a:lnTo>
                      <a:pt x="1006349" y="1850495"/>
                    </a:lnTo>
                    <a:lnTo>
                      <a:pt x="959162" y="1843535"/>
                    </a:lnTo>
                    <a:lnTo>
                      <a:pt x="912181" y="1833562"/>
                    </a:lnTo>
                    <a:lnTo>
                      <a:pt x="865529" y="1820556"/>
                    </a:lnTo>
                    <a:lnTo>
                      <a:pt x="819334" y="1804495"/>
                    </a:lnTo>
                    <a:lnTo>
                      <a:pt x="773721" y="1785359"/>
                    </a:lnTo>
                    <a:lnTo>
                      <a:pt x="729392" y="1763416"/>
                    </a:lnTo>
                    <a:lnTo>
                      <a:pt x="687007" y="1739020"/>
                    </a:lnTo>
                    <a:lnTo>
                      <a:pt x="646633" y="1712279"/>
                    </a:lnTo>
                    <a:lnTo>
                      <a:pt x="608335" y="1683302"/>
                    </a:lnTo>
                    <a:lnTo>
                      <a:pt x="572181" y="1652198"/>
                    </a:lnTo>
                    <a:lnTo>
                      <a:pt x="538236" y="1619075"/>
                    </a:lnTo>
                    <a:lnTo>
                      <a:pt x="506568" y="1584044"/>
                    </a:lnTo>
                    <a:lnTo>
                      <a:pt x="477241" y="1547212"/>
                    </a:lnTo>
                    <a:lnTo>
                      <a:pt x="450323" y="1508689"/>
                    </a:lnTo>
                    <a:lnTo>
                      <a:pt x="425881" y="1468583"/>
                    </a:lnTo>
                    <a:lnTo>
                      <a:pt x="403979" y="1427004"/>
                    </a:lnTo>
                    <a:lnTo>
                      <a:pt x="384685" y="1384060"/>
                    </a:lnTo>
                    <a:lnTo>
                      <a:pt x="368065" y="1339860"/>
                    </a:lnTo>
                    <a:lnTo>
                      <a:pt x="354186" y="1294513"/>
                    </a:lnTo>
                    <a:lnTo>
                      <a:pt x="343113" y="1248128"/>
                    </a:lnTo>
                    <a:lnTo>
                      <a:pt x="334913" y="1200814"/>
                    </a:lnTo>
                    <a:lnTo>
                      <a:pt x="329653" y="1152680"/>
                    </a:lnTo>
                    <a:lnTo>
                      <a:pt x="327398" y="1103834"/>
                    </a:lnTo>
                    <a:lnTo>
                      <a:pt x="328216" y="1054386"/>
                    </a:lnTo>
                    <a:lnTo>
                      <a:pt x="332118" y="1005084"/>
                    </a:lnTo>
                    <a:lnTo>
                      <a:pt x="339020" y="956675"/>
                    </a:lnTo>
                    <a:lnTo>
                      <a:pt x="348847" y="909261"/>
                    </a:lnTo>
                    <a:lnTo>
                      <a:pt x="361521" y="862944"/>
                    </a:lnTo>
                    <a:lnTo>
                      <a:pt x="376968" y="817826"/>
                    </a:lnTo>
                    <a:lnTo>
                      <a:pt x="395109" y="774009"/>
                    </a:lnTo>
                    <a:lnTo>
                      <a:pt x="415869" y="731595"/>
                    </a:lnTo>
                    <a:lnTo>
                      <a:pt x="439171" y="690686"/>
                    </a:lnTo>
                    <a:lnTo>
                      <a:pt x="464938" y="651385"/>
                    </a:lnTo>
                    <a:lnTo>
                      <a:pt x="493095" y="613793"/>
                    </a:lnTo>
                    <a:lnTo>
                      <a:pt x="523565" y="578012"/>
                    </a:lnTo>
                    <a:lnTo>
                      <a:pt x="556272" y="544144"/>
                    </a:lnTo>
                    <a:lnTo>
                      <a:pt x="591138" y="512292"/>
                    </a:lnTo>
                    <a:lnTo>
                      <a:pt x="628088" y="482557"/>
                    </a:lnTo>
                    <a:lnTo>
                      <a:pt x="667045" y="455042"/>
                    </a:lnTo>
                    <a:lnTo>
                      <a:pt x="707932" y="429847"/>
                    </a:lnTo>
                    <a:lnTo>
                      <a:pt x="750674" y="407077"/>
                    </a:lnTo>
                    <a:lnTo>
                      <a:pt x="795194" y="386831"/>
                    </a:lnTo>
                    <a:lnTo>
                      <a:pt x="841415" y="369213"/>
                    </a:lnTo>
                    <a:lnTo>
                      <a:pt x="735491" y="63045"/>
                    </a:lnTo>
                    <a:lnTo>
                      <a:pt x="678002" y="81164"/>
                    </a:lnTo>
                    <a:lnTo>
                      <a:pt x="633057" y="100568"/>
                    </a:lnTo>
                    <a:lnTo>
                      <a:pt x="589333" y="121733"/>
                    </a:lnTo>
                    <a:lnTo>
                      <a:pt x="546866" y="144614"/>
                    </a:lnTo>
                    <a:lnTo>
                      <a:pt x="505693" y="169166"/>
                    </a:lnTo>
                    <a:lnTo>
                      <a:pt x="465850" y="195341"/>
                    </a:lnTo>
                    <a:lnTo>
                      <a:pt x="427374" y="223094"/>
                    </a:lnTo>
                    <a:lnTo>
                      <a:pt x="390302" y="252379"/>
                    </a:lnTo>
                    <a:lnTo>
                      <a:pt x="354670" y="283150"/>
                    </a:lnTo>
                    <a:lnTo>
                      <a:pt x="320514" y="315362"/>
                    </a:lnTo>
                    <a:lnTo>
                      <a:pt x="287872" y="348967"/>
                    </a:lnTo>
                    <a:lnTo>
                      <a:pt x="256780" y="383921"/>
                    </a:lnTo>
                    <a:lnTo>
                      <a:pt x="227274" y="420177"/>
                    </a:lnTo>
                    <a:lnTo>
                      <a:pt x="199392" y="457690"/>
                    </a:lnTo>
                    <a:lnTo>
                      <a:pt x="173169" y="496412"/>
                    </a:lnTo>
                    <a:lnTo>
                      <a:pt x="148643" y="536299"/>
                    </a:lnTo>
                    <a:lnTo>
                      <a:pt x="125849" y="577305"/>
                    </a:lnTo>
                    <a:lnTo>
                      <a:pt x="104826" y="619383"/>
                    </a:lnTo>
                    <a:lnTo>
                      <a:pt x="85608" y="662488"/>
                    </a:lnTo>
                    <a:lnTo>
                      <a:pt x="68233" y="706573"/>
                    </a:lnTo>
                    <a:lnTo>
                      <a:pt x="52738" y="751592"/>
                    </a:lnTo>
                    <a:lnTo>
                      <a:pt x="39159" y="797501"/>
                    </a:lnTo>
                    <a:lnTo>
                      <a:pt x="27532" y="844252"/>
                    </a:lnTo>
                    <a:lnTo>
                      <a:pt x="17895" y="891799"/>
                    </a:lnTo>
                    <a:lnTo>
                      <a:pt x="10283" y="940098"/>
                    </a:lnTo>
                    <a:lnTo>
                      <a:pt x="4734" y="989101"/>
                    </a:lnTo>
                    <a:lnTo>
                      <a:pt x="1283" y="1038764"/>
                    </a:lnTo>
                    <a:lnTo>
                      <a:pt x="0" y="1088557"/>
                    </a:lnTo>
                    <a:lnTo>
                      <a:pt x="903" y="1137948"/>
                    </a:lnTo>
                    <a:lnTo>
                      <a:pt x="3960" y="1186880"/>
                    </a:lnTo>
                    <a:lnTo>
                      <a:pt x="9139" y="1235301"/>
                    </a:lnTo>
                    <a:lnTo>
                      <a:pt x="16406" y="1283155"/>
                    </a:lnTo>
                    <a:lnTo>
                      <a:pt x="25728" y="1330389"/>
                    </a:lnTo>
                    <a:lnTo>
                      <a:pt x="37072" y="1376948"/>
                    </a:lnTo>
                    <a:lnTo>
                      <a:pt x="50405" y="1422779"/>
                    </a:lnTo>
                    <a:lnTo>
                      <a:pt x="65694" y="1467827"/>
                    </a:lnTo>
                    <a:lnTo>
                      <a:pt x="82906" y="1512037"/>
                    </a:lnTo>
                    <a:lnTo>
                      <a:pt x="102008" y="1555357"/>
                    </a:lnTo>
                    <a:lnTo>
                      <a:pt x="122967" y="1597730"/>
                    </a:lnTo>
                    <a:lnTo>
                      <a:pt x="145750" y="1639104"/>
                    </a:lnTo>
                    <a:lnTo>
                      <a:pt x="170324" y="1679424"/>
                    </a:lnTo>
                    <a:lnTo>
                      <a:pt x="196656" y="1718636"/>
                    </a:lnTo>
                    <a:lnTo>
                      <a:pt x="224712" y="1756685"/>
                    </a:lnTo>
                    <a:lnTo>
                      <a:pt x="254460" y="1793518"/>
                    </a:lnTo>
                    <a:lnTo>
                      <a:pt x="285867" y="1829081"/>
                    </a:lnTo>
                    <a:lnTo>
                      <a:pt x="318900" y="1863318"/>
                    </a:lnTo>
                    <a:lnTo>
                      <a:pt x="353526" y="1896176"/>
                    </a:lnTo>
                    <a:lnTo>
                      <a:pt x="389711" y="1927601"/>
                    </a:lnTo>
                    <a:lnTo>
                      <a:pt x="427422" y="1957538"/>
                    </a:lnTo>
                    <a:lnTo>
                      <a:pt x="466628" y="1985934"/>
                    </a:lnTo>
                    <a:lnTo>
                      <a:pt x="507294" y="2012733"/>
                    </a:lnTo>
                    <a:lnTo>
                      <a:pt x="549387" y="2037883"/>
                    </a:lnTo>
                    <a:lnTo>
                      <a:pt x="592875" y="2061328"/>
                    </a:lnTo>
                    <a:lnTo>
                      <a:pt x="637725" y="2083015"/>
                    </a:lnTo>
                    <a:lnTo>
                      <a:pt x="683483" y="2102712"/>
                    </a:lnTo>
                    <a:lnTo>
                      <a:pt x="729679" y="2120228"/>
                    </a:lnTo>
                    <a:lnTo>
                      <a:pt x="776251" y="2135575"/>
                    </a:lnTo>
                    <a:lnTo>
                      <a:pt x="823136" y="2148763"/>
                    </a:lnTo>
                    <a:lnTo>
                      <a:pt x="870272" y="2159803"/>
                    </a:lnTo>
                    <a:lnTo>
                      <a:pt x="917595" y="2168704"/>
                    </a:lnTo>
                    <a:lnTo>
                      <a:pt x="965044" y="2175477"/>
                    </a:lnTo>
                    <a:lnTo>
                      <a:pt x="1012555" y="2180134"/>
                    </a:lnTo>
                    <a:lnTo>
                      <a:pt x="1060066" y="2182684"/>
                    </a:lnTo>
                    <a:lnTo>
                      <a:pt x="1107515" y="2183138"/>
                    </a:lnTo>
                    <a:lnTo>
                      <a:pt x="1154838" y="2181506"/>
                    </a:lnTo>
                    <a:lnTo>
                      <a:pt x="1201974" y="2177800"/>
                    </a:lnTo>
                    <a:lnTo>
                      <a:pt x="1248859" y="2172028"/>
                    </a:lnTo>
                    <a:lnTo>
                      <a:pt x="1295431" y="2164203"/>
                    </a:lnTo>
                    <a:lnTo>
                      <a:pt x="1341628" y="2154335"/>
                    </a:lnTo>
                    <a:lnTo>
                      <a:pt x="1387386" y="2142433"/>
                    </a:lnTo>
                    <a:lnTo>
                      <a:pt x="1432644" y="2128509"/>
                    </a:lnTo>
                    <a:lnTo>
                      <a:pt x="1477338" y="2112574"/>
                    </a:lnTo>
                    <a:lnTo>
                      <a:pt x="1521406" y="2094636"/>
                    </a:lnTo>
                    <a:lnTo>
                      <a:pt x="1564785" y="2074708"/>
                    </a:lnTo>
                    <a:lnTo>
                      <a:pt x="1607413" y="2052800"/>
                    </a:lnTo>
                    <a:lnTo>
                      <a:pt x="1649227" y="2028922"/>
                    </a:lnTo>
                    <a:lnTo>
                      <a:pt x="1690164" y="2003084"/>
                    </a:lnTo>
                    <a:lnTo>
                      <a:pt x="1730163" y="1975297"/>
                    </a:lnTo>
                    <a:lnTo>
                      <a:pt x="1769160" y="1945573"/>
                    </a:lnTo>
                    <a:lnTo>
                      <a:pt x="1807092" y="1913920"/>
                    </a:lnTo>
                    <a:lnTo>
                      <a:pt x="1843897" y="1880351"/>
                    </a:lnTo>
                    <a:lnTo>
                      <a:pt x="1879192" y="1845197"/>
                    </a:lnTo>
                    <a:lnTo>
                      <a:pt x="1912625" y="1808826"/>
                    </a:lnTo>
                    <a:lnTo>
                      <a:pt x="1944183" y="1771300"/>
                    </a:lnTo>
                    <a:lnTo>
                      <a:pt x="1973853" y="1732681"/>
                    </a:lnTo>
                    <a:lnTo>
                      <a:pt x="2001620" y="1693032"/>
                    </a:lnTo>
                    <a:lnTo>
                      <a:pt x="2027472" y="1652414"/>
                    </a:lnTo>
                    <a:lnTo>
                      <a:pt x="2051395" y="1610889"/>
                    </a:lnTo>
                    <a:lnTo>
                      <a:pt x="2073375" y="1568519"/>
                    </a:lnTo>
                    <a:lnTo>
                      <a:pt x="2093398" y="1525366"/>
                    </a:lnTo>
                    <a:lnTo>
                      <a:pt x="2111453" y="1481492"/>
                    </a:lnTo>
                    <a:lnTo>
                      <a:pt x="2127524" y="1436960"/>
                    </a:lnTo>
                    <a:lnTo>
                      <a:pt x="2141599" y="1391831"/>
                    </a:lnTo>
                    <a:lnTo>
                      <a:pt x="2153663" y="1346167"/>
                    </a:lnTo>
                    <a:lnTo>
                      <a:pt x="2163704" y="1300031"/>
                    </a:lnTo>
                    <a:lnTo>
                      <a:pt x="2171708" y="1253484"/>
                    </a:lnTo>
                    <a:lnTo>
                      <a:pt x="2177662" y="1206588"/>
                    </a:lnTo>
                    <a:lnTo>
                      <a:pt x="2181551" y="1159405"/>
                    </a:lnTo>
                    <a:lnTo>
                      <a:pt x="2183363" y="1111998"/>
                    </a:lnTo>
                    <a:lnTo>
                      <a:pt x="2183084" y="1064428"/>
                    </a:lnTo>
                    <a:lnTo>
                      <a:pt x="2180700" y="1016757"/>
                    </a:lnTo>
                    <a:lnTo>
                      <a:pt x="2176198" y="969048"/>
                    </a:lnTo>
                    <a:lnTo>
                      <a:pt x="2169565" y="921362"/>
                    </a:lnTo>
                    <a:lnTo>
                      <a:pt x="2160786" y="873762"/>
                    </a:lnTo>
                    <a:lnTo>
                      <a:pt x="2149849" y="826309"/>
                    </a:lnTo>
                    <a:lnTo>
                      <a:pt x="2136740" y="779066"/>
                    </a:lnTo>
                    <a:lnTo>
                      <a:pt x="2121446" y="732094"/>
                    </a:lnTo>
                    <a:lnTo>
                      <a:pt x="2103952" y="685455"/>
                    </a:lnTo>
                    <a:lnTo>
                      <a:pt x="2084454" y="639649"/>
                    </a:lnTo>
                    <a:lnTo>
                      <a:pt x="2063188" y="595152"/>
                    </a:lnTo>
                    <a:lnTo>
                      <a:pt x="2040203" y="551994"/>
                    </a:lnTo>
                    <a:lnTo>
                      <a:pt x="2015549" y="510209"/>
                    </a:lnTo>
                    <a:lnTo>
                      <a:pt x="1989275" y="469826"/>
                    </a:lnTo>
                    <a:lnTo>
                      <a:pt x="1961432" y="430878"/>
                    </a:lnTo>
                    <a:lnTo>
                      <a:pt x="1932068" y="393397"/>
                    </a:lnTo>
                    <a:lnTo>
                      <a:pt x="1901234" y="357412"/>
                    </a:lnTo>
                    <a:lnTo>
                      <a:pt x="1868979" y="322957"/>
                    </a:lnTo>
                    <a:lnTo>
                      <a:pt x="1835353" y="290062"/>
                    </a:lnTo>
                    <a:lnTo>
                      <a:pt x="1800405" y="258759"/>
                    </a:lnTo>
                    <a:lnTo>
                      <a:pt x="1764185" y="229079"/>
                    </a:lnTo>
                    <a:lnTo>
                      <a:pt x="1726743" y="201054"/>
                    </a:lnTo>
                    <a:lnTo>
                      <a:pt x="1688127" y="174715"/>
                    </a:lnTo>
                    <a:lnTo>
                      <a:pt x="1648388" y="150094"/>
                    </a:lnTo>
                    <a:lnTo>
                      <a:pt x="1607576" y="127222"/>
                    </a:lnTo>
                    <a:lnTo>
                      <a:pt x="1565740" y="106131"/>
                    </a:lnTo>
                    <a:lnTo>
                      <a:pt x="1522929" y="86852"/>
                    </a:lnTo>
                    <a:lnTo>
                      <a:pt x="1479194" y="69416"/>
                    </a:lnTo>
                    <a:lnTo>
                      <a:pt x="1434583" y="53855"/>
                    </a:lnTo>
                    <a:lnTo>
                      <a:pt x="1389147" y="40201"/>
                    </a:lnTo>
                    <a:lnTo>
                      <a:pt x="1342935" y="28485"/>
                    </a:lnTo>
                    <a:lnTo>
                      <a:pt x="1295997" y="18738"/>
                    </a:lnTo>
                    <a:lnTo>
                      <a:pt x="1248381" y="10992"/>
                    </a:lnTo>
                    <a:lnTo>
                      <a:pt x="1200139" y="5278"/>
                    </a:lnTo>
                    <a:lnTo>
                      <a:pt x="1151320" y="1628"/>
                    </a:lnTo>
                    <a:lnTo>
                      <a:pt x="1101972" y="73"/>
                    </a:lnTo>
                    <a:close/>
                  </a:path>
                </a:pathLst>
              </a:custGeom>
              <a:solidFill>
                <a:srgbClr val="003150"/>
              </a:solidFill>
            </p:spPr>
            <p:txBody>
              <a:bodyPr wrap="square" lIns="0" tIns="0" rIns="0" bIns="0" rtlCol="0"/>
              <a:lstStyle/>
              <a:p>
                <a:endParaRPr/>
              </a:p>
            </p:txBody>
          </p:sp>
          <p:sp>
            <p:nvSpPr>
              <p:cNvPr id="9" name="object 9"/>
              <p:cNvSpPr/>
              <p:nvPr/>
            </p:nvSpPr>
            <p:spPr>
              <a:xfrm>
                <a:off x="15609314" y="4002800"/>
                <a:ext cx="2183765" cy="2183765"/>
              </a:xfrm>
              <a:custGeom>
                <a:avLst/>
                <a:gdLst/>
                <a:ahLst/>
                <a:cxnLst/>
                <a:rect l="l" t="t" r="r" b="b"/>
                <a:pathLst>
                  <a:path w="2183765" h="2183765">
                    <a:moveTo>
                      <a:pt x="1091062" y="10931"/>
                    </a:moveTo>
                    <a:lnTo>
                      <a:pt x="1091062" y="3298"/>
                    </a:lnTo>
                    <a:lnTo>
                      <a:pt x="1094339" y="0"/>
                    </a:lnTo>
                    <a:lnTo>
                      <a:pt x="1101972" y="73"/>
                    </a:lnTo>
                    <a:lnTo>
                      <a:pt x="1151320" y="1628"/>
                    </a:lnTo>
                    <a:lnTo>
                      <a:pt x="1200139" y="5278"/>
                    </a:lnTo>
                    <a:lnTo>
                      <a:pt x="1248381" y="10992"/>
                    </a:lnTo>
                    <a:lnTo>
                      <a:pt x="1295997" y="18738"/>
                    </a:lnTo>
                    <a:lnTo>
                      <a:pt x="1342935" y="28485"/>
                    </a:lnTo>
                    <a:lnTo>
                      <a:pt x="1389147" y="40201"/>
                    </a:lnTo>
                    <a:lnTo>
                      <a:pt x="1434583" y="53855"/>
                    </a:lnTo>
                    <a:lnTo>
                      <a:pt x="1479194" y="69416"/>
                    </a:lnTo>
                    <a:lnTo>
                      <a:pt x="1522929" y="86852"/>
                    </a:lnTo>
                    <a:lnTo>
                      <a:pt x="1565740" y="106131"/>
                    </a:lnTo>
                    <a:lnTo>
                      <a:pt x="1607576" y="127222"/>
                    </a:lnTo>
                    <a:lnTo>
                      <a:pt x="1648388" y="150094"/>
                    </a:lnTo>
                    <a:lnTo>
                      <a:pt x="1688127" y="174715"/>
                    </a:lnTo>
                    <a:lnTo>
                      <a:pt x="1726743" y="201054"/>
                    </a:lnTo>
                    <a:lnTo>
                      <a:pt x="1764185" y="229079"/>
                    </a:lnTo>
                    <a:lnTo>
                      <a:pt x="1800405" y="258759"/>
                    </a:lnTo>
                    <a:lnTo>
                      <a:pt x="1835353" y="290062"/>
                    </a:lnTo>
                    <a:lnTo>
                      <a:pt x="1868979" y="322957"/>
                    </a:lnTo>
                    <a:lnTo>
                      <a:pt x="1901234" y="357412"/>
                    </a:lnTo>
                    <a:lnTo>
                      <a:pt x="1932068" y="393397"/>
                    </a:lnTo>
                    <a:lnTo>
                      <a:pt x="1961432" y="430878"/>
                    </a:lnTo>
                    <a:lnTo>
                      <a:pt x="1989275" y="469826"/>
                    </a:lnTo>
                    <a:lnTo>
                      <a:pt x="2015549" y="510209"/>
                    </a:lnTo>
                    <a:lnTo>
                      <a:pt x="2040203" y="551994"/>
                    </a:lnTo>
                    <a:lnTo>
                      <a:pt x="2063188" y="595152"/>
                    </a:lnTo>
                    <a:lnTo>
                      <a:pt x="2084454" y="639649"/>
                    </a:lnTo>
                    <a:lnTo>
                      <a:pt x="2103952" y="685455"/>
                    </a:lnTo>
                    <a:lnTo>
                      <a:pt x="2121446" y="732094"/>
                    </a:lnTo>
                    <a:lnTo>
                      <a:pt x="2136740" y="779066"/>
                    </a:lnTo>
                    <a:lnTo>
                      <a:pt x="2149849" y="826309"/>
                    </a:lnTo>
                    <a:lnTo>
                      <a:pt x="2160786" y="873762"/>
                    </a:lnTo>
                    <a:lnTo>
                      <a:pt x="2169565" y="921362"/>
                    </a:lnTo>
                    <a:lnTo>
                      <a:pt x="2176198" y="969048"/>
                    </a:lnTo>
                    <a:lnTo>
                      <a:pt x="2180700" y="1016757"/>
                    </a:lnTo>
                    <a:lnTo>
                      <a:pt x="2183084" y="1064428"/>
                    </a:lnTo>
                    <a:lnTo>
                      <a:pt x="2183363" y="1111998"/>
                    </a:lnTo>
                    <a:lnTo>
                      <a:pt x="2181551" y="1159405"/>
                    </a:lnTo>
                    <a:lnTo>
                      <a:pt x="2177662" y="1206588"/>
                    </a:lnTo>
                    <a:lnTo>
                      <a:pt x="2171708" y="1253484"/>
                    </a:lnTo>
                    <a:lnTo>
                      <a:pt x="2163704" y="1300031"/>
                    </a:lnTo>
                    <a:lnTo>
                      <a:pt x="2153663" y="1346167"/>
                    </a:lnTo>
                    <a:lnTo>
                      <a:pt x="2141599" y="1391831"/>
                    </a:lnTo>
                    <a:lnTo>
                      <a:pt x="2127524" y="1436960"/>
                    </a:lnTo>
                    <a:lnTo>
                      <a:pt x="2111453" y="1481492"/>
                    </a:lnTo>
                    <a:lnTo>
                      <a:pt x="2093398" y="1525366"/>
                    </a:lnTo>
                    <a:lnTo>
                      <a:pt x="2073375" y="1568519"/>
                    </a:lnTo>
                    <a:lnTo>
                      <a:pt x="2051395" y="1610889"/>
                    </a:lnTo>
                    <a:lnTo>
                      <a:pt x="2027472" y="1652414"/>
                    </a:lnTo>
                    <a:lnTo>
                      <a:pt x="2001620" y="1693032"/>
                    </a:lnTo>
                    <a:lnTo>
                      <a:pt x="1973853" y="1732681"/>
                    </a:lnTo>
                    <a:lnTo>
                      <a:pt x="1944183" y="1771300"/>
                    </a:lnTo>
                    <a:lnTo>
                      <a:pt x="1912625" y="1808826"/>
                    </a:lnTo>
                    <a:lnTo>
                      <a:pt x="1879192" y="1845197"/>
                    </a:lnTo>
                    <a:lnTo>
                      <a:pt x="1843897" y="1880351"/>
                    </a:lnTo>
                    <a:lnTo>
                      <a:pt x="1807092" y="1913920"/>
                    </a:lnTo>
                    <a:lnTo>
                      <a:pt x="1769160" y="1945573"/>
                    </a:lnTo>
                    <a:lnTo>
                      <a:pt x="1730163" y="1975297"/>
                    </a:lnTo>
                    <a:lnTo>
                      <a:pt x="1690164" y="2003084"/>
                    </a:lnTo>
                    <a:lnTo>
                      <a:pt x="1649227" y="2028922"/>
                    </a:lnTo>
                    <a:lnTo>
                      <a:pt x="1607413" y="2052800"/>
                    </a:lnTo>
                    <a:lnTo>
                      <a:pt x="1564785" y="2074708"/>
                    </a:lnTo>
                    <a:lnTo>
                      <a:pt x="1521406" y="2094636"/>
                    </a:lnTo>
                    <a:lnTo>
                      <a:pt x="1477338" y="2112574"/>
                    </a:lnTo>
                    <a:lnTo>
                      <a:pt x="1432644" y="2128509"/>
                    </a:lnTo>
                    <a:lnTo>
                      <a:pt x="1387386" y="2142433"/>
                    </a:lnTo>
                    <a:lnTo>
                      <a:pt x="1341628" y="2154335"/>
                    </a:lnTo>
                    <a:lnTo>
                      <a:pt x="1295431" y="2164203"/>
                    </a:lnTo>
                    <a:lnTo>
                      <a:pt x="1248859" y="2172028"/>
                    </a:lnTo>
                    <a:lnTo>
                      <a:pt x="1201974" y="2177800"/>
                    </a:lnTo>
                    <a:lnTo>
                      <a:pt x="1154838" y="2181506"/>
                    </a:lnTo>
                    <a:lnTo>
                      <a:pt x="1107515" y="2183138"/>
                    </a:lnTo>
                    <a:lnTo>
                      <a:pt x="1060066" y="2182684"/>
                    </a:lnTo>
                    <a:lnTo>
                      <a:pt x="1012555" y="2180134"/>
                    </a:lnTo>
                    <a:lnTo>
                      <a:pt x="965044" y="2175477"/>
                    </a:lnTo>
                    <a:lnTo>
                      <a:pt x="917595" y="2168704"/>
                    </a:lnTo>
                    <a:lnTo>
                      <a:pt x="870272" y="2159803"/>
                    </a:lnTo>
                    <a:lnTo>
                      <a:pt x="823136" y="2148763"/>
                    </a:lnTo>
                    <a:lnTo>
                      <a:pt x="776251" y="2135575"/>
                    </a:lnTo>
                    <a:lnTo>
                      <a:pt x="729679" y="2120228"/>
                    </a:lnTo>
                    <a:lnTo>
                      <a:pt x="683483" y="2102712"/>
                    </a:lnTo>
                    <a:lnTo>
                      <a:pt x="637725" y="2083015"/>
                    </a:lnTo>
                    <a:lnTo>
                      <a:pt x="592875" y="2061328"/>
                    </a:lnTo>
                    <a:lnTo>
                      <a:pt x="549387" y="2037883"/>
                    </a:lnTo>
                    <a:lnTo>
                      <a:pt x="507294" y="2012733"/>
                    </a:lnTo>
                    <a:lnTo>
                      <a:pt x="466628" y="1985934"/>
                    </a:lnTo>
                    <a:lnTo>
                      <a:pt x="427422" y="1957538"/>
                    </a:lnTo>
                    <a:lnTo>
                      <a:pt x="389711" y="1927601"/>
                    </a:lnTo>
                    <a:lnTo>
                      <a:pt x="353526" y="1896176"/>
                    </a:lnTo>
                    <a:lnTo>
                      <a:pt x="318900" y="1863318"/>
                    </a:lnTo>
                    <a:lnTo>
                      <a:pt x="285867" y="1829081"/>
                    </a:lnTo>
                    <a:lnTo>
                      <a:pt x="254460" y="1793518"/>
                    </a:lnTo>
                    <a:lnTo>
                      <a:pt x="224712" y="1756685"/>
                    </a:lnTo>
                    <a:lnTo>
                      <a:pt x="196656" y="1718636"/>
                    </a:lnTo>
                    <a:lnTo>
                      <a:pt x="170324" y="1679424"/>
                    </a:lnTo>
                    <a:lnTo>
                      <a:pt x="145750" y="1639104"/>
                    </a:lnTo>
                    <a:lnTo>
                      <a:pt x="122967" y="1597730"/>
                    </a:lnTo>
                    <a:lnTo>
                      <a:pt x="102008" y="1555357"/>
                    </a:lnTo>
                    <a:lnTo>
                      <a:pt x="82906" y="1512037"/>
                    </a:lnTo>
                    <a:lnTo>
                      <a:pt x="65694" y="1467827"/>
                    </a:lnTo>
                    <a:lnTo>
                      <a:pt x="50405" y="1422779"/>
                    </a:lnTo>
                    <a:lnTo>
                      <a:pt x="37072" y="1376948"/>
                    </a:lnTo>
                    <a:lnTo>
                      <a:pt x="25728" y="1330389"/>
                    </a:lnTo>
                    <a:lnTo>
                      <a:pt x="16406" y="1283155"/>
                    </a:lnTo>
                    <a:lnTo>
                      <a:pt x="9139" y="1235301"/>
                    </a:lnTo>
                    <a:lnTo>
                      <a:pt x="3960" y="1186880"/>
                    </a:lnTo>
                    <a:lnTo>
                      <a:pt x="903" y="1137948"/>
                    </a:lnTo>
                    <a:lnTo>
                      <a:pt x="0" y="1088557"/>
                    </a:lnTo>
                    <a:lnTo>
                      <a:pt x="1283" y="1038764"/>
                    </a:lnTo>
                    <a:lnTo>
                      <a:pt x="4734" y="989101"/>
                    </a:lnTo>
                    <a:lnTo>
                      <a:pt x="10283" y="940098"/>
                    </a:lnTo>
                    <a:lnTo>
                      <a:pt x="17895" y="891799"/>
                    </a:lnTo>
                    <a:lnTo>
                      <a:pt x="27532" y="844252"/>
                    </a:lnTo>
                    <a:lnTo>
                      <a:pt x="39159" y="797501"/>
                    </a:lnTo>
                    <a:lnTo>
                      <a:pt x="52738" y="751592"/>
                    </a:lnTo>
                    <a:lnTo>
                      <a:pt x="68233" y="706573"/>
                    </a:lnTo>
                    <a:lnTo>
                      <a:pt x="85608" y="662488"/>
                    </a:lnTo>
                    <a:lnTo>
                      <a:pt x="104826" y="619383"/>
                    </a:lnTo>
                    <a:lnTo>
                      <a:pt x="125849" y="577305"/>
                    </a:lnTo>
                    <a:lnTo>
                      <a:pt x="148643" y="536299"/>
                    </a:lnTo>
                    <a:lnTo>
                      <a:pt x="173169" y="496412"/>
                    </a:lnTo>
                    <a:lnTo>
                      <a:pt x="199392" y="457690"/>
                    </a:lnTo>
                    <a:lnTo>
                      <a:pt x="227274" y="420177"/>
                    </a:lnTo>
                    <a:lnTo>
                      <a:pt x="256780" y="383921"/>
                    </a:lnTo>
                    <a:lnTo>
                      <a:pt x="287872" y="348967"/>
                    </a:lnTo>
                    <a:lnTo>
                      <a:pt x="320514" y="315362"/>
                    </a:lnTo>
                    <a:lnTo>
                      <a:pt x="354670" y="283150"/>
                    </a:lnTo>
                    <a:lnTo>
                      <a:pt x="390302" y="252379"/>
                    </a:lnTo>
                    <a:lnTo>
                      <a:pt x="427374" y="223094"/>
                    </a:lnTo>
                    <a:lnTo>
                      <a:pt x="465850" y="195341"/>
                    </a:lnTo>
                    <a:lnTo>
                      <a:pt x="505693" y="169166"/>
                    </a:lnTo>
                    <a:lnTo>
                      <a:pt x="546866" y="144614"/>
                    </a:lnTo>
                    <a:lnTo>
                      <a:pt x="589333" y="121733"/>
                    </a:lnTo>
                    <a:lnTo>
                      <a:pt x="633057" y="100568"/>
                    </a:lnTo>
                    <a:lnTo>
                      <a:pt x="678002" y="81164"/>
                    </a:lnTo>
                    <a:lnTo>
                      <a:pt x="724131" y="63568"/>
                    </a:lnTo>
                    <a:lnTo>
                      <a:pt x="737983" y="70259"/>
                    </a:lnTo>
                    <a:lnTo>
                      <a:pt x="841415" y="369213"/>
                    </a:lnTo>
                    <a:lnTo>
                      <a:pt x="795194" y="386831"/>
                    </a:lnTo>
                    <a:lnTo>
                      <a:pt x="750674" y="407077"/>
                    </a:lnTo>
                    <a:lnTo>
                      <a:pt x="707932" y="429847"/>
                    </a:lnTo>
                    <a:lnTo>
                      <a:pt x="667045" y="455042"/>
                    </a:lnTo>
                    <a:lnTo>
                      <a:pt x="628088" y="482557"/>
                    </a:lnTo>
                    <a:lnTo>
                      <a:pt x="591138" y="512292"/>
                    </a:lnTo>
                    <a:lnTo>
                      <a:pt x="556272" y="544144"/>
                    </a:lnTo>
                    <a:lnTo>
                      <a:pt x="523565" y="578012"/>
                    </a:lnTo>
                    <a:lnTo>
                      <a:pt x="493095" y="613793"/>
                    </a:lnTo>
                    <a:lnTo>
                      <a:pt x="464938" y="651385"/>
                    </a:lnTo>
                    <a:lnTo>
                      <a:pt x="439171" y="690686"/>
                    </a:lnTo>
                    <a:lnTo>
                      <a:pt x="415869" y="731595"/>
                    </a:lnTo>
                    <a:lnTo>
                      <a:pt x="395109" y="774009"/>
                    </a:lnTo>
                    <a:lnTo>
                      <a:pt x="376968" y="817826"/>
                    </a:lnTo>
                    <a:lnTo>
                      <a:pt x="361521" y="862944"/>
                    </a:lnTo>
                    <a:lnTo>
                      <a:pt x="348847" y="909261"/>
                    </a:lnTo>
                    <a:lnTo>
                      <a:pt x="339020" y="956675"/>
                    </a:lnTo>
                    <a:lnTo>
                      <a:pt x="332118" y="1005084"/>
                    </a:lnTo>
                    <a:lnTo>
                      <a:pt x="328216" y="1054386"/>
                    </a:lnTo>
                    <a:lnTo>
                      <a:pt x="327398" y="1103834"/>
                    </a:lnTo>
                    <a:lnTo>
                      <a:pt x="329653" y="1152680"/>
                    </a:lnTo>
                    <a:lnTo>
                      <a:pt x="334913" y="1200814"/>
                    </a:lnTo>
                    <a:lnTo>
                      <a:pt x="343113" y="1248128"/>
                    </a:lnTo>
                    <a:lnTo>
                      <a:pt x="354186" y="1294513"/>
                    </a:lnTo>
                    <a:lnTo>
                      <a:pt x="368065" y="1339860"/>
                    </a:lnTo>
                    <a:lnTo>
                      <a:pt x="384685" y="1384060"/>
                    </a:lnTo>
                    <a:lnTo>
                      <a:pt x="403979" y="1427004"/>
                    </a:lnTo>
                    <a:lnTo>
                      <a:pt x="425881" y="1468583"/>
                    </a:lnTo>
                    <a:lnTo>
                      <a:pt x="450323" y="1508689"/>
                    </a:lnTo>
                    <a:lnTo>
                      <a:pt x="477241" y="1547212"/>
                    </a:lnTo>
                    <a:lnTo>
                      <a:pt x="506568" y="1584044"/>
                    </a:lnTo>
                    <a:lnTo>
                      <a:pt x="538236" y="1619075"/>
                    </a:lnTo>
                    <a:lnTo>
                      <a:pt x="572181" y="1652198"/>
                    </a:lnTo>
                    <a:lnTo>
                      <a:pt x="608335" y="1683302"/>
                    </a:lnTo>
                    <a:lnTo>
                      <a:pt x="646633" y="1712279"/>
                    </a:lnTo>
                    <a:lnTo>
                      <a:pt x="687007" y="1739020"/>
                    </a:lnTo>
                    <a:lnTo>
                      <a:pt x="729392" y="1763416"/>
                    </a:lnTo>
                    <a:lnTo>
                      <a:pt x="773721" y="1785359"/>
                    </a:lnTo>
                    <a:lnTo>
                      <a:pt x="819334" y="1804495"/>
                    </a:lnTo>
                    <a:lnTo>
                      <a:pt x="865529" y="1820556"/>
                    </a:lnTo>
                    <a:lnTo>
                      <a:pt x="912181" y="1833562"/>
                    </a:lnTo>
                    <a:lnTo>
                      <a:pt x="959162" y="1843535"/>
                    </a:lnTo>
                    <a:lnTo>
                      <a:pt x="1006349" y="1850495"/>
                    </a:lnTo>
                    <a:lnTo>
                      <a:pt x="1053614" y="1854465"/>
                    </a:lnTo>
                    <a:lnTo>
                      <a:pt x="1100833" y="1855464"/>
                    </a:lnTo>
                    <a:lnTo>
                      <a:pt x="1147879" y="1853515"/>
                    </a:lnTo>
                    <a:lnTo>
                      <a:pt x="1194627" y="1848638"/>
                    </a:lnTo>
                    <a:lnTo>
                      <a:pt x="1240951" y="1840854"/>
                    </a:lnTo>
                    <a:lnTo>
                      <a:pt x="1286725" y="1830185"/>
                    </a:lnTo>
                    <a:lnTo>
                      <a:pt x="1331824" y="1816652"/>
                    </a:lnTo>
                    <a:lnTo>
                      <a:pt x="1376121" y="1800275"/>
                    </a:lnTo>
                    <a:lnTo>
                      <a:pt x="1419492" y="1781076"/>
                    </a:lnTo>
                    <a:lnTo>
                      <a:pt x="1461810" y="1759076"/>
                    </a:lnTo>
                    <a:lnTo>
                      <a:pt x="1502949" y="1734296"/>
                    </a:lnTo>
                    <a:lnTo>
                      <a:pt x="1542785" y="1706758"/>
                    </a:lnTo>
                    <a:lnTo>
                      <a:pt x="1581190" y="1676481"/>
                    </a:lnTo>
                    <a:lnTo>
                      <a:pt x="1618040" y="1643489"/>
                    </a:lnTo>
                    <a:lnTo>
                      <a:pt x="1652762" y="1608263"/>
                    </a:lnTo>
                    <a:lnTo>
                      <a:pt x="1684843" y="1571355"/>
                    </a:lnTo>
                    <a:lnTo>
                      <a:pt x="1714257" y="1532887"/>
                    </a:lnTo>
                    <a:lnTo>
                      <a:pt x="1740978" y="1492986"/>
                    </a:lnTo>
                    <a:lnTo>
                      <a:pt x="1764977" y="1451774"/>
                    </a:lnTo>
                    <a:lnTo>
                      <a:pt x="1786228" y="1409378"/>
                    </a:lnTo>
                    <a:lnTo>
                      <a:pt x="1804704" y="1365922"/>
                    </a:lnTo>
                    <a:lnTo>
                      <a:pt x="1820378" y="1321529"/>
                    </a:lnTo>
                    <a:lnTo>
                      <a:pt x="1833222" y="1276326"/>
                    </a:lnTo>
                    <a:lnTo>
                      <a:pt x="1843209" y="1230435"/>
                    </a:lnTo>
                    <a:lnTo>
                      <a:pt x="1850314" y="1183983"/>
                    </a:lnTo>
                    <a:lnTo>
                      <a:pt x="1854507" y="1137093"/>
                    </a:lnTo>
                    <a:lnTo>
                      <a:pt x="1855763" y="1089890"/>
                    </a:lnTo>
                    <a:lnTo>
                      <a:pt x="1854053" y="1042498"/>
                    </a:lnTo>
                    <a:lnTo>
                      <a:pt x="1849352" y="995043"/>
                    </a:lnTo>
                    <a:lnTo>
                      <a:pt x="1841632" y="947648"/>
                    </a:lnTo>
                    <a:lnTo>
                      <a:pt x="1830866" y="900439"/>
                    </a:lnTo>
                    <a:lnTo>
                      <a:pt x="1817027" y="853539"/>
                    </a:lnTo>
                    <a:lnTo>
                      <a:pt x="1800087" y="807074"/>
                    </a:lnTo>
                    <a:lnTo>
                      <a:pt x="1780280" y="761756"/>
                    </a:lnTo>
                    <a:lnTo>
                      <a:pt x="1757928" y="718263"/>
                    </a:lnTo>
                    <a:lnTo>
                      <a:pt x="1733139" y="676665"/>
                    </a:lnTo>
                    <a:lnTo>
                      <a:pt x="1706016" y="637035"/>
                    </a:lnTo>
                    <a:lnTo>
                      <a:pt x="1676667" y="599444"/>
                    </a:lnTo>
                    <a:lnTo>
                      <a:pt x="1645196" y="563963"/>
                    </a:lnTo>
                    <a:lnTo>
                      <a:pt x="1611709" y="530664"/>
                    </a:lnTo>
                    <a:lnTo>
                      <a:pt x="1576312" y="499618"/>
                    </a:lnTo>
                    <a:lnTo>
                      <a:pt x="1539110" y="470897"/>
                    </a:lnTo>
                    <a:lnTo>
                      <a:pt x="1500209" y="444572"/>
                    </a:lnTo>
                    <a:lnTo>
                      <a:pt x="1459715" y="420715"/>
                    </a:lnTo>
                    <a:lnTo>
                      <a:pt x="1417732" y="399397"/>
                    </a:lnTo>
                    <a:lnTo>
                      <a:pt x="1374367" y="380689"/>
                    </a:lnTo>
                    <a:lnTo>
                      <a:pt x="1329726" y="364663"/>
                    </a:lnTo>
                    <a:lnTo>
                      <a:pt x="1283913" y="351391"/>
                    </a:lnTo>
                    <a:lnTo>
                      <a:pt x="1237034" y="340944"/>
                    </a:lnTo>
                    <a:lnTo>
                      <a:pt x="1189196" y="333393"/>
                    </a:lnTo>
                    <a:lnTo>
                      <a:pt x="1140503" y="328811"/>
                    </a:lnTo>
                    <a:lnTo>
                      <a:pt x="1091062" y="327267"/>
                    </a:lnTo>
                    <a:lnTo>
                      <a:pt x="1091062" y="10931"/>
                    </a:lnTo>
                    <a:close/>
                  </a:path>
                </a:pathLst>
              </a:custGeom>
              <a:ln w="15706">
                <a:solidFill>
                  <a:srgbClr val="D0D3DC"/>
                </a:solidFill>
              </a:ln>
            </p:spPr>
            <p:txBody>
              <a:bodyPr wrap="square" lIns="0" tIns="0" rIns="0" bIns="0" rtlCol="0"/>
              <a:lstStyle/>
              <a:p>
                <a:endParaRPr/>
              </a:p>
            </p:txBody>
          </p:sp>
          <p:sp>
            <p:nvSpPr>
              <p:cNvPr id="10" name="object 10"/>
              <p:cNvSpPr/>
              <p:nvPr/>
            </p:nvSpPr>
            <p:spPr>
              <a:xfrm>
                <a:off x="16344798" y="4002798"/>
                <a:ext cx="355600" cy="369570"/>
              </a:xfrm>
              <a:custGeom>
                <a:avLst/>
                <a:gdLst/>
                <a:ahLst/>
                <a:cxnLst/>
                <a:rect l="l" t="t" r="r" b="b"/>
                <a:pathLst>
                  <a:path w="355600" h="369570">
                    <a:moveTo>
                      <a:pt x="352303" y="0"/>
                    </a:moveTo>
                    <a:lnTo>
                      <a:pt x="302613" y="1265"/>
                    </a:lnTo>
                    <a:lnTo>
                      <a:pt x="260798" y="4062"/>
                    </a:lnTo>
                    <a:lnTo>
                      <a:pt x="218441" y="8627"/>
                    </a:lnTo>
                    <a:lnTo>
                      <a:pt x="174759" y="15109"/>
                    </a:lnTo>
                    <a:lnTo>
                      <a:pt x="131350" y="23260"/>
                    </a:lnTo>
                    <a:lnTo>
                      <a:pt x="89825" y="32789"/>
                    </a:lnTo>
                    <a:lnTo>
                      <a:pt x="49394" y="43810"/>
                    </a:lnTo>
                    <a:lnTo>
                      <a:pt x="9266" y="56438"/>
                    </a:lnTo>
                    <a:lnTo>
                      <a:pt x="0" y="63045"/>
                    </a:lnTo>
                    <a:lnTo>
                      <a:pt x="2502" y="70259"/>
                    </a:lnTo>
                    <a:lnTo>
                      <a:pt x="105923" y="369213"/>
                    </a:lnTo>
                    <a:lnTo>
                      <a:pt x="166812" y="350970"/>
                    </a:lnTo>
                    <a:lnTo>
                      <a:pt x="228998" y="337832"/>
                    </a:lnTo>
                    <a:lnTo>
                      <a:pt x="292069" y="329923"/>
                    </a:lnTo>
                    <a:lnTo>
                      <a:pt x="355580" y="327267"/>
                    </a:lnTo>
                    <a:lnTo>
                      <a:pt x="355580" y="3298"/>
                    </a:lnTo>
                    <a:lnTo>
                      <a:pt x="352303" y="0"/>
                    </a:lnTo>
                    <a:close/>
                  </a:path>
                </a:pathLst>
              </a:custGeom>
              <a:solidFill>
                <a:srgbClr val="D8D8D8"/>
              </a:solidFill>
            </p:spPr>
            <p:txBody>
              <a:bodyPr wrap="square" lIns="0" tIns="0" rIns="0" bIns="0" rtlCol="0"/>
              <a:lstStyle/>
              <a:p>
                <a:endParaRPr/>
              </a:p>
            </p:txBody>
          </p:sp>
          <p:sp>
            <p:nvSpPr>
              <p:cNvPr id="11" name="object 11"/>
              <p:cNvSpPr/>
              <p:nvPr/>
            </p:nvSpPr>
            <p:spPr>
              <a:xfrm>
                <a:off x="16344798" y="4002798"/>
                <a:ext cx="355600" cy="369570"/>
              </a:xfrm>
              <a:custGeom>
                <a:avLst/>
                <a:gdLst/>
                <a:ahLst/>
                <a:cxnLst/>
                <a:rect l="l" t="t" r="r" b="b"/>
                <a:pathLst>
                  <a:path w="355600" h="369570">
                    <a:moveTo>
                      <a:pt x="2502" y="70259"/>
                    </a:moveTo>
                    <a:lnTo>
                      <a:pt x="0" y="63045"/>
                    </a:lnTo>
                    <a:lnTo>
                      <a:pt x="2020" y="58856"/>
                    </a:lnTo>
                    <a:lnTo>
                      <a:pt x="9266" y="56438"/>
                    </a:lnTo>
                    <a:lnTo>
                      <a:pt x="49394" y="43810"/>
                    </a:lnTo>
                    <a:lnTo>
                      <a:pt x="89825" y="32789"/>
                    </a:lnTo>
                    <a:lnTo>
                      <a:pt x="131350" y="23260"/>
                    </a:lnTo>
                    <a:lnTo>
                      <a:pt x="174759" y="15109"/>
                    </a:lnTo>
                    <a:lnTo>
                      <a:pt x="218441" y="8627"/>
                    </a:lnTo>
                    <a:lnTo>
                      <a:pt x="260798" y="4062"/>
                    </a:lnTo>
                    <a:lnTo>
                      <a:pt x="302613" y="1265"/>
                    </a:lnTo>
                    <a:lnTo>
                      <a:pt x="344670" y="83"/>
                    </a:lnTo>
                    <a:lnTo>
                      <a:pt x="352303" y="0"/>
                    </a:lnTo>
                    <a:lnTo>
                      <a:pt x="355580" y="3298"/>
                    </a:lnTo>
                    <a:lnTo>
                      <a:pt x="355580" y="10931"/>
                    </a:lnTo>
                    <a:lnTo>
                      <a:pt x="355580" y="327267"/>
                    </a:lnTo>
                    <a:lnTo>
                      <a:pt x="292069" y="329923"/>
                    </a:lnTo>
                    <a:lnTo>
                      <a:pt x="228998" y="337832"/>
                    </a:lnTo>
                    <a:lnTo>
                      <a:pt x="166812" y="350970"/>
                    </a:lnTo>
                    <a:lnTo>
                      <a:pt x="105923" y="369213"/>
                    </a:lnTo>
                    <a:lnTo>
                      <a:pt x="2502" y="70259"/>
                    </a:lnTo>
                    <a:close/>
                  </a:path>
                </a:pathLst>
              </a:custGeom>
              <a:ln w="15706">
                <a:solidFill>
                  <a:srgbClr val="FAFAFA"/>
                </a:solidFill>
              </a:ln>
            </p:spPr>
            <p:txBody>
              <a:bodyPr wrap="square" lIns="0" tIns="0" rIns="0" bIns="0" rtlCol="0"/>
              <a:lstStyle/>
              <a:p>
                <a:endParaRPr/>
              </a:p>
            </p:txBody>
          </p:sp>
        </p:grpSp>
        <p:sp>
          <p:nvSpPr>
            <p:cNvPr id="15" name="object 15"/>
            <p:cNvSpPr txBox="1"/>
            <p:nvPr/>
          </p:nvSpPr>
          <p:spPr>
            <a:xfrm>
              <a:off x="16101049" y="4704664"/>
              <a:ext cx="1245235" cy="732790"/>
            </a:xfrm>
            <a:prstGeom prst="rect">
              <a:avLst/>
            </a:prstGeom>
          </p:spPr>
          <p:txBody>
            <a:bodyPr vert="horz" wrap="square" lIns="0" tIns="17145" rIns="0" bIns="0" rtlCol="0">
              <a:spAutoFit/>
            </a:bodyPr>
            <a:lstStyle/>
            <a:p>
              <a:pPr marL="12700">
                <a:lnSpc>
                  <a:spcPct val="100000"/>
                </a:lnSpc>
                <a:spcBef>
                  <a:spcPts val="135"/>
                </a:spcBef>
              </a:pPr>
              <a:r>
                <a:rPr sz="4600" b="1" spc="-65" dirty="0">
                  <a:solidFill>
                    <a:srgbClr val="003150"/>
                  </a:solidFill>
                  <a:latin typeface="Work Sans"/>
                  <a:cs typeface="Work Sans"/>
                </a:rPr>
                <a:t>95%</a:t>
              </a:r>
              <a:endParaRPr sz="4600" dirty="0">
                <a:latin typeface="Work Sans"/>
                <a:cs typeface="Work Sans"/>
              </a:endParaRPr>
            </a:p>
          </p:txBody>
        </p:sp>
        <p:sp>
          <p:nvSpPr>
            <p:cNvPr id="24" name="object 24"/>
            <p:cNvSpPr txBox="1"/>
            <p:nvPr/>
          </p:nvSpPr>
          <p:spPr>
            <a:xfrm>
              <a:off x="13965932" y="6319207"/>
              <a:ext cx="5305425" cy="4004943"/>
            </a:xfrm>
            <a:prstGeom prst="rect">
              <a:avLst/>
            </a:prstGeom>
          </p:spPr>
          <p:txBody>
            <a:bodyPr vert="horz" wrap="square" lIns="0" tIns="54610" rIns="0" bIns="0" rtlCol="0">
              <a:spAutoFit/>
            </a:bodyPr>
            <a:lstStyle/>
            <a:p>
              <a:pPr marL="12700" marR="257175">
                <a:lnSpc>
                  <a:spcPts val="2470"/>
                </a:lnSpc>
                <a:spcBef>
                  <a:spcPts val="430"/>
                </a:spcBef>
              </a:pPr>
              <a:r>
                <a:rPr sz="2300" b="0" dirty="0">
                  <a:solidFill>
                    <a:srgbClr val="3B526F"/>
                  </a:solidFill>
                  <a:latin typeface="Work Sans Medium"/>
                  <a:cs typeface="Work Sans Medium"/>
                </a:rPr>
                <a:t>Z</a:t>
              </a:r>
              <a:r>
                <a:rPr sz="2300" b="0" spc="-40" dirty="0">
                  <a:solidFill>
                    <a:srgbClr val="3B526F"/>
                  </a:solidFill>
                  <a:latin typeface="Work Sans Medium"/>
                  <a:cs typeface="Work Sans Medium"/>
                </a:rPr>
                <a:t> </a:t>
              </a:r>
              <a:r>
                <a:rPr sz="2300" b="0" spc="-25" dirty="0">
                  <a:solidFill>
                    <a:srgbClr val="3B526F"/>
                  </a:solidFill>
                  <a:latin typeface="Work Sans Medium"/>
                  <a:cs typeface="Work Sans Medium"/>
                </a:rPr>
                <a:t>ODPOVĚDÍ</a:t>
              </a:r>
              <a:r>
                <a:rPr sz="2300" b="0" spc="-105" dirty="0">
                  <a:solidFill>
                    <a:srgbClr val="3B526F"/>
                  </a:solidFill>
                  <a:latin typeface="Work Sans Medium"/>
                  <a:cs typeface="Work Sans Medium"/>
                </a:rPr>
                <a:t> </a:t>
              </a:r>
              <a:r>
                <a:rPr sz="2300" b="0" spc="-75" dirty="0">
                  <a:solidFill>
                    <a:srgbClr val="3B526F"/>
                  </a:solidFill>
                  <a:latin typeface="Work Sans Medium"/>
                  <a:cs typeface="Work Sans Medium"/>
                </a:rPr>
                <a:t>VYPLYNULO,</a:t>
              </a:r>
              <a:r>
                <a:rPr sz="2300" b="0" spc="-35" dirty="0">
                  <a:solidFill>
                    <a:srgbClr val="3B526F"/>
                  </a:solidFill>
                  <a:latin typeface="Work Sans Medium"/>
                  <a:cs typeface="Work Sans Medium"/>
                </a:rPr>
                <a:t> </a:t>
              </a:r>
              <a:r>
                <a:rPr sz="2300" b="0" dirty="0">
                  <a:solidFill>
                    <a:srgbClr val="3B526F"/>
                  </a:solidFill>
                  <a:latin typeface="Work Sans Medium"/>
                  <a:cs typeface="Work Sans Medium"/>
                </a:rPr>
                <a:t>ŽE</a:t>
              </a:r>
              <a:r>
                <a:rPr sz="2300" b="0" spc="-35" dirty="0">
                  <a:solidFill>
                    <a:srgbClr val="3B526F"/>
                  </a:solidFill>
                  <a:latin typeface="Work Sans Medium"/>
                  <a:cs typeface="Work Sans Medium"/>
                </a:rPr>
                <a:t> </a:t>
              </a:r>
              <a:r>
                <a:rPr sz="2300" b="0" spc="-75" dirty="0">
                  <a:solidFill>
                    <a:srgbClr val="3B526F"/>
                  </a:solidFill>
                  <a:latin typeface="Work Sans Medium"/>
                  <a:cs typeface="Work Sans Medium"/>
                </a:rPr>
                <a:t>94,7</a:t>
              </a:r>
              <a:r>
                <a:rPr sz="2300" b="0" spc="-95" dirty="0">
                  <a:solidFill>
                    <a:srgbClr val="3B526F"/>
                  </a:solidFill>
                  <a:latin typeface="Work Sans Medium"/>
                  <a:cs typeface="Work Sans Medium"/>
                </a:rPr>
                <a:t> </a:t>
              </a:r>
              <a:r>
                <a:rPr sz="2300" b="0" spc="-50" dirty="0">
                  <a:solidFill>
                    <a:srgbClr val="3B526F"/>
                  </a:solidFill>
                  <a:latin typeface="Work Sans Medium"/>
                  <a:cs typeface="Work Sans Medium"/>
                </a:rPr>
                <a:t>% </a:t>
              </a:r>
              <a:r>
                <a:rPr sz="2300" b="0" dirty="0">
                  <a:solidFill>
                    <a:srgbClr val="3B526F"/>
                  </a:solidFill>
                  <a:latin typeface="Work Sans Medium"/>
                  <a:cs typeface="Work Sans Medium"/>
                </a:rPr>
                <a:t>STAROSTŮ</a:t>
              </a:r>
              <a:r>
                <a:rPr sz="2300" b="0" spc="80" dirty="0">
                  <a:solidFill>
                    <a:srgbClr val="3B526F"/>
                  </a:solidFill>
                  <a:latin typeface="Work Sans Medium"/>
                  <a:cs typeface="Work Sans Medium"/>
                </a:rPr>
                <a:t> </a:t>
              </a:r>
              <a:r>
                <a:rPr sz="2300" b="0" dirty="0">
                  <a:solidFill>
                    <a:srgbClr val="3B526F"/>
                  </a:solidFill>
                  <a:latin typeface="Work Sans Medium"/>
                  <a:cs typeface="Work Sans Medium"/>
                </a:rPr>
                <a:t>BY SE</a:t>
              </a:r>
              <a:r>
                <a:rPr sz="2300" b="0" spc="30" dirty="0">
                  <a:solidFill>
                    <a:srgbClr val="3B526F"/>
                  </a:solidFill>
                  <a:latin typeface="Work Sans Medium"/>
                  <a:cs typeface="Work Sans Medium"/>
                </a:rPr>
                <a:t> </a:t>
              </a:r>
              <a:r>
                <a:rPr sz="2300" b="0" dirty="0">
                  <a:solidFill>
                    <a:srgbClr val="3B526F"/>
                  </a:solidFill>
                  <a:latin typeface="Work Sans Medium"/>
                  <a:cs typeface="Work Sans Medium"/>
                </a:rPr>
                <a:t>TAK</a:t>
              </a:r>
              <a:r>
                <a:rPr sz="2300" b="0" spc="55" dirty="0">
                  <a:solidFill>
                    <a:srgbClr val="3B526F"/>
                  </a:solidFill>
                  <a:latin typeface="Work Sans Medium"/>
                  <a:cs typeface="Work Sans Medium"/>
                </a:rPr>
                <a:t> </a:t>
              </a:r>
              <a:r>
                <a:rPr sz="2300" b="0" spc="-10" dirty="0">
                  <a:solidFill>
                    <a:srgbClr val="3B526F"/>
                  </a:solidFill>
                  <a:latin typeface="Work Sans Medium"/>
                  <a:cs typeface="Work Sans Medium"/>
                </a:rPr>
                <a:t>POSTAVILO </a:t>
              </a:r>
              <a:r>
                <a:rPr sz="2300" b="0" dirty="0">
                  <a:solidFill>
                    <a:srgbClr val="3B526F"/>
                  </a:solidFill>
                  <a:latin typeface="Work Sans Medium"/>
                  <a:cs typeface="Work Sans Medium"/>
                </a:rPr>
                <a:t>I</a:t>
              </a:r>
              <a:r>
                <a:rPr sz="2300" b="0" spc="220" dirty="0">
                  <a:solidFill>
                    <a:srgbClr val="3B526F"/>
                  </a:solidFill>
                  <a:latin typeface="Work Sans Medium"/>
                  <a:cs typeface="Work Sans Medium"/>
                </a:rPr>
                <a:t> </a:t>
              </a:r>
              <a:r>
                <a:rPr sz="2300" b="0" dirty="0">
                  <a:solidFill>
                    <a:srgbClr val="3B526F"/>
                  </a:solidFill>
                  <a:latin typeface="Work Sans Medium"/>
                  <a:cs typeface="Work Sans Medium"/>
                </a:rPr>
                <a:t>PROTI</a:t>
              </a:r>
              <a:r>
                <a:rPr sz="2300" b="0" spc="229" dirty="0">
                  <a:solidFill>
                    <a:srgbClr val="3B526F"/>
                  </a:solidFill>
                  <a:latin typeface="Work Sans Medium"/>
                  <a:cs typeface="Work Sans Medium"/>
                </a:rPr>
                <a:t> </a:t>
              </a:r>
              <a:r>
                <a:rPr sz="2300" b="0" spc="55" dirty="0">
                  <a:solidFill>
                    <a:srgbClr val="3B526F"/>
                  </a:solidFill>
                  <a:latin typeface="Work Sans Medium"/>
                  <a:cs typeface="Work Sans Medium"/>
                </a:rPr>
                <a:t>ZMÍRNĚNÍ</a:t>
              </a:r>
              <a:r>
                <a:rPr sz="2300" b="0" spc="235" dirty="0">
                  <a:solidFill>
                    <a:srgbClr val="3B526F"/>
                  </a:solidFill>
                  <a:latin typeface="Work Sans Medium"/>
                  <a:cs typeface="Work Sans Medium"/>
                </a:rPr>
                <a:t> </a:t>
              </a:r>
              <a:r>
                <a:rPr sz="2300" b="0" spc="55" dirty="0">
                  <a:solidFill>
                    <a:srgbClr val="3B526F"/>
                  </a:solidFill>
                  <a:latin typeface="Work Sans Medium"/>
                  <a:cs typeface="Work Sans Medium"/>
                </a:rPr>
                <a:t>PODMÍNEK </a:t>
              </a:r>
              <a:r>
                <a:rPr sz="2300" b="0" dirty="0">
                  <a:solidFill>
                    <a:srgbClr val="3B526F"/>
                  </a:solidFill>
                  <a:latin typeface="Work Sans Medium"/>
                  <a:cs typeface="Work Sans Medium"/>
                </a:rPr>
                <a:t>ODDLUŽENÍ, KTERÉ</a:t>
              </a:r>
              <a:r>
                <a:rPr sz="2300" b="0" spc="-30" dirty="0">
                  <a:solidFill>
                    <a:srgbClr val="3B526F"/>
                  </a:solidFill>
                  <a:latin typeface="Work Sans Medium"/>
                  <a:cs typeface="Work Sans Medium"/>
                </a:rPr>
                <a:t> </a:t>
              </a:r>
              <a:r>
                <a:rPr sz="2300" b="0" dirty="0">
                  <a:solidFill>
                    <a:srgbClr val="3B526F"/>
                  </a:solidFill>
                  <a:latin typeface="Work Sans Medium"/>
                  <a:cs typeface="Work Sans Medium"/>
                </a:rPr>
                <a:t>J</a:t>
              </a:r>
              <a:r>
                <a:rPr lang="cs-CZ" sz="2300" b="0" dirty="0">
                  <a:solidFill>
                    <a:srgbClr val="3B526F"/>
                  </a:solidFill>
                  <a:latin typeface="Work Sans Medium"/>
                  <a:cs typeface="Work Sans Medium"/>
                </a:rPr>
                <a:t>SOU</a:t>
              </a:r>
              <a:r>
                <a:rPr sz="2300" b="0" spc="15" dirty="0">
                  <a:solidFill>
                    <a:srgbClr val="3B526F"/>
                  </a:solidFill>
                  <a:latin typeface="Work Sans Medium"/>
                  <a:cs typeface="Work Sans Medium"/>
                </a:rPr>
                <a:t> </a:t>
              </a:r>
              <a:r>
                <a:rPr sz="2300" b="0" spc="-10" dirty="0">
                  <a:solidFill>
                    <a:srgbClr val="3B526F"/>
                  </a:solidFill>
                  <a:latin typeface="Work Sans Medium"/>
                  <a:cs typeface="Work Sans Medium"/>
                </a:rPr>
                <a:t>PLATNÉ</a:t>
              </a:r>
              <a:endParaRPr sz="2300" dirty="0">
                <a:latin typeface="Work Sans Medium"/>
                <a:cs typeface="Work Sans Medium"/>
              </a:endParaRPr>
            </a:p>
            <a:p>
              <a:pPr marL="12700">
                <a:lnSpc>
                  <a:spcPts val="2450"/>
                </a:lnSpc>
              </a:pPr>
              <a:r>
                <a:rPr sz="2300" b="0" dirty="0">
                  <a:solidFill>
                    <a:srgbClr val="3B526F"/>
                  </a:solidFill>
                  <a:latin typeface="Work Sans Medium"/>
                  <a:cs typeface="Work Sans Medium"/>
                </a:rPr>
                <a:t>OD</a:t>
              </a:r>
              <a:r>
                <a:rPr sz="2300" b="0" spc="-35" dirty="0">
                  <a:solidFill>
                    <a:srgbClr val="3B526F"/>
                  </a:solidFill>
                  <a:latin typeface="Work Sans Medium"/>
                  <a:cs typeface="Work Sans Medium"/>
                </a:rPr>
                <a:t> </a:t>
              </a:r>
              <a:r>
                <a:rPr sz="2300" b="0" dirty="0">
                  <a:solidFill>
                    <a:srgbClr val="3B526F"/>
                  </a:solidFill>
                  <a:latin typeface="Work Sans Medium"/>
                  <a:cs typeface="Work Sans Medium"/>
                </a:rPr>
                <a:t>1.</a:t>
              </a:r>
              <a:r>
                <a:rPr sz="2300" b="0" spc="10" dirty="0">
                  <a:solidFill>
                    <a:srgbClr val="3B526F"/>
                  </a:solidFill>
                  <a:latin typeface="Work Sans Medium"/>
                  <a:cs typeface="Work Sans Medium"/>
                </a:rPr>
                <a:t> </a:t>
              </a:r>
              <a:r>
                <a:rPr sz="2300" b="0" dirty="0">
                  <a:solidFill>
                    <a:srgbClr val="3B526F"/>
                  </a:solidFill>
                  <a:latin typeface="Work Sans Medium"/>
                  <a:cs typeface="Work Sans Medium"/>
                </a:rPr>
                <a:t>6.</a:t>
              </a:r>
              <a:r>
                <a:rPr sz="2300" b="0" spc="5" dirty="0">
                  <a:solidFill>
                    <a:srgbClr val="3B526F"/>
                  </a:solidFill>
                  <a:latin typeface="Work Sans Medium"/>
                  <a:cs typeface="Work Sans Medium"/>
                </a:rPr>
                <a:t> </a:t>
              </a:r>
              <a:r>
                <a:rPr sz="2300" b="0" spc="-20" dirty="0">
                  <a:solidFill>
                    <a:srgbClr val="3B526F"/>
                  </a:solidFill>
                  <a:latin typeface="Work Sans Medium"/>
                  <a:cs typeface="Work Sans Medium"/>
                </a:rPr>
                <a:t>2019.</a:t>
              </a:r>
              <a:endParaRPr sz="2300" dirty="0">
                <a:latin typeface="Work Sans Medium"/>
                <a:cs typeface="Work Sans Medium"/>
              </a:endParaRPr>
            </a:p>
            <a:p>
              <a:pPr marL="12700" marR="172085">
                <a:lnSpc>
                  <a:spcPts val="2230"/>
                </a:lnSpc>
                <a:spcBef>
                  <a:spcPts val="685"/>
                </a:spcBef>
              </a:pPr>
              <a:r>
                <a:rPr sz="1900" spc="-50" dirty="0">
                  <a:solidFill>
                    <a:srgbClr val="3B526F"/>
                  </a:solidFill>
                  <a:latin typeface="Work Sans"/>
                  <a:cs typeface="Work Sans"/>
                </a:rPr>
                <a:t>56,9</a:t>
              </a:r>
              <a:r>
                <a:rPr sz="1900" spc="-70" dirty="0">
                  <a:solidFill>
                    <a:srgbClr val="3B526F"/>
                  </a:solidFill>
                  <a:latin typeface="Work Sans"/>
                  <a:cs typeface="Work Sans"/>
                </a:rPr>
                <a:t> </a:t>
              </a:r>
              <a:r>
                <a:rPr sz="1900" dirty="0">
                  <a:solidFill>
                    <a:srgbClr val="3B526F"/>
                  </a:solidFill>
                  <a:latin typeface="Work Sans"/>
                  <a:cs typeface="Work Sans"/>
                </a:rPr>
                <a:t>%</a:t>
              </a:r>
              <a:r>
                <a:rPr sz="1900" spc="-70" dirty="0">
                  <a:solidFill>
                    <a:srgbClr val="3B526F"/>
                  </a:solidFill>
                  <a:latin typeface="Work Sans"/>
                  <a:cs typeface="Work Sans"/>
                </a:rPr>
                <a:t> </a:t>
              </a:r>
              <a:r>
                <a:rPr sz="1900" spc="-65" dirty="0">
                  <a:solidFill>
                    <a:srgbClr val="3B526F"/>
                  </a:solidFill>
                  <a:latin typeface="Work Sans"/>
                  <a:cs typeface="Work Sans"/>
                </a:rPr>
                <a:t>starostů považuje</a:t>
              </a:r>
              <a:r>
                <a:rPr sz="1900" spc="-70" dirty="0">
                  <a:solidFill>
                    <a:srgbClr val="3B526F"/>
                  </a:solidFill>
                  <a:latin typeface="Work Sans"/>
                  <a:cs typeface="Work Sans"/>
                </a:rPr>
                <a:t> </a:t>
              </a:r>
              <a:r>
                <a:rPr sz="1900" spc="-40" dirty="0">
                  <a:solidFill>
                    <a:srgbClr val="3B526F"/>
                  </a:solidFill>
                  <a:latin typeface="Work Sans"/>
                  <a:cs typeface="Work Sans"/>
                </a:rPr>
                <a:t>za</a:t>
              </a:r>
              <a:r>
                <a:rPr sz="1900" spc="-110" dirty="0">
                  <a:solidFill>
                    <a:srgbClr val="3B526F"/>
                  </a:solidFill>
                  <a:latin typeface="Work Sans"/>
                  <a:cs typeface="Work Sans"/>
                </a:rPr>
                <a:t> </a:t>
              </a:r>
              <a:r>
                <a:rPr sz="1900" spc="-70" dirty="0">
                  <a:solidFill>
                    <a:srgbClr val="3B526F"/>
                  </a:solidFill>
                  <a:latin typeface="Work Sans"/>
                  <a:cs typeface="Work Sans"/>
                </a:rPr>
                <a:t>správné</a:t>
              </a:r>
              <a:r>
                <a:rPr sz="1900" spc="-65" dirty="0">
                  <a:solidFill>
                    <a:srgbClr val="3B526F"/>
                  </a:solidFill>
                  <a:latin typeface="Work Sans"/>
                  <a:cs typeface="Work Sans"/>
                </a:rPr>
                <a:t> </a:t>
              </a:r>
              <a:r>
                <a:rPr sz="1900" spc="-35" dirty="0">
                  <a:solidFill>
                    <a:srgbClr val="3B526F"/>
                  </a:solidFill>
                  <a:latin typeface="Work Sans"/>
                  <a:cs typeface="Work Sans"/>
                </a:rPr>
                <a:t>odpustit </a:t>
              </a:r>
              <a:r>
                <a:rPr sz="1900" dirty="0">
                  <a:solidFill>
                    <a:srgbClr val="3B526F"/>
                  </a:solidFill>
                  <a:latin typeface="Work Sans"/>
                  <a:cs typeface="Work Sans"/>
                </a:rPr>
                <a:t>člověku</a:t>
              </a:r>
              <a:r>
                <a:rPr sz="1900" spc="-120" dirty="0">
                  <a:solidFill>
                    <a:srgbClr val="3B526F"/>
                  </a:solidFill>
                  <a:latin typeface="Work Sans"/>
                  <a:cs typeface="Work Sans"/>
                </a:rPr>
                <a:t> </a:t>
              </a:r>
              <a:r>
                <a:rPr sz="1900" dirty="0">
                  <a:solidFill>
                    <a:srgbClr val="3B526F"/>
                  </a:solidFill>
                  <a:latin typeface="Work Sans"/>
                  <a:cs typeface="Work Sans"/>
                </a:rPr>
                <a:t>v</a:t>
              </a:r>
              <a:r>
                <a:rPr sz="1900" spc="-120" dirty="0">
                  <a:solidFill>
                    <a:srgbClr val="3B526F"/>
                  </a:solidFill>
                  <a:latin typeface="Work Sans"/>
                  <a:cs typeface="Work Sans"/>
                </a:rPr>
                <a:t> </a:t>
              </a:r>
              <a:r>
                <a:rPr sz="1900" dirty="0">
                  <a:solidFill>
                    <a:srgbClr val="3B526F"/>
                  </a:solidFill>
                  <a:latin typeface="Work Sans"/>
                  <a:cs typeface="Work Sans"/>
                </a:rPr>
                <a:t>insolvenci</a:t>
              </a:r>
              <a:r>
                <a:rPr sz="1900" spc="-75" dirty="0">
                  <a:solidFill>
                    <a:srgbClr val="3B526F"/>
                  </a:solidFill>
                  <a:latin typeface="Work Sans"/>
                  <a:cs typeface="Work Sans"/>
                </a:rPr>
                <a:t> </a:t>
              </a:r>
              <a:r>
                <a:rPr sz="1900" dirty="0">
                  <a:solidFill>
                    <a:srgbClr val="3B526F"/>
                  </a:solidFill>
                  <a:latin typeface="Work Sans"/>
                  <a:cs typeface="Work Sans"/>
                </a:rPr>
                <a:t>dluhy</a:t>
              </a:r>
              <a:r>
                <a:rPr sz="1900" spc="-120" dirty="0">
                  <a:solidFill>
                    <a:srgbClr val="3B526F"/>
                  </a:solidFill>
                  <a:latin typeface="Work Sans"/>
                  <a:cs typeface="Work Sans"/>
                </a:rPr>
                <a:t> </a:t>
              </a:r>
              <a:r>
                <a:rPr sz="1900" dirty="0">
                  <a:solidFill>
                    <a:srgbClr val="3B526F"/>
                  </a:solidFill>
                  <a:latin typeface="Work Sans"/>
                  <a:cs typeface="Work Sans"/>
                </a:rPr>
                <a:t>za</a:t>
              </a:r>
              <a:r>
                <a:rPr sz="1900" spc="-114" dirty="0">
                  <a:solidFill>
                    <a:srgbClr val="3B526F"/>
                  </a:solidFill>
                  <a:latin typeface="Work Sans"/>
                  <a:cs typeface="Work Sans"/>
                </a:rPr>
                <a:t> </a:t>
              </a:r>
              <a:r>
                <a:rPr sz="1900" spc="-10" dirty="0">
                  <a:solidFill>
                    <a:srgbClr val="3B526F"/>
                  </a:solidFill>
                  <a:latin typeface="Work Sans"/>
                  <a:cs typeface="Work Sans"/>
                </a:rPr>
                <a:t>podmínky,</a:t>
              </a:r>
              <a:endParaRPr sz="1900" dirty="0">
                <a:latin typeface="Work Sans"/>
                <a:cs typeface="Work Sans"/>
              </a:endParaRPr>
            </a:p>
            <a:p>
              <a:pPr marL="12700">
                <a:lnSpc>
                  <a:spcPts val="2130"/>
                </a:lnSpc>
              </a:pPr>
              <a:r>
                <a:rPr sz="1900" spc="-30" dirty="0">
                  <a:solidFill>
                    <a:srgbClr val="3B526F"/>
                  </a:solidFill>
                  <a:latin typeface="Work Sans"/>
                  <a:cs typeface="Work Sans"/>
                </a:rPr>
                <a:t>že</a:t>
              </a:r>
              <a:r>
                <a:rPr sz="1900" spc="-100" dirty="0">
                  <a:solidFill>
                    <a:srgbClr val="3B526F"/>
                  </a:solidFill>
                  <a:latin typeface="Work Sans"/>
                  <a:cs typeface="Work Sans"/>
                </a:rPr>
                <a:t> </a:t>
              </a:r>
              <a:r>
                <a:rPr sz="1900" spc="-55" dirty="0">
                  <a:solidFill>
                    <a:srgbClr val="3B526F"/>
                  </a:solidFill>
                  <a:latin typeface="Work Sans"/>
                  <a:cs typeface="Work Sans"/>
                </a:rPr>
                <a:t>uhradí</a:t>
              </a:r>
              <a:r>
                <a:rPr sz="1900" spc="-100" dirty="0">
                  <a:solidFill>
                    <a:srgbClr val="3B526F"/>
                  </a:solidFill>
                  <a:latin typeface="Work Sans"/>
                  <a:cs typeface="Work Sans"/>
                </a:rPr>
                <a:t> </a:t>
              </a:r>
              <a:r>
                <a:rPr sz="1900" spc="-60" dirty="0">
                  <a:solidFill>
                    <a:srgbClr val="3B526F"/>
                  </a:solidFill>
                  <a:latin typeface="Work Sans"/>
                  <a:cs typeface="Work Sans"/>
                </a:rPr>
                <a:t>alespoň</a:t>
              </a:r>
              <a:r>
                <a:rPr sz="1900" spc="-100" dirty="0">
                  <a:solidFill>
                    <a:srgbClr val="3B526F"/>
                  </a:solidFill>
                  <a:latin typeface="Work Sans"/>
                  <a:cs typeface="Work Sans"/>
                </a:rPr>
                <a:t> </a:t>
              </a:r>
              <a:r>
                <a:rPr sz="1900" spc="-50" dirty="0">
                  <a:solidFill>
                    <a:srgbClr val="3B526F"/>
                  </a:solidFill>
                  <a:latin typeface="Work Sans"/>
                  <a:cs typeface="Work Sans"/>
                </a:rPr>
                <a:t>jistinu.</a:t>
              </a:r>
              <a:r>
                <a:rPr sz="1900" spc="-100" dirty="0">
                  <a:solidFill>
                    <a:srgbClr val="3B526F"/>
                  </a:solidFill>
                  <a:latin typeface="Work Sans"/>
                  <a:cs typeface="Work Sans"/>
                </a:rPr>
                <a:t> </a:t>
              </a:r>
              <a:r>
                <a:rPr lang="cs-CZ" sz="1900" spc="-100" dirty="0">
                  <a:solidFill>
                    <a:srgbClr val="3B526F"/>
                  </a:solidFill>
                  <a:latin typeface="Work Sans"/>
                  <a:cs typeface="Work Sans"/>
                </a:rPr>
                <a:t>P</a:t>
              </a:r>
              <a:r>
                <a:rPr sz="1900" spc="-45" dirty="0">
                  <a:solidFill>
                    <a:srgbClr val="3B526F"/>
                  </a:solidFill>
                  <a:latin typeface="Work Sans"/>
                  <a:cs typeface="Work Sans"/>
                </a:rPr>
                <a:t>o</a:t>
              </a:r>
              <a:r>
                <a:rPr sz="1900" spc="-100" dirty="0">
                  <a:solidFill>
                    <a:srgbClr val="3B526F"/>
                  </a:solidFill>
                  <a:latin typeface="Work Sans"/>
                  <a:cs typeface="Work Sans"/>
                </a:rPr>
                <a:t> </a:t>
              </a:r>
              <a:r>
                <a:rPr sz="1900" spc="-55" dirty="0">
                  <a:solidFill>
                    <a:srgbClr val="3B526F"/>
                  </a:solidFill>
                  <a:latin typeface="Work Sans"/>
                  <a:cs typeface="Work Sans"/>
                </a:rPr>
                <a:t>zaplacení</a:t>
              </a:r>
              <a:r>
                <a:rPr sz="1900" spc="-95" dirty="0">
                  <a:solidFill>
                    <a:srgbClr val="3B526F"/>
                  </a:solidFill>
                  <a:latin typeface="Work Sans"/>
                  <a:cs typeface="Work Sans"/>
                </a:rPr>
                <a:t> </a:t>
              </a:r>
              <a:r>
                <a:rPr sz="1900" spc="-20" dirty="0">
                  <a:solidFill>
                    <a:srgbClr val="3B526F"/>
                  </a:solidFill>
                  <a:latin typeface="Work Sans"/>
                  <a:cs typeface="Work Sans"/>
                </a:rPr>
                <a:t>mezi</a:t>
              </a:r>
              <a:endParaRPr sz="1900" dirty="0">
                <a:latin typeface="Work Sans"/>
                <a:cs typeface="Work Sans"/>
              </a:endParaRPr>
            </a:p>
            <a:p>
              <a:pPr marL="12700" marR="5080">
                <a:lnSpc>
                  <a:spcPts val="2230"/>
                </a:lnSpc>
                <a:spcBef>
                  <a:spcPts val="90"/>
                </a:spcBef>
              </a:pPr>
              <a:r>
                <a:rPr sz="1900" dirty="0">
                  <a:solidFill>
                    <a:srgbClr val="3B526F"/>
                  </a:solidFill>
                  <a:latin typeface="Work Sans"/>
                  <a:cs typeface="Work Sans"/>
                </a:rPr>
                <a:t>30</a:t>
              </a:r>
              <a:r>
                <a:rPr sz="1900" spc="-50" dirty="0">
                  <a:solidFill>
                    <a:srgbClr val="3B526F"/>
                  </a:solidFill>
                  <a:latin typeface="Work Sans"/>
                  <a:cs typeface="Work Sans"/>
                </a:rPr>
                <a:t> </a:t>
              </a:r>
              <a:r>
                <a:rPr sz="1900" dirty="0">
                  <a:solidFill>
                    <a:srgbClr val="3B526F"/>
                  </a:solidFill>
                  <a:latin typeface="Work Sans"/>
                  <a:cs typeface="Work Sans"/>
                </a:rPr>
                <a:t>%</a:t>
              </a:r>
              <a:r>
                <a:rPr sz="1900" spc="-45" dirty="0">
                  <a:solidFill>
                    <a:srgbClr val="3B526F"/>
                  </a:solidFill>
                  <a:latin typeface="Work Sans"/>
                  <a:cs typeface="Work Sans"/>
                </a:rPr>
                <a:t> </a:t>
              </a:r>
              <a:r>
                <a:rPr sz="1900" dirty="0">
                  <a:solidFill>
                    <a:srgbClr val="3B526F"/>
                  </a:solidFill>
                  <a:latin typeface="Work Sans"/>
                  <a:cs typeface="Work Sans"/>
                </a:rPr>
                <a:t>-</a:t>
              </a:r>
              <a:r>
                <a:rPr sz="1900" spc="-120" dirty="0">
                  <a:solidFill>
                    <a:srgbClr val="3B526F"/>
                  </a:solidFill>
                  <a:latin typeface="Work Sans"/>
                  <a:cs typeface="Work Sans"/>
                </a:rPr>
                <a:t> </a:t>
              </a:r>
              <a:r>
                <a:rPr sz="1900" dirty="0">
                  <a:solidFill>
                    <a:srgbClr val="3B526F"/>
                  </a:solidFill>
                  <a:latin typeface="Work Sans"/>
                  <a:cs typeface="Work Sans"/>
                </a:rPr>
                <a:t>75</a:t>
              </a:r>
              <a:r>
                <a:rPr sz="1900" spc="-45" dirty="0">
                  <a:solidFill>
                    <a:srgbClr val="3B526F"/>
                  </a:solidFill>
                  <a:latin typeface="Work Sans"/>
                  <a:cs typeface="Work Sans"/>
                </a:rPr>
                <a:t> </a:t>
              </a:r>
              <a:r>
                <a:rPr sz="1900" dirty="0">
                  <a:solidFill>
                    <a:srgbClr val="3B526F"/>
                  </a:solidFill>
                  <a:latin typeface="Work Sans"/>
                  <a:cs typeface="Work Sans"/>
                </a:rPr>
                <a:t>%</a:t>
              </a:r>
              <a:r>
                <a:rPr sz="1900" spc="-50" dirty="0">
                  <a:solidFill>
                    <a:srgbClr val="3B526F"/>
                  </a:solidFill>
                  <a:latin typeface="Work Sans"/>
                  <a:cs typeface="Work Sans"/>
                </a:rPr>
                <a:t> </a:t>
              </a:r>
              <a:r>
                <a:rPr sz="1900" dirty="0">
                  <a:solidFill>
                    <a:srgbClr val="3B526F"/>
                  </a:solidFill>
                  <a:latin typeface="Work Sans"/>
                  <a:cs typeface="Work Sans"/>
                </a:rPr>
                <a:t>dluhu</a:t>
              </a:r>
              <a:r>
                <a:rPr sz="1900" spc="-45" dirty="0">
                  <a:solidFill>
                    <a:srgbClr val="3B526F"/>
                  </a:solidFill>
                  <a:latin typeface="Work Sans"/>
                  <a:cs typeface="Work Sans"/>
                </a:rPr>
                <a:t> </a:t>
              </a:r>
              <a:r>
                <a:rPr sz="1900" dirty="0">
                  <a:solidFill>
                    <a:srgbClr val="3B526F"/>
                  </a:solidFill>
                  <a:latin typeface="Work Sans"/>
                  <a:cs typeface="Work Sans"/>
                </a:rPr>
                <a:t>by</a:t>
              </a:r>
              <a:r>
                <a:rPr sz="1900" spc="-90" dirty="0">
                  <a:solidFill>
                    <a:srgbClr val="3B526F"/>
                  </a:solidFill>
                  <a:latin typeface="Work Sans"/>
                  <a:cs typeface="Work Sans"/>
                </a:rPr>
                <a:t> </a:t>
              </a:r>
              <a:r>
                <a:rPr sz="1900" dirty="0">
                  <a:solidFill>
                    <a:srgbClr val="3B526F"/>
                  </a:solidFill>
                  <a:latin typeface="Work Sans"/>
                  <a:cs typeface="Work Sans"/>
                </a:rPr>
                <a:t>mohl</a:t>
              </a:r>
              <a:r>
                <a:rPr sz="1900" spc="-105" dirty="0">
                  <a:solidFill>
                    <a:srgbClr val="3B526F"/>
                  </a:solidFill>
                  <a:latin typeface="Work Sans"/>
                  <a:cs typeface="Work Sans"/>
                </a:rPr>
                <a:t> </a:t>
              </a:r>
              <a:r>
                <a:rPr sz="1900" dirty="0">
                  <a:solidFill>
                    <a:srgbClr val="3B526F"/>
                  </a:solidFill>
                  <a:latin typeface="Work Sans"/>
                  <a:cs typeface="Work Sans"/>
                </a:rPr>
                <a:t>být</a:t>
              </a:r>
              <a:r>
                <a:rPr sz="1900" spc="-50" dirty="0">
                  <a:solidFill>
                    <a:srgbClr val="3B526F"/>
                  </a:solidFill>
                  <a:latin typeface="Work Sans"/>
                  <a:cs typeface="Work Sans"/>
                </a:rPr>
                <a:t> </a:t>
              </a:r>
              <a:r>
                <a:rPr sz="1900" spc="-10" dirty="0" err="1">
                  <a:solidFill>
                    <a:srgbClr val="3B526F"/>
                  </a:solidFill>
                  <a:latin typeface="Work Sans"/>
                  <a:cs typeface="Work Sans"/>
                </a:rPr>
                <a:t>člověk</a:t>
              </a:r>
              <a:r>
                <a:rPr sz="1900" spc="-10" dirty="0">
                  <a:solidFill>
                    <a:srgbClr val="3B526F"/>
                  </a:solidFill>
                  <a:latin typeface="Work Sans"/>
                  <a:cs typeface="Work Sans"/>
                </a:rPr>
                <a:t> </a:t>
              </a:r>
              <a:r>
                <a:rPr sz="1900" spc="-60" dirty="0" err="1">
                  <a:solidFill>
                    <a:srgbClr val="3B526F"/>
                  </a:solidFill>
                  <a:latin typeface="Work Sans"/>
                  <a:cs typeface="Work Sans"/>
                </a:rPr>
                <a:t>oddlužen</a:t>
              </a:r>
              <a:r>
                <a:rPr lang="cs-CZ" sz="1900" spc="-60" dirty="0">
                  <a:solidFill>
                    <a:srgbClr val="3B526F"/>
                  </a:solidFill>
                  <a:latin typeface="Work Sans"/>
                  <a:cs typeface="Work Sans"/>
                </a:rPr>
                <a:t>,</a:t>
              </a:r>
              <a:r>
                <a:rPr sz="1900" spc="-120" dirty="0">
                  <a:solidFill>
                    <a:srgbClr val="3B526F"/>
                  </a:solidFill>
                  <a:latin typeface="Work Sans"/>
                  <a:cs typeface="Work Sans"/>
                </a:rPr>
                <a:t> </a:t>
              </a:r>
              <a:r>
                <a:rPr sz="1900" dirty="0">
                  <a:solidFill>
                    <a:srgbClr val="3B526F"/>
                  </a:solidFill>
                  <a:latin typeface="Work Sans"/>
                  <a:cs typeface="Work Sans"/>
                </a:rPr>
                <a:t>v</a:t>
              </a:r>
              <a:r>
                <a:rPr sz="1900" spc="-120" dirty="0">
                  <a:solidFill>
                    <a:srgbClr val="3B526F"/>
                  </a:solidFill>
                  <a:latin typeface="Work Sans"/>
                  <a:cs typeface="Work Sans"/>
                </a:rPr>
                <a:t> </a:t>
              </a:r>
              <a:r>
                <a:rPr sz="1900" spc="-70" dirty="0">
                  <a:solidFill>
                    <a:srgbClr val="3B526F"/>
                  </a:solidFill>
                  <a:latin typeface="Work Sans"/>
                  <a:cs typeface="Work Sans"/>
                </a:rPr>
                <a:t>anketě </a:t>
              </a:r>
              <a:r>
                <a:rPr sz="1900" spc="-65" dirty="0">
                  <a:solidFill>
                    <a:srgbClr val="3B526F"/>
                  </a:solidFill>
                  <a:latin typeface="Work Sans"/>
                  <a:cs typeface="Work Sans"/>
                </a:rPr>
                <a:t>odpovědělo</a:t>
              </a:r>
              <a:r>
                <a:rPr sz="1900" spc="-70" dirty="0">
                  <a:solidFill>
                    <a:srgbClr val="3B526F"/>
                  </a:solidFill>
                  <a:latin typeface="Work Sans"/>
                  <a:cs typeface="Work Sans"/>
                </a:rPr>
                <a:t> </a:t>
              </a:r>
              <a:r>
                <a:rPr sz="1900" spc="-120" dirty="0">
                  <a:solidFill>
                    <a:srgbClr val="3B526F"/>
                  </a:solidFill>
                  <a:latin typeface="Work Sans"/>
                  <a:cs typeface="Work Sans"/>
                </a:rPr>
                <a:t>37,8</a:t>
              </a:r>
              <a:r>
                <a:rPr sz="1900" spc="-70" dirty="0">
                  <a:solidFill>
                    <a:srgbClr val="3B526F"/>
                  </a:solidFill>
                  <a:latin typeface="Work Sans"/>
                  <a:cs typeface="Work Sans"/>
                </a:rPr>
                <a:t> </a:t>
              </a:r>
              <a:r>
                <a:rPr sz="1900" dirty="0">
                  <a:solidFill>
                    <a:srgbClr val="3B526F"/>
                  </a:solidFill>
                  <a:latin typeface="Work Sans"/>
                  <a:cs typeface="Work Sans"/>
                </a:rPr>
                <a:t>%</a:t>
              </a:r>
              <a:r>
                <a:rPr sz="1900" spc="-70" dirty="0">
                  <a:solidFill>
                    <a:srgbClr val="3B526F"/>
                  </a:solidFill>
                  <a:latin typeface="Work Sans"/>
                  <a:cs typeface="Work Sans"/>
                </a:rPr>
                <a:t> </a:t>
              </a:r>
              <a:r>
                <a:rPr sz="1900" spc="-45" dirty="0">
                  <a:solidFill>
                    <a:srgbClr val="3B526F"/>
                  </a:solidFill>
                  <a:latin typeface="Work Sans"/>
                  <a:cs typeface="Work Sans"/>
                </a:rPr>
                <a:t>starostů. </a:t>
              </a:r>
              <a:r>
                <a:rPr lang="cs-CZ" sz="1900" spc="-45" dirty="0">
                  <a:solidFill>
                    <a:srgbClr val="3B526F"/>
                  </a:solidFill>
                  <a:latin typeface="Work Sans"/>
                  <a:cs typeface="Work Sans"/>
                </a:rPr>
                <a:t>P</a:t>
              </a:r>
              <a:r>
                <a:rPr sz="1900" dirty="0" err="1">
                  <a:solidFill>
                    <a:srgbClr val="3B526F"/>
                  </a:solidFill>
                  <a:latin typeface="Work Sans"/>
                  <a:cs typeface="Work Sans"/>
                </a:rPr>
                <a:t>ouhých</a:t>
              </a:r>
              <a:r>
                <a:rPr sz="1900" spc="-85" dirty="0">
                  <a:solidFill>
                    <a:srgbClr val="3B526F"/>
                  </a:solidFill>
                  <a:latin typeface="Work Sans"/>
                  <a:cs typeface="Work Sans"/>
                </a:rPr>
                <a:t> </a:t>
              </a:r>
              <a:r>
                <a:rPr sz="1900" dirty="0">
                  <a:solidFill>
                    <a:srgbClr val="3B526F"/>
                  </a:solidFill>
                  <a:latin typeface="Work Sans"/>
                  <a:cs typeface="Work Sans"/>
                </a:rPr>
                <a:t>5,3</a:t>
              </a:r>
              <a:r>
                <a:rPr sz="1900" spc="-80" dirty="0">
                  <a:solidFill>
                    <a:srgbClr val="3B526F"/>
                  </a:solidFill>
                  <a:latin typeface="Work Sans"/>
                  <a:cs typeface="Work Sans"/>
                </a:rPr>
                <a:t> </a:t>
              </a:r>
              <a:r>
                <a:rPr sz="1900" dirty="0">
                  <a:solidFill>
                    <a:srgbClr val="3B526F"/>
                  </a:solidFill>
                  <a:latin typeface="Work Sans"/>
                  <a:cs typeface="Work Sans"/>
                </a:rPr>
                <a:t>%</a:t>
              </a:r>
              <a:r>
                <a:rPr sz="1900" spc="-85" dirty="0">
                  <a:solidFill>
                    <a:srgbClr val="3B526F"/>
                  </a:solidFill>
                  <a:latin typeface="Work Sans"/>
                  <a:cs typeface="Work Sans"/>
                </a:rPr>
                <a:t> </a:t>
              </a:r>
              <a:r>
                <a:rPr sz="1900" dirty="0">
                  <a:solidFill>
                    <a:srgbClr val="3B526F"/>
                  </a:solidFill>
                  <a:latin typeface="Work Sans"/>
                  <a:cs typeface="Work Sans"/>
                </a:rPr>
                <a:t>starostů</a:t>
              </a:r>
              <a:r>
                <a:rPr sz="1900" spc="-80" dirty="0">
                  <a:solidFill>
                    <a:srgbClr val="3B526F"/>
                  </a:solidFill>
                  <a:latin typeface="Work Sans"/>
                  <a:cs typeface="Work Sans"/>
                </a:rPr>
                <a:t> </a:t>
              </a:r>
              <a:r>
                <a:rPr sz="1900" dirty="0">
                  <a:solidFill>
                    <a:srgbClr val="3B526F"/>
                  </a:solidFill>
                  <a:latin typeface="Work Sans"/>
                  <a:cs typeface="Work Sans"/>
                </a:rPr>
                <a:t>by</a:t>
              </a:r>
              <a:r>
                <a:rPr sz="1900" spc="-125" dirty="0">
                  <a:solidFill>
                    <a:srgbClr val="3B526F"/>
                  </a:solidFill>
                  <a:latin typeface="Work Sans"/>
                  <a:cs typeface="Work Sans"/>
                </a:rPr>
                <a:t> </a:t>
              </a:r>
              <a:r>
                <a:rPr sz="1900" spc="-10" dirty="0">
                  <a:solidFill>
                    <a:srgbClr val="3B526F"/>
                  </a:solidFill>
                  <a:latin typeface="Work Sans"/>
                  <a:cs typeface="Work Sans"/>
                </a:rPr>
                <a:t>odpustilo</a:t>
              </a:r>
              <a:r>
                <a:rPr sz="1900" spc="500" dirty="0">
                  <a:solidFill>
                    <a:srgbClr val="3B526F"/>
                  </a:solidFill>
                  <a:latin typeface="Work Sans"/>
                  <a:cs typeface="Work Sans"/>
                </a:rPr>
                <a:t> </a:t>
              </a:r>
              <a:r>
                <a:rPr sz="1900" dirty="0">
                  <a:solidFill>
                    <a:srgbClr val="3B526F"/>
                  </a:solidFill>
                  <a:latin typeface="Work Sans"/>
                  <a:cs typeface="Work Sans"/>
                </a:rPr>
                <a:t>člověku</a:t>
              </a:r>
              <a:r>
                <a:rPr sz="1900" spc="-120" dirty="0">
                  <a:solidFill>
                    <a:srgbClr val="3B526F"/>
                  </a:solidFill>
                  <a:latin typeface="Work Sans"/>
                  <a:cs typeface="Work Sans"/>
                </a:rPr>
                <a:t> </a:t>
              </a:r>
              <a:r>
                <a:rPr sz="1900" dirty="0">
                  <a:solidFill>
                    <a:srgbClr val="3B526F"/>
                  </a:solidFill>
                  <a:latin typeface="Work Sans"/>
                  <a:cs typeface="Work Sans"/>
                </a:rPr>
                <a:t>v</a:t>
              </a:r>
              <a:r>
                <a:rPr sz="1900" spc="-120" dirty="0">
                  <a:solidFill>
                    <a:srgbClr val="3B526F"/>
                  </a:solidFill>
                  <a:latin typeface="Work Sans"/>
                  <a:cs typeface="Work Sans"/>
                </a:rPr>
                <a:t> </a:t>
              </a:r>
              <a:r>
                <a:rPr sz="1900" dirty="0">
                  <a:solidFill>
                    <a:srgbClr val="3B526F"/>
                  </a:solidFill>
                  <a:latin typeface="Work Sans"/>
                  <a:cs typeface="Work Sans"/>
                </a:rPr>
                <a:t>insolvenci</a:t>
              </a:r>
              <a:r>
                <a:rPr sz="1900" spc="-80" dirty="0">
                  <a:solidFill>
                    <a:srgbClr val="3B526F"/>
                  </a:solidFill>
                  <a:latin typeface="Work Sans"/>
                  <a:cs typeface="Work Sans"/>
                </a:rPr>
                <a:t> </a:t>
              </a:r>
              <a:r>
                <a:rPr sz="1900" dirty="0">
                  <a:solidFill>
                    <a:srgbClr val="3B526F"/>
                  </a:solidFill>
                  <a:latin typeface="Work Sans"/>
                  <a:cs typeface="Work Sans"/>
                </a:rPr>
                <a:t>dluhy</a:t>
              </a:r>
              <a:r>
                <a:rPr sz="1900" spc="-120" dirty="0">
                  <a:solidFill>
                    <a:srgbClr val="3B526F"/>
                  </a:solidFill>
                  <a:latin typeface="Work Sans"/>
                  <a:cs typeface="Work Sans"/>
                </a:rPr>
                <a:t> </a:t>
              </a:r>
              <a:r>
                <a:rPr sz="1900" dirty="0">
                  <a:solidFill>
                    <a:srgbClr val="3B526F"/>
                  </a:solidFill>
                  <a:latin typeface="Work Sans"/>
                  <a:cs typeface="Work Sans"/>
                </a:rPr>
                <a:t>bez</a:t>
              </a:r>
              <a:r>
                <a:rPr sz="1900" spc="-80" dirty="0">
                  <a:solidFill>
                    <a:srgbClr val="3B526F"/>
                  </a:solidFill>
                  <a:latin typeface="Work Sans"/>
                  <a:cs typeface="Work Sans"/>
                </a:rPr>
                <a:t> </a:t>
              </a:r>
              <a:r>
                <a:rPr sz="1900" spc="-10" dirty="0" err="1">
                  <a:solidFill>
                    <a:srgbClr val="3B526F"/>
                  </a:solidFill>
                  <a:latin typeface="Work Sans"/>
                  <a:cs typeface="Work Sans"/>
                </a:rPr>
                <a:t>ohledu</a:t>
              </a:r>
              <a:r>
                <a:rPr lang="cs-CZ" sz="1900" spc="-10" dirty="0">
                  <a:solidFill>
                    <a:srgbClr val="3B526F"/>
                  </a:solidFill>
                  <a:latin typeface="Work Sans"/>
                  <a:cs typeface="Work Sans"/>
                </a:rPr>
                <a:t> </a:t>
              </a:r>
              <a:r>
                <a:rPr sz="1900" dirty="0" err="1">
                  <a:solidFill>
                    <a:srgbClr val="3B526F"/>
                  </a:solidFill>
                  <a:latin typeface="Work Sans"/>
                  <a:cs typeface="Work Sans"/>
                </a:rPr>
                <a:t>na</a:t>
              </a:r>
              <a:r>
                <a:rPr sz="1900" spc="-135" dirty="0">
                  <a:solidFill>
                    <a:srgbClr val="3B526F"/>
                  </a:solidFill>
                  <a:latin typeface="Work Sans"/>
                  <a:cs typeface="Work Sans"/>
                </a:rPr>
                <a:t> </a:t>
              </a:r>
              <a:r>
                <a:rPr sz="1900" dirty="0">
                  <a:solidFill>
                    <a:srgbClr val="3B526F"/>
                  </a:solidFill>
                  <a:latin typeface="Work Sans"/>
                  <a:cs typeface="Work Sans"/>
                </a:rPr>
                <a:t>to,</a:t>
              </a:r>
              <a:r>
                <a:rPr sz="1900" spc="-65" dirty="0">
                  <a:solidFill>
                    <a:srgbClr val="3B526F"/>
                  </a:solidFill>
                  <a:latin typeface="Work Sans"/>
                  <a:cs typeface="Work Sans"/>
                </a:rPr>
                <a:t> </a:t>
              </a:r>
              <a:r>
                <a:rPr sz="1900" dirty="0">
                  <a:solidFill>
                    <a:srgbClr val="3B526F"/>
                  </a:solidFill>
                  <a:latin typeface="Work Sans"/>
                  <a:cs typeface="Work Sans"/>
                </a:rPr>
                <a:t>jak</a:t>
              </a:r>
              <a:r>
                <a:rPr sz="1900" spc="-145" dirty="0">
                  <a:solidFill>
                    <a:srgbClr val="3B526F"/>
                  </a:solidFill>
                  <a:latin typeface="Work Sans"/>
                  <a:cs typeface="Work Sans"/>
                </a:rPr>
                <a:t> </a:t>
              </a:r>
              <a:r>
                <a:rPr sz="1900" dirty="0">
                  <a:solidFill>
                    <a:srgbClr val="3B526F"/>
                  </a:solidFill>
                  <a:latin typeface="Work Sans"/>
                  <a:cs typeface="Work Sans"/>
                </a:rPr>
                <a:t>velkou</a:t>
              </a:r>
              <a:r>
                <a:rPr sz="1900" spc="-60" dirty="0">
                  <a:solidFill>
                    <a:srgbClr val="3B526F"/>
                  </a:solidFill>
                  <a:latin typeface="Work Sans"/>
                  <a:cs typeface="Work Sans"/>
                </a:rPr>
                <a:t> </a:t>
              </a:r>
              <a:r>
                <a:rPr sz="1900" dirty="0">
                  <a:solidFill>
                    <a:srgbClr val="3B526F"/>
                  </a:solidFill>
                  <a:latin typeface="Work Sans"/>
                  <a:cs typeface="Work Sans"/>
                </a:rPr>
                <a:t>část</a:t>
              </a:r>
              <a:r>
                <a:rPr sz="1900" spc="-60" dirty="0">
                  <a:solidFill>
                    <a:srgbClr val="3B526F"/>
                  </a:solidFill>
                  <a:latin typeface="Work Sans"/>
                  <a:cs typeface="Work Sans"/>
                </a:rPr>
                <a:t> </a:t>
              </a:r>
              <a:r>
                <a:rPr sz="1900" dirty="0">
                  <a:solidFill>
                    <a:srgbClr val="3B526F"/>
                  </a:solidFill>
                  <a:latin typeface="Work Sans"/>
                  <a:cs typeface="Work Sans"/>
                </a:rPr>
                <a:t>dluhů</a:t>
              </a:r>
              <a:r>
                <a:rPr sz="1900" spc="-65" dirty="0">
                  <a:solidFill>
                    <a:srgbClr val="3B526F"/>
                  </a:solidFill>
                  <a:latin typeface="Work Sans"/>
                  <a:cs typeface="Work Sans"/>
                </a:rPr>
                <a:t> </a:t>
              </a:r>
              <a:r>
                <a:rPr sz="1900" spc="-10" dirty="0">
                  <a:solidFill>
                    <a:srgbClr val="3B526F"/>
                  </a:solidFill>
                  <a:latin typeface="Work Sans"/>
                  <a:cs typeface="Work Sans"/>
                </a:rPr>
                <a:t>splatí.</a:t>
              </a:r>
              <a:endParaRPr sz="1900" dirty="0">
                <a:latin typeface="Work Sans"/>
                <a:cs typeface="Work Sans"/>
              </a:endParaRPr>
            </a:p>
          </p:txBody>
        </p:sp>
      </p:grpSp>
      <p:sp>
        <p:nvSpPr>
          <p:cNvPr id="25" name="object 25"/>
          <p:cNvSpPr txBox="1"/>
          <p:nvPr/>
        </p:nvSpPr>
        <p:spPr>
          <a:xfrm>
            <a:off x="1034388" y="3933249"/>
            <a:ext cx="10226675" cy="1156335"/>
          </a:xfrm>
          <a:prstGeom prst="rect">
            <a:avLst/>
          </a:prstGeom>
        </p:spPr>
        <p:txBody>
          <a:bodyPr vert="horz" wrap="square" lIns="0" tIns="12065" rIns="0" bIns="0" rtlCol="0">
            <a:spAutoFit/>
          </a:bodyPr>
          <a:lstStyle/>
          <a:p>
            <a:pPr marL="12700" marR="5080">
              <a:lnSpc>
                <a:spcPct val="100299"/>
              </a:lnSpc>
              <a:spcBef>
                <a:spcPts val="95"/>
              </a:spcBef>
            </a:pPr>
            <a:r>
              <a:rPr sz="3700" b="0" dirty="0">
                <a:solidFill>
                  <a:srgbClr val="003150"/>
                </a:solidFill>
                <a:latin typeface="Work Sans Light"/>
                <a:cs typeface="Work Sans Light"/>
              </a:rPr>
              <a:t>ZA</a:t>
            </a:r>
            <a:r>
              <a:rPr sz="3700" b="0" spc="-229" dirty="0">
                <a:solidFill>
                  <a:srgbClr val="003150"/>
                </a:solidFill>
                <a:latin typeface="Work Sans Light"/>
                <a:cs typeface="Work Sans Light"/>
              </a:rPr>
              <a:t> </a:t>
            </a:r>
            <a:r>
              <a:rPr sz="3700" b="0" dirty="0">
                <a:solidFill>
                  <a:srgbClr val="003150"/>
                </a:solidFill>
                <a:latin typeface="Work Sans Light"/>
                <a:cs typeface="Work Sans Light"/>
              </a:rPr>
              <a:t>JAKÝCH</a:t>
            </a:r>
            <a:r>
              <a:rPr sz="3700" b="0" spc="-35" dirty="0">
                <a:solidFill>
                  <a:srgbClr val="003150"/>
                </a:solidFill>
                <a:latin typeface="Work Sans Light"/>
                <a:cs typeface="Work Sans Light"/>
              </a:rPr>
              <a:t> </a:t>
            </a:r>
            <a:r>
              <a:rPr sz="3700" b="0" dirty="0">
                <a:solidFill>
                  <a:srgbClr val="003150"/>
                </a:solidFill>
                <a:latin typeface="Work Sans Light"/>
                <a:cs typeface="Work Sans Light"/>
              </a:rPr>
              <a:t>PODMÍNEK</a:t>
            </a:r>
            <a:r>
              <a:rPr sz="3700" b="0" spc="-170" dirty="0">
                <a:solidFill>
                  <a:srgbClr val="003150"/>
                </a:solidFill>
                <a:latin typeface="Work Sans Light"/>
                <a:cs typeface="Work Sans Light"/>
              </a:rPr>
              <a:t> </a:t>
            </a:r>
            <a:r>
              <a:rPr sz="3700" b="0" dirty="0">
                <a:solidFill>
                  <a:srgbClr val="003150"/>
                </a:solidFill>
                <a:latin typeface="Work Sans Light"/>
                <a:cs typeface="Work Sans Light"/>
              </a:rPr>
              <a:t>JE</a:t>
            </a:r>
            <a:r>
              <a:rPr sz="3700" b="0" spc="-35" dirty="0">
                <a:solidFill>
                  <a:srgbClr val="003150"/>
                </a:solidFill>
                <a:latin typeface="Work Sans Light"/>
                <a:cs typeface="Work Sans Light"/>
              </a:rPr>
              <a:t> </a:t>
            </a:r>
            <a:r>
              <a:rPr sz="3700" b="0" dirty="0">
                <a:solidFill>
                  <a:srgbClr val="003150"/>
                </a:solidFill>
                <a:latin typeface="Work Sans Light"/>
                <a:cs typeface="Work Sans Light"/>
              </a:rPr>
              <a:t>SPRÁVNÉ</a:t>
            </a:r>
            <a:r>
              <a:rPr sz="3700" b="0" spc="-40" dirty="0">
                <a:solidFill>
                  <a:srgbClr val="003150"/>
                </a:solidFill>
                <a:latin typeface="Work Sans Light"/>
                <a:cs typeface="Work Sans Light"/>
              </a:rPr>
              <a:t> </a:t>
            </a:r>
            <a:r>
              <a:rPr sz="3700" b="0" spc="-10" dirty="0">
                <a:solidFill>
                  <a:srgbClr val="003150"/>
                </a:solidFill>
                <a:latin typeface="Work Sans Light"/>
                <a:cs typeface="Work Sans Light"/>
              </a:rPr>
              <a:t>ODPUSTIT </a:t>
            </a:r>
            <a:r>
              <a:rPr sz="3700" b="0" spc="-25" dirty="0">
                <a:solidFill>
                  <a:srgbClr val="003150"/>
                </a:solidFill>
                <a:latin typeface="Work Sans Light"/>
                <a:cs typeface="Work Sans Light"/>
              </a:rPr>
              <a:t>ČLOVĚKU</a:t>
            </a:r>
            <a:r>
              <a:rPr sz="3700" b="0" spc="-240" dirty="0">
                <a:solidFill>
                  <a:srgbClr val="003150"/>
                </a:solidFill>
                <a:latin typeface="Work Sans Light"/>
                <a:cs typeface="Work Sans Light"/>
              </a:rPr>
              <a:t> </a:t>
            </a:r>
            <a:r>
              <a:rPr sz="3700" b="0" dirty="0">
                <a:solidFill>
                  <a:srgbClr val="003150"/>
                </a:solidFill>
                <a:latin typeface="Work Sans Light"/>
                <a:cs typeface="Work Sans Light"/>
              </a:rPr>
              <a:t>V</a:t>
            </a:r>
            <a:r>
              <a:rPr sz="3700" b="0" spc="-235" dirty="0">
                <a:solidFill>
                  <a:srgbClr val="003150"/>
                </a:solidFill>
                <a:latin typeface="Work Sans Light"/>
                <a:cs typeface="Work Sans Light"/>
              </a:rPr>
              <a:t> </a:t>
            </a:r>
            <a:r>
              <a:rPr sz="3700" b="0" spc="-10" dirty="0">
                <a:solidFill>
                  <a:srgbClr val="003150"/>
                </a:solidFill>
                <a:latin typeface="Work Sans Light"/>
                <a:cs typeface="Work Sans Light"/>
              </a:rPr>
              <a:t>INSOLVENCI</a:t>
            </a:r>
            <a:r>
              <a:rPr sz="3700" b="0" spc="-114" dirty="0">
                <a:solidFill>
                  <a:srgbClr val="003150"/>
                </a:solidFill>
                <a:latin typeface="Work Sans Light"/>
                <a:cs typeface="Work Sans Light"/>
              </a:rPr>
              <a:t> </a:t>
            </a:r>
            <a:r>
              <a:rPr sz="3700" b="0" spc="-10" dirty="0">
                <a:solidFill>
                  <a:srgbClr val="003150"/>
                </a:solidFill>
                <a:latin typeface="Work Sans Light"/>
                <a:cs typeface="Work Sans Light"/>
              </a:rPr>
              <a:t>DLUHY?</a:t>
            </a:r>
            <a:endParaRPr sz="3700" dirty="0">
              <a:latin typeface="Work Sans Light"/>
              <a:cs typeface="Work Sans Light"/>
            </a:endParaRPr>
          </a:p>
        </p:txBody>
      </p:sp>
      <p:sp>
        <p:nvSpPr>
          <p:cNvPr id="26" name="object 26"/>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7" name="object 27"/>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8" name="object 28"/>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graphicFrame>
        <p:nvGraphicFramePr>
          <p:cNvPr id="30" name="object 19">
            <a:extLst>
              <a:ext uri="{FF2B5EF4-FFF2-40B4-BE49-F238E27FC236}">
                <a16:creationId xmlns:a16="http://schemas.microsoft.com/office/drawing/2014/main" id="{BF31A192-91D5-8140-5E9F-D6451C440105}"/>
              </a:ext>
            </a:extLst>
          </p:cNvPr>
          <p:cNvGraphicFramePr>
            <a:graphicFrameLocks noGrp="1"/>
          </p:cNvGraphicFramePr>
          <p:nvPr>
            <p:extLst>
              <p:ext uri="{D42A27DB-BD31-4B8C-83A1-F6EECF244321}">
                <p14:modId xmlns:p14="http://schemas.microsoft.com/office/powerpoint/2010/main" val="471301752"/>
              </p:ext>
            </p:extLst>
          </p:nvPr>
        </p:nvGraphicFramePr>
        <p:xfrm>
          <a:off x="909033" y="5673472"/>
          <a:ext cx="8124099" cy="4585821"/>
        </p:xfrm>
        <a:graphic>
          <a:graphicData uri="http://schemas.openxmlformats.org/drawingml/2006/table">
            <a:tbl>
              <a:tblPr firstRow="1" bandRow="1">
                <a:tableStyleId>{2D5ABB26-0587-4C30-8999-92F81FD0307C}</a:tableStyleId>
              </a:tblPr>
              <a:tblGrid>
                <a:gridCol w="6534030">
                  <a:extLst>
                    <a:ext uri="{9D8B030D-6E8A-4147-A177-3AD203B41FA5}">
                      <a16:colId xmlns:a16="http://schemas.microsoft.com/office/drawing/2014/main" val="20000"/>
                    </a:ext>
                  </a:extLst>
                </a:gridCol>
                <a:gridCol w="1590069">
                  <a:extLst>
                    <a:ext uri="{9D8B030D-6E8A-4147-A177-3AD203B41FA5}">
                      <a16:colId xmlns:a16="http://schemas.microsoft.com/office/drawing/2014/main" val="20001"/>
                    </a:ext>
                  </a:extLst>
                </a:gridCol>
              </a:tblGrid>
              <a:tr h="673177">
                <a:tc>
                  <a:txBody>
                    <a:bodyPr/>
                    <a:lstStyle/>
                    <a:p>
                      <a:pPr marL="790575">
                        <a:lnSpc>
                          <a:spcPts val="1650"/>
                        </a:lnSpc>
                      </a:pPr>
                      <a:r>
                        <a:rPr lang="cs-CZ" sz="1450" b="0" spc="70" dirty="0">
                          <a:solidFill>
                            <a:srgbClr val="4C4C4C"/>
                          </a:solidFill>
                          <a:latin typeface="Karla Medium"/>
                          <a:cs typeface="Karla Medium"/>
                        </a:rPr>
                        <a:t>ZA PODMÍNKY, </a:t>
                      </a:r>
                      <a:r>
                        <a:rPr sz="1450" b="0" dirty="0">
                          <a:solidFill>
                            <a:srgbClr val="4C4C4C"/>
                          </a:solidFill>
                          <a:latin typeface="Karla Medium"/>
                          <a:cs typeface="Karla Medium"/>
                        </a:rPr>
                        <a:t>ŽE</a:t>
                      </a:r>
                      <a:r>
                        <a:rPr sz="1450" b="0" spc="75" dirty="0">
                          <a:solidFill>
                            <a:srgbClr val="4C4C4C"/>
                          </a:solidFill>
                          <a:latin typeface="Karla Medium"/>
                          <a:cs typeface="Karla Medium"/>
                        </a:rPr>
                        <a:t> </a:t>
                      </a:r>
                      <a:r>
                        <a:rPr sz="1450" b="0" dirty="0">
                          <a:solidFill>
                            <a:srgbClr val="4C4C4C"/>
                          </a:solidFill>
                          <a:latin typeface="Karla Medium"/>
                          <a:cs typeface="Karla Medium"/>
                        </a:rPr>
                        <a:t>DLUŽNÍK</a:t>
                      </a:r>
                      <a:r>
                        <a:rPr sz="1450" b="0" spc="75" dirty="0">
                          <a:solidFill>
                            <a:srgbClr val="4C4C4C"/>
                          </a:solidFill>
                          <a:latin typeface="Karla Medium"/>
                          <a:cs typeface="Karla Medium"/>
                        </a:rPr>
                        <a:t> </a:t>
                      </a:r>
                      <a:r>
                        <a:rPr sz="1450" b="0" dirty="0">
                          <a:solidFill>
                            <a:srgbClr val="4C4C4C"/>
                          </a:solidFill>
                          <a:latin typeface="Karla Medium"/>
                          <a:cs typeface="Karla Medium"/>
                        </a:rPr>
                        <a:t>UHRADÍ</a:t>
                      </a:r>
                      <a:r>
                        <a:rPr sz="1450" b="0" spc="75" dirty="0">
                          <a:solidFill>
                            <a:srgbClr val="4C4C4C"/>
                          </a:solidFill>
                          <a:latin typeface="Karla Medium"/>
                          <a:cs typeface="Karla Medium"/>
                        </a:rPr>
                        <a:t> </a:t>
                      </a:r>
                      <a:r>
                        <a:rPr sz="1450" b="0" dirty="0">
                          <a:solidFill>
                            <a:srgbClr val="4C4C4C"/>
                          </a:solidFill>
                          <a:latin typeface="Karla Medium"/>
                          <a:cs typeface="Karla Medium"/>
                        </a:rPr>
                        <a:t>ALESPOŇ</a:t>
                      </a:r>
                      <a:r>
                        <a:rPr sz="1450" b="0" spc="75" dirty="0">
                          <a:solidFill>
                            <a:srgbClr val="4C4C4C"/>
                          </a:solidFill>
                          <a:latin typeface="Karla Medium"/>
                          <a:cs typeface="Karla Medium"/>
                        </a:rPr>
                        <a:t> </a:t>
                      </a:r>
                      <a:r>
                        <a:rPr sz="1450" b="0" dirty="0">
                          <a:solidFill>
                            <a:srgbClr val="4C4C4C"/>
                          </a:solidFill>
                          <a:latin typeface="Karla Medium"/>
                          <a:cs typeface="Karla Medium"/>
                        </a:rPr>
                        <a:t>JISTINU</a:t>
                      </a:r>
                      <a:r>
                        <a:rPr sz="1450" b="0" spc="75" dirty="0">
                          <a:solidFill>
                            <a:srgbClr val="4C4C4C"/>
                          </a:solidFill>
                          <a:latin typeface="Karla Medium"/>
                          <a:cs typeface="Karla Medium"/>
                        </a:rPr>
                        <a:t> </a:t>
                      </a:r>
                      <a:r>
                        <a:rPr sz="1450" b="0" dirty="0">
                          <a:solidFill>
                            <a:srgbClr val="4C4C4C"/>
                          </a:solidFill>
                          <a:latin typeface="Karla Medium"/>
                          <a:cs typeface="Karla Medium"/>
                        </a:rPr>
                        <a:t>(ÚROKY</a:t>
                      </a:r>
                      <a:r>
                        <a:rPr sz="1450" b="0" spc="75" dirty="0">
                          <a:solidFill>
                            <a:srgbClr val="4C4C4C"/>
                          </a:solidFill>
                          <a:latin typeface="Karla Medium"/>
                          <a:cs typeface="Karla Medium"/>
                        </a:rPr>
                        <a:t> </a:t>
                      </a:r>
                      <a:r>
                        <a:rPr sz="1450" b="0" dirty="0">
                          <a:solidFill>
                            <a:srgbClr val="4C4C4C"/>
                          </a:solidFill>
                          <a:latin typeface="Karla Medium"/>
                          <a:cs typeface="Karla Medium"/>
                        </a:rPr>
                        <a:t>A</a:t>
                      </a:r>
                      <a:r>
                        <a:rPr sz="1450" b="0" spc="75" dirty="0">
                          <a:solidFill>
                            <a:srgbClr val="4C4C4C"/>
                          </a:solidFill>
                          <a:latin typeface="Karla Medium"/>
                          <a:cs typeface="Karla Medium"/>
                        </a:rPr>
                        <a:t> </a:t>
                      </a:r>
                      <a:r>
                        <a:rPr sz="1450" b="0" dirty="0">
                          <a:solidFill>
                            <a:srgbClr val="4C4C4C"/>
                          </a:solidFill>
                          <a:latin typeface="Karla Medium"/>
                          <a:cs typeface="Karla Medium"/>
                        </a:rPr>
                        <a:t>PENÁLE</a:t>
                      </a:r>
                      <a:r>
                        <a:rPr sz="1450" b="0" spc="75" dirty="0">
                          <a:solidFill>
                            <a:srgbClr val="4C4C4C"/>
                          </a:solidFill>
                          <a:latin typeface="Karla Medium"/>
                          <a:cs typeface="Karla Medium"/>
                        </a:rPr>
                        <a:t> </a:t>
                      </a:r>
                      <a:r>
                        <a:rPr sz="1450" b="0" dirty="0">
                          <a:solidFill>
                            <a:srgbClr val="4C4C4C"/>
                          </a:solidFill>
                          <a:latin typeface="Karla Medium"/>
                          <a:cs typeface="Karla Medium"/>
                        </a:rPr>
                        <a:t>MU</a:t>
                      </a:r>
                      <a:r>
                        <a:rPr sz="1450" b="0" spc="75" dirty="0">
                          <a:solidFill>
                            <a:srgbClr val="4C4C4C"/>
                          </a:solidFill>
                          <a:latin typeface="Karla Medium"/>
                          <a:cs typeface="Karla Medium"/>
                        </a:rPr>
                        <a:t> </a:t>
                      </a:r>
                      <a:r>
                        <a:rPr lang="cs-CZ" sz="1450" b="0" spc="75" dirty="0">
                          <a:solidFill>
                            <a:srgbClr val="4C4C4C"/>
                          </a:solidFill>
                          <a:latin typeface="Karla Medium"/>
                          <a:cs typeface="Karla Medium"/>
                        </a:rPr>
                        <a:t>MOHOU BÝT </a:t>
                      </a:r>
                      <a:r>
                        <a:rPr sz="1450" b="0" spc="-10" dirty="0">
                          <a:solidFill>
                            <a:srgbClr val="4C4C4C"/>
                          </a:solidFill>
                          <a:latin typeface="Karla Medium"/>
                          <a:cs typeface="Karla Medium"/>
                        </a:rPr>
                        <a:t>ODPUŠTĚNY)</a:t>
                      </a:r>
                      <a:endParaRPr sz="1450" dirty="0">
                        <a:latin typeface="Karla Medium"/>
                        <a:cs typeface="Karla Medium"/>
                      </a:endParaRPr>
                    </a:p>
                  </a:txBody>
                  <a:tcPr marL="0" marR="0" marT="0" marB="0">
                    <a:lnB w="9525">
                      <a:solidFill>
                        <a:srgbClr val="000000"/>
                      </a:solidFill>
                      <a:prstDash val="solid"/>
                    </a:lnB>
                  </a:tcPr>
                </a:tc>
                <a:tc>
                  <a:txBody>
                    <a:bodyPr/>
                    <a:lstStyle/>
                    <a:p>
                      <a:pPr marR="137795" algn="ctr">
                        <a:lnSpc>
                          <a:spcPct val="100000"/>
                        </a:lnSpc>
                        <a:spcBef>
                          <a:spcPts val="405"/>
                        </a:spcBef>
                      </a:pPr>
                      <a:r>
                        <a:rPr sz="2200" spc="-10" dirty="0">
                          <a:solidFill>
                            <a:srgbClr val="4C4C4C"/>
                          </a:solidFill>
                          <a:latin typeface="Work Sans"/>
                          <a:cs typeface="Work Sans"/>
                        </a:rPr>
                        <a:t>5</a:t>
                      </a:r>
                      <a:r>
                        <a:rPr lang="cs-CZ" sz="2200" spc="-10" dirty="0">
                          <a:solidFill>
                            <a:srgbClr val="4C4C4C"/>
                          </a:solidFill>
                          <a:latin typeface="Work Sans"/>
                          <a:cs typeface="Work Sans"/>
                        </a:rPr>
                        <a:t>6,9 </a:t>
                      </a:r>
                      <a:r>
                        <a:rPr sz="2200" spc="-10" dirty="0">
                          <a:solidFill>
                            <a:srgbClr val="4C4C4C"/>
                          </a:solidFill>
                          <a:latin typeface="Work Sans"/>
                          <a:cs typeface="Work Sans"/>
                        </a:rPr>
                        <a:t>%</a:t>
                      </a:r>
                      <a:endParaRPr sz="2200" dirty="0">
                        <a:latin typeface="Work Sans"/>
                        <a:cs typeface="Work Sans"/>
                      </a:endParaRPr>
                    </a:p>
                  </a:txBody>
                  <a:tcPr marL="0" marR="0" marT="51435" marB="0">
                    <a:lnB w="9525">
                      <a:solidFill>
                        <a:srgbClr val="000000"/>
                      </a:solidFill>
                      <a:prstDash val="solid"/>
                    </a:lnB>
                  </a:tcPr>
                </a:tc>
                <a:extLst>
                  <a:ext uri="{0D108BD9-81ED-4DB2-BD59-A6C34878D82A}">
                    <a16:rowId xmlns:a16="http://schemas.microsoft.com/office/drawing/2014/main" val="10000"/>
                  </a:ext>
                </a:extLst>
              </a:tr>
              <a:tr h="809867">
                <a:tc>
                  <a:txBody>
                    <a:bodyPr/>
                    <a:lstStyle/>
                    <a:p>
                      <a:pPr>
                        <a:lnSpc>
                          <a:spcPct val="100000"/>
                        </a:lnSpc>
                        <a:spcBef>
                          <a:spcPts val="25"/>
                        </a:spcBef>
                      </a:pPr>
                      <a:endParaRPr sz="2050" dirty="0">
                        <a:latin typeface="Times New Roman"/>
                        <a:cs typeface="Times New Roman"/>
                      </a:endParaRPr>
                    </a:p>
                    <a:p>
                      <a:pPr marL="790575" marR="0" lvl="0" indent="0" defTabSz="914400" eaLnBrk="1" fontAlgn="auto" latinLnBrk="0" hangingPunct="1">
                        <a:lnSpc>
                          <a:spcPct val="100000"/>
                        </a:lnSpc>
                        <a:spcBef>
                          <a:spcPts val="0"/>
                        </a:spcBef>
                        <a:spcAft>
                          <a:spcPts val="0"/>
                        </a:spcAft>
                        <a:buClrTx/>
                        <a:buSzTx/>
                        <a:buFontTx/>
                        <a:buNone/>
                        <a:tabLst/>
                        <a:defRPr/>
                      </a:pPr>
                      <a:r>
                        <a:rPr lang="cs-CZ" sz="1450" b="0" dirty="0">
                          <a:solidFill>
                            <a:srgbClr val="4C4C4C"/>
                          </a:solidFill>
                          <a:latin typeface="Karla Medium"/>
                          <a:cs typeface="Karla Medium"/>
                        </a:rPr>
                        <a:t>ZA PODMÍNKY,</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ŽE</a:t>
                      </a:r>
                      <a:r>
                        <a:rPr lang="cs-CZ" sz="1450" b="0" spc="75" dirty="0">
                          <a:solidFill>
                            <a:srgbClr val="4C4C4C"/>
                          </a:solidFill>
                          <a:latin typeface="Karla Medium"/>
                          <a:cs typeface="Karla Medium"/>
                        </a:rPr>
                        <a:t> </a:t>
                      </a:r>
                      <a:r>
                        <a:rPr lang="cs-CZ" sz="1450" b="0" dirty="0">
                          <a:solidFill>
                            <a:srgbClr val="4C4C4C"/>
                          </a:solidFill>
                          <a:latin typeface="Karla Medium"/>
                          <a:cs typeface="Karla Medium"/>
                        </a:rPr>
                        <a:t>DLUŽNÍK</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UHRADÍ</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ALESPOŇ</a:t>
                      </a:r>
                      <a:r>
                        <a:rPr lang="cs-CZ" sz="1450" b="0" spc="75" dirty="0">
                          <a:solidFill>
                            <a:srgbClr val="4C4C4C"/>
                          </a:solidFill>
                          <a:latin typeface="Karla Medium"/>
                          <a:cs typeface="Karla Medium"/>
                        </a:rPr>
                        <a:t> 75</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a:t>
                      </a:r>
                      <a:r>
                        <a:rPr lang="cs-CZ" sz="1450" b="0" spc="75" dirty="0">
                          <a:solidFill>
                            <a:srgbClr val="4C4C4C"/>
                          </a:solidFill>
                          <a:latin typeface="Karla Medium"/>
                          <a:cs typeface="Karla Medium"/>
                        </a:rPr>
                        <a:t> </a:t>
                      </a:r>
                      <a:r>
                        <a:rPr lang="cs-CZ" sz="1450" b="0" dirty="0">
                          <a:solidFill>
                            <a:srgbClr val="4C4C4C"/>
                          </a:solidFill>
                          <a:latin typeface="Karla Medium"/>
                          <a:cs typeface="Karla Medium"/>
                        </a:rPr>
                        <a:t>SVÝCH</a:t>
                      </a:r>
                      <a:r>
                        <a:rPr lang="cs-CZ" sz="1450" b="0" spc="70" dirty="0">
                          <a:solidFill>
                            <a:srgbClr val="4C4C4C"/>
                          </a:solidFill>
                          <a:latin typeface="Karla Medium"/>
                          <a:cs typeface="Karla Medium"/>
                        </a:rPr>
                        <a:t> </a:t>
                      </a:r>
                      <a:r>
                        <a:rPr lang="cs-CZ" sz="1450" b="0" spc="-20" dirty="0">
                          <a:solidFill>
                            <a:srgbClr val="4C4C4C"/>
                          </a:solidFill>
                          <a:latin typeface="Karla Medium"/>
                          <a:cs typeface="Karla Medium"/>
                        </a:rPr>
                        <a:t>DLUHŮ</a:t>
                      </a:r>
                      <a:endParaRPr lang="cs-CZ" sz="1450" dirty="0">
                        <a:latin typeface="Karla Medium"/>
                        <a:cs typeface="Karla Medium"/>
                      </a:endParaRPr>
                    </a:p>
                    <a:p>
                      <a:pPr marL="790575">
                        <a:lnSpc>
                          <a:spcPct val="100000"/>
                        </a:lnSpc>
                      </a:pPr>
                      <a:endParaRPr sz="1450" dirty="0">
                        <a:latin typeface="Karla Medium"/>
                        <a:cs typeface="Karla Medium"/>
                      </a:endParaRPr>
                    </a:p>
                  </a:txBody>
                  <a:tcPr marL="0" marR="0" marT="3175" marB="0">
                    <a:lnT w="9525">
                      <a:solidFill>
                        <a:srgbClr val="000000"/>
                      </a:solidFill>
                      <a:prstDash val="solid"/>
                    </a:lnT>
                    <a:lnB w="9525">
                      <a:solidFill>
                        <a:srgbClr val="000000"/>
                      </a:solidFill>
                      <a:prstDash val="solid"/>
                    </a:lnB>
                  </a:tcPr>
                </a:tc>
                <a:tc>
                  <a:txBody>
                    <a:bodyPr/>
                    <a:lstStyle/>
                    <a:p>
                      <a:pPr marR="137795" algn="ctr">
                        <a:lnSpc>
                          <a:spcPct val="100000"/>
                        </a:lnSpc>
                        <a:spcBef>
                          <a:spcPts val="1989"/>
                        </a:spcBef>
                      </a:pPr>
                      <a:r>
                        <a:rPr lang="cs-CZ" sz="2200" spc="-10" dirty="0">
                          <a:solidFill>
                            <a:srgbClr val="4C4C4C"/>
                          </a:solidFill>
                          <a:latin typeface="Work Sans"/>
                          <a:cs typeface="Work Sans"/>
                        </a:rPr>
                        <a:t>16,5 </a:t>
                      </a:r>
                      <a:r>
                        <a:rPr sz="2200" spc="-10" dirty="0">
                          <a:solidFill>
                            <a:srgbClr val="4C4C4C"/>
                          </a:solidFill>
                          <a:latin typeface="Work Sans"/>
                          <a:cs typeface="Work Sans"/>
                        </a:rPr>
                        <a:t>%</a:t>
                      </a:r>
                      <a:endParaRPr sz="2200" dirty="0">
                        <a:latin typeface="Work Sans"/>
                        <a:cs typeface="Work Sans"/>
                      </a:endParaRPr>
                    </a:p>
                  </a:txBody>
                  <a:tcPr marL="0" marR="0" marT="252729" marB="0">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1171162">
                <a:tc>
                  <a:txBody>
                    <a:bodyPr/>
                    <a:lstStyle/>
                    <a:p>
                      <a:pPr>
                        <a:lnSpc>
                          <a:spcPct val="100000"/>
                        </a:lnSpc>
                        <a:spcBef>
                          <a:spcPts val="15"/>
                        </a:spcBef>
                      </a:pPr>
                      <a:endParaRPr sz="1700" dirty="0">
                        <a:latin typeface="Times New Roman"/>
                        <a:cs typeface="Times New Roman"/>
                      </a:endParaRPr>
                    </a:p>
                    <a:p>
                      <a:pPr marL="790575" marR="494030" lvl="0" indent="0" defTabSz="914400" eaLnBrk="1" fontAlgn="auto" latinLnBrk="0" hangingPunct="1">
                        <a:lnSpc>
                          <a:spcPct val="102299"/>
                        </a:lnSpc>
                        <a:spcBef>
                          <a:spcPts val="5"/>
                        </a:spcBef>
                        <a:spcAft>
                          <a:spcPts val="0"/>
                        </a:spcAft>
                        <a:buClrTx/>
                        <a:buSzTx/>
                        <a:buFontTx/>
                        <a:buNone/>
                        <a:tabLst/>
                        <a:defRPr/>
                      </a:pPr>
                      <a:endParaRPr lang="cs-CZ" sz="1450" b="0" dirty="0">
                        <a:solidFill>
                          <a:srgbClr val="4C4C4C"/>
                        </a:solidFill>
                        <a:latin typeface="Karla Medium"/>
                        <a:cs typeface="Karla Medium"/>
                      </a:endParaRPr>
                    </a:p>
                    <a:p>
                      <a:pPr marL="790575" marR="494030" lvl="0" indent="0" defTabSz="914400" eaLnBrk="1" fontAlgn="auto" latinLnBrk="0" hangingPunct="1">
                        <a:lnSpc>
                          <a:spcPct val="102299"/>
                        </a:lnSpc>
                        <a:spcBef>
                          <a:spcPts val="5"/>
                        </a:spcBef>
                        <a:spcAft>
                          <a:spcPts val="0"/>
                        </a:spcAft>
                        <a:buClrTx/>
                        <a:buSzTx/>
                        <a:buFontTx/>
                        <a:buNone/>
                        <a:tabLst/>
                        <a:defRPr/>
                      </a:pPr>
                      <a:r>
                        <a:rPr lang="cs-CZ" sz="1450" b="0" dirty="0">
                          <a:solidFill>
                            <a:srgbClr val="4C4C4C"/>
                          </a:solidFill>
                          <a:latin typeface="Karla Medium"/>
                          <a:cs typeface="Karla Medium"/>
                        </a:rPr>
                        <a:t>ZA PODMÍNKY,</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ŽE</a:t>
                      </a:r>
                      <a:r>
                        <a:rPr lang="cs-CZ" sz="1450" b="0" spc="75" dirty="0">
                          <a:solidFill>
                            <a:srgbClr val="4C4C4C"/>
                          </a:solidFill>
                          <a:latin typeface="Karla Medium"/>
                          <a:cs typeface="Karla Medium"/>
                        </a:rPr>
                        <a:t> </a:t>
                      </a:r>
                      <a:r>
                        <a:rPr lang="cs-CZ" sz="1450" b="0" dirty="0">
                          <a:solidFill>
                            <a:srgbClr val="4C4C4C"/>
                          </a:solidFill>
                          <a:latin typeface="Karla Medium"/>
                          <a:cs typeface="Karla Medium"/>
                        </a:rPr>
                        <a:t>DLUŽNÍK</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UHRADÍ</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ALESPOŇ</a:t>
                      </a:r>
                      <a:r>
                        <a:rPr lang="cs-CZ" sz="1450" b="0" spc="75" dirty="0">
                          <a:solidFill>
                            <a:srgbClr val="4C4C4C"/>
                          </a:solidFill>
                          <a:latin typeface="Karla Medium"/>
                          <a:cs typeface="Karla Medium"/>
                        </a:rPr>
                        <a:t> 50</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a:t>
                      </a:r>
                      <a:r>
                        <a:rPr lang="cs-CZ" sz="1450" b="0" spc="75" dirty="0">
                          <a:solidFill>
                            <a:srgbClr val="4C4C4C"/>
                          </a:solidFill>
                          <a:latin typeface="Karla Medium"/>
                          <a:cs typeface="Karla Medium"/>
                        </a:rPr>
                        <a:t> </a:t>
                      </a:r>
                      <a:r>
                        <a:rPr lang="cs-CZ" sz="1450" b="0" dirty="0">
                          <a:solidFill>
                            <a:srgbClr val="4C4C4C"/>
                          </a:solidFill>
                          <a:latin typeface="Karla Medium"/>
                          <a:cs typeface="Karla Medium"/>
                        </a:rPr>
                        <a:t>SVÝCH</a:t>
                      </a:r>
                      <a:r>
                        <a:rPr lang="cs-CZ" sz="1450" b="0" spc="70" dirty="0">
                          <a:solidFill>
                            <a:srgbClr val="4C4C4C"/>
                          </a:solidFill>
                          <a:latin typeface="Karla Medium"/>
                          <a:cs typeface="Karla Medium"/>
                        </a:rPr>
                        <a:t> </a:t>
                      </a:r>
                      <a:r>
                        <a:rPr lang="cs-CZ" sz="1450" b="0" spc="-20" dirty="0">
                          <a:solidFill>
                            <a:srgbClr val="4C4C4C"/>
                          </a:solidFill>
                          <a:latin typeface="Karla Medium"/>
                          <a:cs typeface="Karla Medium"/>
                        </a:rPr>
                        <a:t>DLUHŮ</a:t>
                      </a:r>
                      <a:endParaRPr lang="cs-CZ" sz="1450" dirty="0">
                        <a:latin typeface="Karla Medium"/>
                        <a:cs typeface="Karla Medium"/>
                      </a:endParaRPr>
                    </a:p>
                  </a:txBody>
                  <a:tcPr marL="0" marR="0" marT="1905" marB="0">
                    <a:lnT w="9525">
                      <a:solidFill>
                        <a:srgbClr val="000000"/>
                      </a:solidFill>
                      <a:prstDash val="solid"/>
                    </a:lnT>
                    <a:lnB w="9525">
                      <a:solidFill>
                        <a:srgbClr val="000000"/>
                      </a:solidFill>
                      <a:prstDash val="solid"/>
                    </a:lnB>
                  </a:tcPr>
                </a:tc>
                <a:tc>
                  <a:txBody>
                    <a:bodyPr/>
                    <a:lstStyle/>
                    <a:p>
                      <a:pPr>
                        <a:lnSpc>
                          <a:spcPct val="100000"/>
                        </a:lnSpc>
                        <a:spcBef>
                          <a:spcPts val="5"/>
                        </a:spcBef>
                      </a:pPr>
                      <a:r>
                        <a:rPr lang="cs-CZ" sz="2950" dirty="0">
                          <a:latin typeface="Times New Roman"/>
                          <a:cs typeface="Times New Roman"/>
                        </a:rPr>
                        <a:t> </a:t>
                      </a:r>
                      <a:endParaRPr sz="2950" dirty="0">
                        <a:latin typeface="Times New Roman"/>
                        <a:cs typeface="Times New Roman"/>
                      </a:endParaRPr>
                    </a:p>
                    <a:p>
                      <a:pPr marR="137795" algn="ctr">
                        <a:lnSpc>
                          <a:spcPct val="100000"/>
                        </a:lnSpc>
                      </a:pPr>
                      <a:r>
                        <a:rPr lang="cs-CZ" sz="2200" spc="-20" dirty="0">
                          <a:solidFill>
                            <a:srgbClr val="4C4C4C"/>
                          </a:solidFill>
                          <a:latin typeface="Work Sans"/>
                          <a:cs typeface="Work Sans"/>
                        </a:rPr>
                        <a:t>16 </a:t>
                      </a:r>
                      <a:r>
                        <a:rPr sz="2200" spc="-20" dirty="0">
                          <a:solidFill>
                            <a:srgbClr val="4C4C4C"/>
                          </a:solidFill>
                          <a:latin typeface="Work Sans"/>
                          <a:cs typeface="Work Sans"/>
                        </a:rPr>
                        <a:t>%</a:t>
                      </a:r>
                      <a:endParaRPr sz="2200" dirty="0">
                        <a:latin typeface="Work Sans"/>
                        <a:cs typeface="Work Sans"/>
                      </a:endParaRPr>
                    </a:p>
                  </a:txBody>
                  <a:tcPr marL="0" marR="0" marT="635" marB="0">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942705">
                <a:tc>
                  <a:txBody>
                    <a:bodyPr/>
                    <a:lstStyle/>
                    <a:p>
                      <a:pPr>
                        <a:lnSpc>
                          <a:spcPct val="100000"/>
                        </a:lnSpc>
                        <a:spcBef>
                          <a:spcPts val="15"/>
                        </a:spcBef>
                      </a:pPr>
                      <a:endParaRPr sz="1700" dirty="0">
                        <a:latin typeface="Times New Roman"/>
                        <a:cs typeface="Times New Roman"/>
                      </a:endParaRPr>
                    </a:p>
                    <a:p>
                      <a:pPr marL="790575" marR="494030" lvl="0" indent="0" defTabSz="914400" eaLnBrk="1" fontAlgn="auto" latinLnBrk="0" hangingPunct="1">
                        <a:lnSpc>
                          <a:spcPct val="102299"/>
                        </a:lnSpc>
                        <a:spcBef>
                          <a:spcPts val="5"/>
                        </a:spcBef>
                        <a:spcAft>
                          <a:spcPts val="0"/>
                        </a:spcAft>
                        <a:buClrTx/>
                        <a:buSzTx/>
                        <a:buFontTx/>
                        <a:buNone/>
                        <a:tabLst/>
                        <a:defRPr/>
                      </a:pPr>
                      <a:r>
                        <a:rPr lang="cs-CZ" sz="1450" b="0" dirty="0">
                          <a:solidFill>
                            <a:srgbClr val="4C4C4C"/>
                          </a:solidFill>
                          <a:latin typeface="Karla Medium"/>
                          <a:cs typeface="Karla Medium"/>
                        </a:rPr>
                        <a:t>ZA PODMÍNKY,</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ŽE</a:t>
                      </a:r>
                      <a:r>
                        <a:rPr lang="cs-CZ" sz="1450" b="0" spc="75" dirty="0">
                          <a:solidFill>
                            <a:srgbClr val="4C4C4C"/>
                          </a:solidFill>
                          <a:latin typeface="Karla Medium"/>
                          <a:cs typeface="Karla Medium"/>
                        </a:rPr>
                        <a:t> </a:t>
                      </a:r>
                      <a:r>
                        <a:rPr lang="cs-CZ" sz="1450" b="0" dirty="0">
                          <a:solidFill>
                            <a:srgbClr val="4C4C4C"/>
                          </a:solidFill>
                          <a:latin typeface="Karla Medium"/>
                          <a:cs typeface="Karla Medium"/>
                        </a:rPr>
                        <a:t>DLUŽNÍK</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UHRADÍ</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ALESPOŇ</a:t>
                      </a:r>
                      <a:r>
                        <a:rPr lang="cs-CZ" sz="1450" b="0" spc="75" dirty="0">
                          <a:solidFill>
                            <a:srgbClr val="4C4C4C"/>
                          </a:solidFill>
                          <a:latin typeface="Karla Medium"/>
                          <a:cs typeface="Karla Medium"/>
                        </a:rPr>
                        <a:t> </a:t>
                      </a:r>
                      <a:r>
                        <a:rPr lang="cs-CZ" sz="1450" b="0" dirty="0">
                          <a:solidFill>
                            <a:srgbClr val="4C4C4C"/>
                          </a:solidFill>
                          <a:latin typeface="Karla Medium"/>
                          <a:cs typeface="Karla Medium"/>
                        </a:rPr>
                        <a:t>30</a:t>
                      </a:r>
                      <a:r>
                        <a:rPr lang="cs-CZ" sz="1450" b="0" spc="70" dirty="0">
                          <a:solidFill>
                            <a:srgbClr val="4C4C4C"/>
                          </a:solidFill>
                          <a:latin typeface="Karla Medium"/>
                          <a:cs typeface="Karla Medium"/>
                        </a:rPr>
                        <a:t> </a:t>
                      </a:r>
                      <a:r>
                        <a:rPr lang="cs-CZ" sz="1450" b="0" dirty="0">
                          <a:solidFill>
                            <a:srgbClr val="4C4C4C"/>
                          </a:solidFill>
                          <a:latin typeface="Karla Medium"/>
                          <a:cs typeface="Karla Medium"/>
                        </a:rPr>
                        <a:t>%</a:t>
                      </a:r>
                      <a:r>
                        <a:rPr lang="cs-CZ" sz="1450" b="0" spc="75" dirty="0">
                          <a:solidFill>
                            <a:srgbClr val="4C4C4C"/>
                          </a:solidFill>
                          <a:latin typeface="Karla Medium"/>
                          <a:cs typeface="Karla Medium"/>
                        </a:rPr>
                        <a:t> </a:t>
                      </a:r>
                      <a:r>
                        <a:rPr lang="cs-CZ" sz="1450" b="0" dirty="0">
                          <a:solidFill>
                            <a:srgbClr val="4C4C4C"/>
                          </a:solidFill>
                          <a:latin typeface="Karla Medium"/>
                          <a:cs typeface="Karla Medium"/>
                        </a:rPr>
                        <a:t>SVÝCH</a:t>
                      </a:r>
                      <a:r>
                        <a:rPr lang="cs-CZ" sz="1450" b="0" spc="70" dirty="0">
                          <a:solidFill>
                            <a:srgbClr val="4C4C4C"/>
                          </a:solidFill>
                          <a:latin typeface="Karla Medium"/>
                          <a:cs typeface="Karla Medium"/>
                        </a:rPr>
                        <a:t> </a:t>
                      </a:r>
                      <a:r>
                        <a:rPr lang="cs-CZ" sz="1450" b="0" spc="-20" dirty="0">
                          <a:solidFill>
                            <a:srgbClr val="4C4C4C"/>
                          </a:solidFill>
                          <a:latin typeface="Karla Medium"/>
                          <a:cs typeface="Karla Medium"/>
                        </a:rPr>
                        <a:t>DLUHŮ</a:t>
                      </a:r>
                      <a:endParaRPr sz="1450" dirty="0">
                        <a:latin typeface="Karla Medium"/>
                        <a:cs typeface="Karla Medium"/>
                      </a:endParaRPr>
                    </a:p>
                  </a:txBody>
                  <a:tcPr marL="0" marR="0" marT="1905" marB="0">
                    <a:lnT w="9525">
                      <a:solidFill>
                        <a:srgbClr val="000000"/>
                      </a:solidFill>
                      <a:prstDash val="solid"/>
                    </a:lnT>
                    <a:lnB w="9525">
                      <a:solidFill>
                        <a:srgbClr val="000000"/>
                      </a:solidFill>
                      <a:prstDash val="solid"/>
                    </a:lnB>
                  </a:tcPr>
                </a:tc>
                <a:tc>
                  <a:txBody>
                    <a:bodyPr/>
                    <a:lstStyle/>
                    <a:p>
                      <a:pPr>
                        <a:lnSpc>
                          <a:spcPct val="100000"/>
                        </a:lnSpc>
                        <a:spcBef>
                          <a:spcPts val="35"/>
                        </a:spcBef>
                      </a:pPr>
                      <a:endParaRPr sz="2150" dirty="0">
                        <a:latin typeface="Times New Roman"/>
                        <a:cs typeface="Times New Roman"/>
                      </a:endParaRPr>
                    </a:p>
                    <a:p>
                      <a:pPr marR="137795" algn="ctr">
                        <a:lnSpc>
                          <a:spcPct val="100000"/>
                        </a:lnSpc>
                      </a:pPr>
                      <a:r>
                        <a:rPr lang="cs-CZ" sz="2200" spc="-20" dirty="0">
                          <a:solidFill>
                            <a:srgbClr val="4C4C4C"/>
                          </a:solidFill>
                          <a:latin typeface="Work Sans"/>
                          <a:cs typeface="Work Sans"/>
                        </a:rPr>
                        <a:t>5,3 </a:t>
                      </a:r>
                      <a:r>
                        <a:rPr sz="2200" spc="-20" dirty="0">
                          <a:solidFill>
                            <a:srgbClr val="4C4C4C"/>
                          </a:solidFill>
                          <a:latin typeface="Work Sans"/>
                          <a:cs typeface="Work Sans"/>
                        </a:rPr>
                        <a:t>%</a:t>
                      </a:r>
                      <a:endParaRPr sz="2200" dirty="0">
                        <a:latin typeface="Work Sans"/>
                        <a:cs typeface="Work Sans"/>
                      </a:endParaRPr>
                    </a:p>
                  </a:txBody>
                  <a:tcPr marL="0" marR="0" marT="4445" marB="0">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3"/>
                  </a:ext>
                </a:extLst>
              </a:tr>
              <a:tr h="988910">
                <a:tc>
                  <a:txBody>
                    <a:bodyPr/>
                    <a:lstStyle/>
                    <a:p>
                      <a:pPr>
                        <a:lnSpc>
                          <a:spcPct val="100000"/>
                        </a:lnSpc>
                        <a:spcBef>
                          <a:spcPts val="25"/>
                        </a:spcBef>
                      </a:pPr>
                      <a:endParaRPr sz="2050" dirty="0">
                        <a:latin typeface="Times New Roman"/>
                        <a:cs typeface="Times New Roman"/>
                      </a:endParaRPr>
                    </a:p>
                    <a:p>
                      <a:pPr marL="790575" marR="0" lvl="0" indent="0" defTabSz="914400" eaLnBrk="1" fontAlgn="auto" latinLnBrk="0" hangingPunct="1">
                        <a:lnSpc>
                          <a:spcPct val="100000"/>
                        </a:lnSpc>
                        <a:spcBef>
                          <a:spcPts val="0"/>
                        </a:spcBef>
                        <a:spcAft>
                          <a:spcPts val="0"/>
                        </a:spcAft>
                        <a:buClrTx/>
                        <a:buSzTx/>
                        <a:buFontTx/>
                        <a:buNone/>
                        <a:tabLst/>
                        <a:defRPr/>
                      </a:pPr>
                      <a:r>
                        <a:rPr lang="cs-CZ" sz="1450" b="0" dirty="0">
                          <a:solidFill>
                            <a:srgbClr val="4C4C4C"/>
                          </a:solidFill>
                          <a:latin typeface="Karla Medium"/>
                          <a:cs typeface="Karla Medium"/>
                        </a:rPr>
                        <a:t>BEZ</a:t>
                      </a:r>
                      <a:r>
                        <a:rPr lang="cs-CZ" sz="1450" b="0" spc="60" dirty="0">
                          <a:solidFill>
                            <a:srgbClr val="4C4C4C"/>
                          </a:solidFill>
                          <a:latin typeface="Karla Medium"/>
                          <a:cs typeface="Karla Medium"/>
                        </a:rPr>
                        <a:t> </a:t>
                      </a:r>
                      <a:r>
                        <a:rPr lang="cs-CZ" sz="1450" b="0" dirty="0">
                          <a:solidFill>
                            <a:srgbClr val="4C4C4C"/>
                          </a:solidFill>
                          <a:latin typeface="Karla Medium"/>
                          <a:cs typeface="Karla Medium"/>
                        </a:rPr>
                        <a:t>OHLEDU</a:t>
                      </a:r>
                      <a:r>
                        <a:rPr lang="cs-CZ" sz="1450" b="0" spc="60" dirty="0">
                          <a:solidFill>
                            <a:srgbClr val="4C4C4C"/>
                          </a:solidFill>
                          <a:latin typeface="Karla Medium"/>
                          <a:cs typeface="Karla Medium"/>
                        </a:rPr>
                        <a:t> </a:t>
                      </a:r>
                      <a:r>
                        <a:rPr lang="cs-CZ" sz="1450" b="0" dirty="0">
                          <a:solidFill>
                            <a:srgbClr val="4C4C4C"/>
                          </a:solidFill>
                          <a:latin typeface="Karla Medium"/>
                          <a:cs typeface="Karla Medium"/>
                        </a:rPr>
                        <a:t>NA</a:t>
                      </a:r>
                      <a:r>
                        <a:rPr lang="cs-CZ" sz="1450" b="0" spc="60" dirty="0">
                          <a:solidFill>
                            <a:srgbClr val="4C4C4C"/>
                          </a:solidFill>
                          <a:latin typeface="Karla Medium"/>
                          <a:cs typeface="Karla Medium"/>
                        </a:rPr>
                        <a:t> </a:t>
                      </a:r>
                      <a:r>
                        <a:rPr lang="cs-CZ" sz="1450" b="0" dirty="0">
                          <a:solidFill>
                            <a:srgbClr val="4C4C4C"/>
                          </a:solidFill>
                          <a:latin typeface="Karla Medium"/>
                          <a:cs typeface="Karla Medium"/>
                        </a:rPr>
                        <a:t>TO,</a:t>
                      </a:r>
                      <a:r>
                        <a:rPr lang="cs-CZ" sz="1450" b="0" spc="60" dirty="0">
                          <a:solidFill>
                            <a:srgbClr val="4C4C4C"/>
                          </a:solidFill>
                          <a:latin typeface="Karla Medium"/>
                          <a:cs typeface="Karla Medium"/>
                        </a:rPr>
                        <a:t> </a:t>
                      </a:r>
                      <a:r>
                        <a:rPr lang="cs-CZ" sz="1450" b="0" dirty="0">
                          <a:solidFill>
                            <a:srgbClr val="4C4C4C"/>
                          </a:solidFill>
                          <a:latin typeface="Karla Medium"/>
                          <a:cs typeface="Karla Medium"/>
                        </a:rPr>
                        <a:t>JAK</a:t>
                      </a:r>
                      <a:r>
                        <a:rPr lang="cs-CZ" sz="1450" b="0" spc="65" dirty="0">
                          <a:solidFill>
                            <a:srgbClr val="4C4C4C"/>
                          </a:solidFill>
                          <a:latin typeface="Karla Medium"/>
                          <a:cs typeface="Karla Medium"/>
                        </a:rPr>
                        <a:t> </a:t>
                      </a:r>
                      <a:r>
                        <a:rPr lang="cs-CZ" sz="1450" b="0" dirty="0">
                          <a:solidFill>
                            <a:srgbClr val="4C4C4C"/>
                          </a:solidFill>
                          <a:latin typeface="Karla Medium"/>
                          <a:cs typeface="Karla Medium"/>
                        </a:rPr>
                        <a:t>VELKOU</a:t>
                      </a:r>
                      <a:r>
                        <a:rPr lang="cs-CZ" sz="1450" b="0" spc="60" dirty="0">
                          <a:solidFill>
                            <a:srgbClr val="4C4C4C"/>
                          </a:solidFill>
                          <a:latin typeface="Karla Medium"/>
                          <a:cs typeface="Karla Medium"/>
                        </a:rPr>
                        <a:t> </a:t>
                      </a:r>
                      <a:r>
                        <a:rPr lang="cs-CZ" sz="1450" b="0" dirty="0">
                          <a:solidFill>
                            <a:srgbClr val="4C4C4C"/>
                          </a:solidFill>
                          <a:latin typeface="Karla Medium"/>
                          <a:cs typeface="Karla Medium"/>
                        </a:rPr>
                        <a:t>ČÁST</a:t>
                      </a:r>
                      <a:r>
                        <a:rPr lang="cs-CZ" sz="1450" b="0" spc="60" dirty="0">
                          <a:solidFill>
                            <a:srgbClr val="4C4C4C"/>
                          </a:solidFill>
                          <a:latin typeface="Karla Medium"/>
                          <a:cs typeface="Karla Medium"/>
                        </a:rPr>
                        <a:t> </a:t>
                      </a:r>
                      <a:r>
                        <a:rPr lang="cs-CZ" sz="1450" b="0" dirty="0">
                          <a:solidFill>
                            <a:srgbClr val="4C4C4C"/>
                          </a:solidFill>
                          <a:latin typeface="Karla Medium"/>
                          <a:cs typeface="Karla Medium"/>
                        </a:rPr>
                        <a:t>DLUHŮ</a:t>
                      </a:r>
                      <a:r>
                        <a:rPr lang="cs-CZ" sz="1450" b="0" spc="60" dirty="0">
                          <a:solidFill>
                            <a:srgbClr val="4C4C4C"/>
                          </a:solidFill>
                          <a:latin typeface="Karla Medium"/>
                          <a:cs typeface="Karla Medium"/>
                        </a:rPr>
                        <a:t> </a:t>
                      </a:r>
                      <a:r>
                        <a:rPr lang="cs-CZ" sz="1450" b="0" dirty="0">
                          <a:solidFill>
                            <a:srgbClr val="4C4C4C"/>
                          </a:solidFill>
                          <a:latin typeface="Karla Medium"/>
                          <a:cs typeface="Karla Medium"/>
                        </a:rPr>
                        <a:t>DLUŽNÍK</a:t>
                      </a:r>
                      <a:r>
                        <a:rPr lang="cs-CZ" sz="1450" b="0" spc="65" dirty="0">
                          <a:solidFill>
                            <a:srgbClr val="4C4C4C"/>
                          </a:solidFill>
                          <a:latin typeface="Karla Medium"/>
                          <a:cs typeface="Karla Medium"/>
                        </a:rPr>
                        <a:t> </a:t>
                      </a:r>
                      <a:r>
                        <a:rPr lang="cs-CZ" sz="1450" b="0" dirty="0">
                          <a:solidFill>
                            <a:srgbClr val="4C4C4C"/>
                          </a:solidFill>
                          <a:latin typeface="Karla Medium"/>
                          <a:cs typeface="Karla Medium"/>
                        </a:rPr>
                        <a:t>UHRADÍ,</a:t>
                      </a:r>
                      <a:r>
                        <a:rPr lang="cs-CZ" sz="1450" b="0" spc="80" dirty="0">
                          <a:solidFill>
                            <a:srgbClr val="4C4C4C"/>
                          </a:solidFill>
                          <a:latin typeface="Karla Medium"/>
                          <a:cs typeface="Karla Medium"/>
                        </a:rPr>
                        <a:t> </a:t>
                      </a:r>
                      <a:r>
                        <a:rPr lang="cs-CZ" sz="1450" b="0" dirty="0">
                          <a:solidFill>
                            <a:srgbClr val="4C4C4C"/>
                          </a:solidFill>
                          <a:latin typeface="Karla Medium"/>
                          <a:cs typeface="Karla Medium"/>
                        </a:rPr>
                        <a:t>POKUD</a:t>
                      </a:r>
                      <a:r>
                        <a:rPr lang="cs-CZ" sz="1450" b="0" spc="80" dirty="0">
                          <a:solidFill>
                            <a:srgbClr val="4C4C4C"/>
                          </a:solidFill>
                          <a:latin typeface="Karla Medium"/>
                          <a:cs typeface="Karla Medium"/>
                        </a:rPr>
                        <a:t> </a:t>
                      </a:r>
                      <a:r>
                        <a:rPr lang="cs-CZ" sz="1450" b="0" dirty="0">
                          <a:solidFill>
                            <a:srgbClr val="4C4C4C"/>
                          </a:solidFill>
                          <a:latin typeface="Karla Medium"/>
                          <a:cs typeface="Karla Medium"/>
                        </a:rPr>
                        <a:t>TO</a:t>
                      </a:r>
                      <a:r>
                        <a:rPr lang="cs-CZ" sz="1450" b="0" spc="85" dirty="0">
                          <a:solidFill>
                            <a:srgbClr val="4C4C4C"/>
                          </a:solidFill>
                          <a:latin typeface="Karla Medium"/>
                          <a:cs typeface="Karla Medium"/>
                        </a:rPr>
                        <a:t> </a:t>
                      </a:r>
                      <a:r>
                        <a:rPr lang="cs-CZ" sz="1450" b="0" dirty="0">
                          <a:solidFill>
                            <a:srgbClr val="4C4C4C"/>
                          </a:solidFill>
                          <a:latin typeface="Karla Medium"/>
                          <a:cs typeface="Karla Medium"/>
                        </a:rPr>
                        <a:t>POVEDE</a:t>
                      </a:r>
                      <a:r>
                        <a:rPr lang="cs-CZ" sz="1450" b="0" spc="80" dirty="0">
                          <a:solidFill>
                            <a:srgbClr val="4C4C4C"/>
                          </a:solidFill>
                          <a:latin typeface="Karla Medium"/>
                          <a:cs typeface="Karla Medium"/>
                        </a:rPr>
                        <a:t> </a:t>
                      </a:r>
                      <a:r>
                        <a:rPr lang="cs-CZ" sz="1450" b="0" dirty="0">
                          <a:solidFill>
                            <a:srgbClr val="4C4C4C"/>
                          </a:solidFill>
                          <a:latin typeface="Karla Medium"/>
                          <a:cs typeface="Karla Medium"/>
                        </a:rPr>
                        <a:t>K</a:t>
                      </a:r>
                      <a:r>
                        <a:rPr lang="cs-CZ" sz="1450" b="0" spc="80" dirty="0">
                          <a:solidFill>
                            <a:srgbClr val="4C4C4C"/>
                          </a:solidFill>
                          <a:latin typeface="Karla Medium"/>
                          <a:cs typeface="Karla Medium"/>
                        </a:rPr>
                        <a:t> </a:t>
                      </a:r>
                      <a:r>
                        <a:rPr lang="cs-CZ" sz="1450" b="0" dirty="0">
                          <a:solidFill>
                            <a:srgbClr val="4C4C4C"/>
                          </a:solidFill>
                          <a:latin typeface="Karla Medium"/>
                          <a:cs typeface="Karla Medium"/>
                        </a:rPr>
                        <a:t>JEHO</a:t>
                      </a:r>
                      <a:r>
                        <a:rPr lang="cs-CZ" sz="1450" b="0" spc="80" dirty="0">
                          <a:solidFill>
                            <a:srgbClr val="4C4C4C"/>
                          </a:solidFill>
                          <a:latin typeface="Karla Medium"/>
                          <a:cs typeface="Karla Medium"/>
                        </a:rPr>
                        <a:t> </a:t>
                      </a:r>
                      <a:r>
                        <a:rPr lang="cs-CZ" sz="1450" b="0" dirty="0">
                          <a:solidFill>
                            <a:srgbClr val="4C4C4C"/>
                          </a:solidFill>
                          <a:latin typeface="Karla Medium"/>
                          <a:cs typeface="Karla Medium"/>
                        </a:rPr>
                        <a:t>ÚPLNÉMU</a:t>
                      </a:r>
                      <a:r>
                        <a:rPr lang="cs-CZ" sz="1450" b="0" spc="85" dirty="0">
                          <a:solidFill>
                            <a:srgbClr val="4C4C4C"/>
                          </a:solidFill>
                          <a:latin typeface="Karla Medium"/>
                          <a:cs typeface="Karla Medium"/>
                        </a:rPr>
                        <a:t> </a:t>
                      </a:r>
                      <a:r>
                        <a:rPr lang="cs-CZ" sz="1450" b="0" spc="-10" dirty="0">
                          <a:solidFill>
                            <a:srgbClr val="4C4C4C"/>
                          </a:solidFill>
                          <a:latin typeface="Karla Medium"/>
                          <a:cs typeface="Karla Medium"/>
                        </a:rPr>
                        <a:t>ODDLUŽENÍ</a:t>
                      </a:r>
                      <a:endParaRPr lang="cs-CZ" sz="1450" dirty="0">
                        <a:latin typeface="Karla Medium"/>
                        <a:cs typeface="Karla Medium"/>
                      </a:endParaRPr>
                    </a:p>
                    <a:p>
                      <a:pPr marL="790575">
                        <a:lnSpc>
                          <a:spcPct val="100000"/>
                        </a:lnSpc>
                      </a:pPr>
                      <a:endParaRPr sz="1450" dirty="0">
                        <a:latin typeface="Karla Medium"/>
                        <a:cs typeface="Karla Medium"/>
                      </a:endParaRPr>
                    </a:p>
                  </a:txBody>
                  <a:tcPr marL="0" marR="0" marT="3175" marB="0">
                    <a:lnT w="9525">
                      <a:solidFill>
                        <a:srgbClr val="000000"/>
                      </a:solidFill>
                      <a:prstDash val="solid"/>
                    </a:lnT>
                  </a:tcPr>
                </a:tc>
                <a:tc>
                  <a:txBody>
                    <a:bodyPr/>
                    <a:lstStyle/>
                    <a:p>
                      <a:pPr marR="137795" algn="ctr">
                        <a:lnSpc>
                          <a:spcPct val="100000"/>
                        </a:lnSpc>
                        <a:spcBef>
                          <a:spcPts val="1989"/>
                        </a:spcBef>
                      </a:pPr>
                      <a:r>
                        <a:rPr lang="cs-CZ" sz="2200" spc="-10" dirty="0">
                          <a:solidFill>
                            <a:srgbClr val="4C4C4C"/>
                          </a:solidFill>
                          <a:latin typeface="Work Sans"/>
                          <a:cs typeface="Work Sans"/>
                        </a:rPr>
                        <a:t>5,3 </a:t>
                      </a:r>
                      <a:r>
                        <a:rPr sz="2200" spc="-10" dirty="0">
                          <a:solidFill>
                            <a:srgbClr val="4C4C4C"/>
                          </a:solidFill>
                          <a:latin typeface="Work Sans"/>
                          <a:cs typeface="Work Sans"/>
                        </a:rPr>
                        <a:t>%</a:t>
                      </a:r>
                      <a:endParaRPr sz="2200" dirty="0">
                        <a:latin typeface="Work Sans"/>
                        <a:cs typeface="Work Sans"/>
                      </a:endParaRPr>
                    </a:p>
                  </a:txBody>
                  <a:tcPr marL="0" marR="0" marT="252729" marB="0">
                    <a:lnT w="9525">
                      <a:solidFill>
                        <a:srgbClr val="000000"/>
                      </a:solidFill>
                      <a:prstDash val="solid"/>
                    </a:lnT>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1+#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3" name="object 3"/>
          <p:cNvSpPr txBox="1"/>
          <p:nvPr/>
        </p:nvSpPr>
        <p:spPr>
          <a:xfrm>
            <a:off x="1034388" y="3940579"/>
            <a:ext cx="11989462" cy="1784985"/>
          </a:xfrm>
          <a:prstGeom prst="rect">
            <a:avLst/>
          </a:prstGeom>
        </p:spPr>
        <p:txBody>
          <a:bodyPr vert="horz" wrap="square" lIns="0" tIns="11430" rIns="0" bIns="0" rtlCol="0">
            <a:spAutoFit/>
          </a:bodyPr>
          <a:lstStyle/>
          <a:p>
            <a:pPr marL="12700" marR="5080">
              <a:lnSpc>
                <a:spcPct val="101299"/>
              </a:lnSpc>
              <a:spcBef>
                <a:spcPts val="90"/>
              </a:spcBef>
            </a:pPr>
            <a:r>
              <a:rPr sz="2850" b="0" dirty="0">
                <a:solidFill>
                  <a:srgbClr val="003150"/>
                </a:solidFill>
                <a:latin typeface="Work Sans Light"/>
                <a:cs typeface="Work Sans Light"/>
              </a:rPr>
              <a:t>JAK JE DŮLEŽITÉ, ABY DLUŽNÍK, KTERÝ ŽÁDÁ O ODDLUŽENÍ, </a:t>
            </a:r>
            <a:br>
              <a:rPr lang="cs-CZ" sz="2850" b="0" dirty="0">
                <a:solidFill>
                  <a:srgbClr val="003150"/>
                </a:solidFill>
                <a:latin typeface="Work Sans Light"/>
                <a:cs typeface="Work Sans Light"/>
              </a:rPr>
            </a:br>
            <a:r>
              <a:rPr sz="2850" b="0" dirty="0">
                <a:solidFill>
                  <a:srgbClr val="003150"/>
                </a:solidFill>
                <a:latin typeface="Work Sans Light"/>
                <a:cs typeface="Work Sans Light"/>
              </a:rPr>
              <a:t>PROKÁZAL, ŽE SE SNAŽIL PODLE SVÝCH MOŽNOSTÍ ZÁVAZKY ODPOVĚDNĚ ŘEŠIT (NAVYŠOVAT PŘÍJMY, ŠETŘIT VÝDAJE, </a:t>
            </a:r>
            <a:br>
              <a:rPr lang="cs-CZ" sz="2850" b="0" dirty="0">
                <a:solidFill>
                  <a:srgbClr val="003150"/>
                </a:solidFill>
                <a:latin typeface="Work Sans Light"/>
                <a:cs typeface="Work Sans Light"/>
              </a:rPr>
            </a:br>
            <a:r>
              <a:rPr sz="2850" b="0" dirty="0">
                <a:solidFill>
                  <a:srgbClr val="003150"/>
                </a:solidFill>
                <a:latin typeface="Work Sans Light"/>
                <a:cs typeface="Work Sans Light"/>
              </a:rPr>
              <a:t>KONSOLIDOVAT PŮJČKY, KOMUNIKOVAT S VĚŘITELI ATP.)?</a:t>
            </a:r>
            <a:endParaRPr sz="2850" dirty="0">
              <a:latin typeface="Work Sans Light"/>
              <a:cs typeface="Work Sans Light"/>
            </a:endParaRPr>
          </a:p>
        </p:txBody>
      </p:sp>
      <p:sp>
        <p:nvSpPr>
          <p:cNvPr id="4" name="object 4"/>
          <p:cNvSpPr txBox="1"/>
          <p:nvPr/>
        </p:nvSpPr>
        <p:spPr>
          <a:xfrm>
            <a:off x="1013446" y="1743040"/>
            <a:ext cx="9429856" cy="1492075"/>
          </a:xfrm>
          <a:prstGeom prst="rect">
            <a:avLst/>
          </a:prstGeom>
        </p:spPr>
        <p:txBody>
          <a:bodyPr vert="horz" wrap="square" lIns="0" tIns="116205" rIns="0" bIns="0" rtlCol="0">
            <a:spAutoFit/>
          </a:bodyPr>
          <a:lstStyle/>
          <a:p>
            <a:pPr marL="12700">
              <a:lnSpc>
                <a:spcPct val="100000"/>
              </a:lnSpc>
              <a:spcBef>
                <a:spcPts val="915"/>
              </a:spcBef>
            </a:pPr>
            <a:r>
              <a:rPr sz="6000" spc="-280" dirty="0">
                <a:solidFill>
                  <a:srgbClr val="FFFFFF"/>
                </a:solidFill>
                <a:latin typeface="Work Sans"/>
                <a:cs typeface="Work Sans"/>
              </a:rPr>
              <a:t>ANKE</a:t>
            </a:r>
            <a:r>
              <a:rPr sz="6000" spc="-775" dirty="0">
                <a:solidFill>
                  <a:srgbClr val="FFFFFF"/>
                </a:solidFill>
                <a:latin typeface="Work Sans"/>
                <a:cs typeface="Work Sans"/>
              </a:rPr>
              <a:t>T</a:t>
            </a:r>
            <a:r>
              <a:rPr sz="6000" dirty="0">
                <a:solidFill>
                  <a:srgbClr val="FFFFFF"/>
                </a:solidFill>
                <a:latin typeface="Work Sans"/>
                <a:cs typeface="Work Sans"/>
              </a:rPr>
              <a:t>A</a:t>
            </a:r>
            <a:r>
              <a:rPr sz="6000" spc="-715" dirty="0">
                <a:solidFill>
                  <a:srgbClr val="FFFFFF"/>
                </a:solidFill>
                <a:latin typeface="Work Sans"/>
                <a:cs typeface="Work Sans"/>
              </a:rPr>
              <a:t> </a:t>
            </a:r>
            <a:r>
              <a:rPr sz="6000" dirty="0">
                <a:solidFill>
                  <a:srgbClr val="FFFFFF"/>
                </a:solidFill>
                <a:latin typeface="Work Sans"/>
                <a:cs typeface="Work Sans"/>
              </a:rPr>
              <a:t>-</a:t>
            </a:r>
            <a:r>
              <a:rPr sz="6000" spc="-490" dirty="0">
                <a:solidFill>
                  <a:srgbClr val="FFFFFF"/>
                </a:solidFill>
                <a:latin typeface="Work Sans"/>
                <a:cs typeface="Work Sans"/>
              </a:rPr>
              <a:t> </a:t>
            </a:r>
            <a:r>
              <a:rPr sz="6000" spc="-400" dirty="0">
                <a:solidFill>
                  <a:srgbClr val="FFFFFF"/>
                </a:solidFill>
                <a:latin typeface="Work Sans"/>
                <a:cs typeface="Work Sans"/>
              </a:rPr>
              <a:t>STAROSTOVÉ</a:t>
            </a:r>
            <a:endParaRPr sz="6000" dirty="0">
              <a:latin typeface="Work Sans"/>
              <a:cs typeface="Work Sans"/>
            </a:endParaRPr>
          </a:p>
          <a:p>
            <a:pPr marL="12700">
              <a:lnSpc>
                <a:spcPct val="100000"/>
              </a:lnSpc>
              <a:spcBef>
                <a:spcPts val="425"/>
              </a:spcBef>
              <a:tabLst>
                <a:tab pos="2229485" algn="l"/>
                <a:tab pos="2475230" algn="l"/>
              </a:tabLst>
            </a:pPr>
            <a:r>
              <a:rPr sz="2600" spc="-65" dirty="0">
                <a:solidFill>
                  <a:srgbClr val="FFFFFF"/>
                </a:solidFill>
                <a:latin typeface="Work Sans"/>
                <a:cs typeface="Work Sans"/>
              </a:rPr>
              <a:t>5.</a:t>
            </a:r>
            <a:r>
              <a:rPr sz="2600" spc="-210" dirty="0">
                <a:solidFill>
                  <a:srgbClr val="FFFFFF"/>
                </a:solidFill>
                <a:latin typeface="Work Sans"/>
                <a:cs typeface="Work Sans"/>
              </a:rPr>
              <a:t> </a:t>
            </a:r>
            <a:r>
              <a:rPr sz="2600" dirty="0">
                <a:solidFill>
                  <a:srgbClr val="FFFFFF"/>
                </a:solidFill>
                <a:latin typeface="Work Sans"/>
                <a:cs typeface="Work Sans"/>
              </a:rPr>
              <a:t>-</a:t>
            </a:r>
            <a:r>
              <a:rPr sz="2600" spc="-265" dirty="0">
                <a:solidFill>
                  <a:srgbClr val="FFFFFF"/>
                </a:solidFill>
                <a:latin typeface="Work Sans"/>
                <a:cs typeface="Work Sans"/>
              </a:rPr>
              <a:t> </a:t>
            </a:r>
            <a:r>
              <a:rPr sz="2600" spc="-120" dirty="0">
                <a:solidFill>
                  <a:srgbClr val="FFFFFF"/>
                </a:solidFill>
                <a:latin typeface="Work Sans"/>
                <a:cs typeface="Work Sans"/>
              </a:rPr>
              <a:t>19.</a:t>
            </a:r>
            <a:r>
              <a:rPr sz="2600" spc="-260" dirty="0">
                <a:solidFill>
                  <a:srgbClr val="FFFFFF"/>
                </a:solidFill>
                <a:latin typeface="Work Sans"/>
                <a:cs typeface="Work Sans"/>
              </a:rPr>
              <a:t> </a:t>
            </a:r>
            <a:r>
              <a:rPr sz="2600" spc="-95" dirty="0">
                <a:solidFill>
                  <a:srgbClr val="FFFFFF"/>
                </a:solidFill>
                <a:latin typeface="Work Sans"/>
                <a:cs typeface="Work Sans"/>
              </a:rPr>
              <a:t>1.</a:t>
            </a:r>
            <a:r>
              <a:rPr sz="2600" spc="-210" dirty="0">
                <a:solidFill>
                  <a:srgbClr val="FFFFFF"/>
                </a:solidFill>
                <a:latin typeface="Work Sans"/>
                <a:cs typeface="Work Sans"/>
              </a:rPr>
              <a:t> </a:t>
            </a:r>
            <a:r>
              <a:rPr sz="2600" spc="-20" dirty="0">
                <a:solidFill>
                  <a:srgbClr val="FFFFFF"/>
                </a:solidFill>
                <a:latin typeface="Work Sans"/>
                <a:cs typeface="Work Sans"/>
              </a:rPr>
              <a:t>2021</a:t>
            </a:r>
            <a:r>
              <a:rPr sz="2600" dirty="0">
                <a:solidFill>
                  <a:srgbClr val="FFFFFF"/>
                </a:solidFill>
                <a:latin typeface="Work Sans"/>
                <a:cs typeface="Work Sans"/>
              </a:rPr>
              <a:t>	</a:t>
            </a:r>
            <a:r>
              <a:rPr sz="2600" b="0" spc="-50" dirty="0">
                <a:solidFill>
                  <a:srgbClr val="FFFFFF"/>
                </a:solidFill>
                <a:latin typeface="Work Sans ExtraLight"/>
                <a:cs typeface="Work Sans ExtraLight"/>
              </a:rPr>
              <a:t>|</a:t>
            </a:r>
            <a:r>
              <a:rPr sz="2600" b="0" dirty="0">
                <a:solidFill>
                  <a:srgbClr val="FFFFFF"/>
                </a:solidFill>
                <a:latin typeface="Work Sans ExtraLight"/>
                <a:cs typeface="Work Sans ExtraLight"/>
              </a:rPr>
              <a:t>	</a:t>
            </a:r>
            <a:r>
              <a:rPr sz="2600" spc="-105" dirty="0">
                <a:solidFill>
                  <a:srgbClr val="FFFFFF"/>
                </a:solidFill>
                <a:latin typeface="Work Sans"/>
                <a:cs typeface="Work Sans"/>
              </a:rPr>
              <a:t>ONLINE</a:t>
            </a:r>
            <a:r>
              <a:rPr sz="2600" spc="-175" dirty="0">
                <a:solidFill>
                  <a:srgbClr val="FFFFFF"/>
                </a:solidFill>
                <a:latin typeface="Work Sans"/>
                <a:cs typeface="Work Sans"/>
              </a:rPr>
              <a:t> </a:t>
            </a:r>
            <a:r>
              <a:rPr sz="2600" spc="-30" dirty="0">
                <a:solidFill>
                  <a:srgbClr val="FFFFFF"/>
                </a:solidFill>
                <a:latin typeface="Work Sans"/>
                <a:cs typeface="Work Sans"/>
              </a:rPr>
              <a:t>DOTAZNÍK</a:t>
            </a:r>
            <a:endParaRPr sz="2600" dirty="0">
              <a:latin typeface="Work Sans"/>
              <a:cs typeface="Work Sans"/>
            </a:endParaRP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aphicFrame>
        <p:nvGraphicFramePr>
          <p:cNvPr id="6" name="object 6"/>
          <p:cNvGraphicFramePr>
            <a:graphicFrameLocks noGrp="1"/>
          </p:cNvGraphicFramePr>
          <p:nvPr>
            <p:extLst>
              <p:ext uri="{D42A27DB-BD31-4B8C-83A1-F6EECF244321}">
                <p14:modId xmlns:p14="http://schemas.microsoft.com/office/powerpoint/2010/main" val="854631234"/>
              </p:ext>
            </p:extLst>
          </p:nvPr>
        </p:nvGraphicFramePr>
        <p:xfrm>
          <a:off x="1047088" y="6257401"/>
          <a:ext cx="7223759" cy="4002405"/>
        </p:xfrm>
        <a:graphic>
          <a:graphicData uri="http://schemas.openxmlformats.org/drawingml/2006/table">
            <a:tbl>
              <a:tblPr firstRow="1" bandRow="1">
                <a:tableStyleId>{2D5ABB26-0587-4C30-8999-92F81FD0307C}</a:tableStyleId>
              </a:tblPr>
              <a:tblGrid>
                <a:gridCol w="4605020">
                  <a:extLst>
                    <a:ext uri="{9D8B030D-6E8A-4147-A177-3AD203B41FA5}">
                      <a16:colId xmlns:a16="http://schemas.microsoft.com/office/drawing/2014/main" val="20000"/>
                    </a:ext>
                  </a:extLst>
                </a:gridCol>
                <a:gridCol w="2618739">
                  <a:extLst>
                    <a:ext uri="{9D8B030D-6E8A-4147-A177-3AD203B41FA5}">
                      <a16:colId xmlns:a16="http://schemas.microsoft.com/office/drawing/2014/main" val="20001"/>
                    </a:ext>
                  </a:extLst>
                </a:gridCol>
              </a:tblGrid>
              <a:tr h="796925">
                <a:tc>
                  <a:txBody>
                    <a:bodyPr/>
                    <a:lstStyle/>
                    <a:p>
                      <a:pPr marL="266700">
                        <a:lnSpc>
                          <a:spcPct val="100000"/>
                        </a:lnSpc>
                        <a:spcBef>
                          <a:spcPts val="1970"/>
                        </a:spcBef>
                      </a:pPr>
                      <a:r>
                        <a:rPr sz="2200" b="0" dirty="0">
                          <a:solidFill>
                            <a:srgbClr val="FFFFFF"/>
                          </a:solidFill>
                          <a:latin typeface="Work Sans Medium"/>
                          <a:cs typeface="Work Sans Medium"/>
                        </a:rPr>
                        <a:t>MOŽNOSTI</a:t>
                      </a:r>
                      <a:r>
                        <a:rPr sz="2200" b="0" spc="55" dirty="0">
                          <a:solidFill>
                            <a:srgbClr val="FFFFFF"/>
                          </a:solidFill>
                          <a:latin typeface="Work Sans Medium"/>
                          <a:cs typeface="Work Sans Medium"/>
                        </a:rPr>
                        <a:t> </a:t>
                      </a:r>
                      <a:r>
                        <a:rPr sz="2200" b="0" spc="-10" dirty="0">
                          <a:solidFill>
                            <a:srgbClr val="FFFFFF"/>
                          </a:solidFill>
                          <a:latin typeface="Work Sans Medium"/>
                          <a:cs typeface="Work Sans Medium"/>
                        </a:rPr>
                        <a:t>ODPOVĚDI</a:t>
                      </a:r>
                      <a:endParaRPr sz="2200" dirty="0">
                        <a:latin typeface="Work Sans Medium"/>
                        <a:cs typeface="Work Sans Medium"/>
                      </a:endParaRPr>
                    </a:p>
                  </a:txBody>
                  <a:tcPr marL="0" marR="0" marT="250190" marB="0">
                    <a:solidFill>
                      <a:srgbClr val="003150"/>
                    </a:solidFill>
                  </a:tcPr>
                </a:tc>
                <a:tc>
                  <a:txBody>
                    <a:bodyPr/>
                    <a:lstStyle/>
                    <a:p>
                      <a:pPr marL="636270" algn="ctr">
                        <a:lnSpc>
                          <a:spcPct val="100000"/>
                        </a:lnSpc>
                        <a:spcBef>
                          <a:spcPts val="1970"/>
                        </a:spcBef>
                      </a:pPr>
                      <a:r>
                        <a:rPr sz="2200" b="0" spc="-20" dirty="0">
                          <a:solidFill>
                            <a:srgbClr val="FFFFFF"/>
                          </a:solidFill>
                          <a:latin typeface="Work Sans Medium"/>
                          <a:cs typeface="Work Sans Medium"/>
                        </a:rPr>
                        <a:t>PODÍL</a:t>
                      </a:r>
                      <a:endParaRPr sz="2200" dirty="0">
                        <a:latin typeface="Work Sans Medium"/>
                        <a:cs typeface="Work Sans Medium"/>
                      </a:endParaRPr>
                    </a:p>
                  </a:txBody>
                  <a:tcPr marL="0" marR="0" marT="250190" marB="0">
                    <a:solidFill>
                      <a:srgbClr val="003150"/>
                    </a:solidFill>
                  </a:tcPr>
                </a:tc>
                <a:extLst>
                  <a:ext uri="{0D108BD9-81ED-4DB2-BD59-A6C34878D82A}">
                    <a16:rowId xmlns:a16="http://schemas.microsoft.com/office/drawing/2014/main" val="10000"/>
                  </a:ext>
                </a:extLst>
              </a:tr>
              <a:tr h="801370">
                <a:tc>
                  <a:txBody>
                    <a:bodyPr/>
                    <a:lstStyle/>
                    <a:p>
                      <a:pPr marL="790575">
                        <a:lnSpc>
                          <a:spcPct val="100000"/>
                        </a:lnSpc>
                        <a:spcBef>
                          <a:spcPts val="1989"/>
                        </a:spcBef>
                      </a:pPr>
                      <a:r>
                        <a:rPr sz="2200" dirty="0">
                          <a:solidFill>
                            <a:srgbClr val="4C4C4C"/>
                          </a:solidFill>
                          <a:latin typeface="Work Sans"/>
                          <a:cs typeface="Work Sans"/>
                        </a:rPr>
                        <a:t>SPÍŠE</a:t>
                      </a:r>
                      <a:r>
                        <a:rPr sz="2200" spc="90" dirty="0">
                          <a:solidFill>
                            <a:srgbClr val="4C4C4C"/>
                          </a:solidFill>
                          <a:latin typeface="Work Sans"/>
                          <a:cs typeface="Work Sans"/>
                        </a:rPr>
                        <a:t> </a:t>
                      </a:r>
                      <a:r>
                        <a:rPr sz="2200" spc="-10" dirty="0">
                          <a:solidFill>
                            <a:srgbClr val="4C4C4C"/>
                          </a:solidFill>
                          <a:latin typeface="Work Sans"/>
                          <a:cs typeface="Work Sans"/>
                        </a:rPr>
                        <a:t>DŮLEŽITÉ</a:t>
                      </a:r>
                      <a:endParaRPr sz="2200">
                        <a:latin typeface="Work Sans"/>
                        <a:cs typeface="Work Sans"/>
                      </a:endParaRPr>
                    </a:p>
                  </a:txBody>
                  <a:tcPr marL="0" marR="0" marT="252729" marB="0">
                    <a:lnB w="3175">
                      <a:solidFill>
                        <a:srgbClr val="003150"/>
                      </a:solidFill>
                      <a:prstDash val="solid"/>
                    </a:lnB>
                  </a:tcPr>
                </a:tc>
                <a:tc>
                  <a:txBody>
                    <a:bodyPr/>
                    <a:lstStyle/>
                    <a:p>
                      <a:pPr marL="630555" algn="ctr">
                        <a:lnSpc>
                          <a:spcPct val="100000"/>
                        </a:lnSpc>
                        <a:spcBef>
                          <a:spcPts val="1989"/>
                        </a:spcBef>
                      </a:pPr>
                      <a:r>
                        <a:rPr sz="2200" dirty="0">
                          <a:solidFill>
                            <a:srgbClr val="4C4C4C"/>
                          </a:solidFill>
                          <a:latin typeface="Work Sans"/>
                          <a:cs typeface="Work Sans"/>
                        </a:rPr>
                        <a:t>48,2</a:t>
                      </a:r>
                      <a:r>
                        <a:rPr sz="2200" spc="50"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B w="3175">
                      <a:solidFill>
                        <a:srgbClr val="003150"/>
                      </a:solidFill>
                      <a:prstDash val="solid"/>
                    </a:lnB>
                  </a:tcPr>
                </a:tc>
                <a:extLst>
                  <a:ext uri="{0D108BD9-81ED-4DB2-BD59-A6C34878D82A}">
                    <a16:rowId xmlns:a16="http://schemas.microsoft.com/office/drawing/2014/main" val="10001"/>
                  </a:ext>
                </a:extLst>
              </a:tr>
              <a:tr h="801370">
                <a:tc>
                  <a:txBody>
                    <a:bodyPr/>
                    <a:lstStyle/>
                    <a:p>
                      <a:pPr marL="790575">
                        <a:lnSpc>
                          <a:spcPct val="100000"/>
                        </a:lnSpc>
                        <a:spcBef>
                          <a:spcPts val="1989"/>
                        </a:spcBef>
                      </a:pPr>
                      <a:r>
                        <a:rPr sz="2200" dirty="0">
                          <a:solidFill>
                            <a:srgbClr val="4C4C4C"/>
                          </a:solidFill>
                          <a:latin typeface="Work Sans"/>
                          <a:cs typeface="Work Sans"/>
                        </a:rPr>
                        <a:t>VELMI</a:t>
                      </a:r>
                      <a:r>
                        <a:rPr sz="2200" spc="95" dirty="0">
                          <a:solidFill>
                            <a:srgbClr val="4C4C4C"/>
                          </a:solidFill>
                          <a:latin typeface="Work Sans"/>
                          <a:cs typeface="Work Sans"/>
                        </a:rPr>
                        <a:t> </a:t>
                      </a:r>
                      <a:r>
                        <a:rPr sz="2200" spc="-10" dirty="0">
                          <a:solidFill>
                            <a:srgbClr val="4C4C4C"/>
                          </a:solidFill>
                          <a:latin typeface="Work Sans"/>
                          <a:cs typeface="Work Sans"/>
                        </a:rPr>
                        <a:t>DŮLEŽITÉ</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L="630555" algn="ctr">
                        <a:lnSpc>
                          <a:spcPct val="100000"/>
                        </a:lnSpc>
                        <a:spcBef>
                          <a:spcPts val="1989"/>
                        </a:spcBef>
                      </a:pPr>
                      <a:r>
                        <a:rPr sz="2200" dirty="0">
                          <a:solidFill>
                            <a:srgbClr val="4C4C4C"/>
                          </a:solidFill>
                          <a:latin typeface="Work Sans"/>
                          <a:cs typeface="Work Sans"/>
                        </a:rPr>
                        <a:t>25,5</a:t>
                      </a:r>
                      <a:r>
                        <a:rPr sz="2200" spc="4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801370">
                <a:tc>
                  <a:txBody>
                    <a:bodyPr/>
                    <a:lstStyle/>
                    <a:p>
                      <a:pPr marR="363220" algn="ctr">
                        <a:lnSpc>
                          <a:spcPct val="100000"/>
                        </a:lnSpc>
                        <a:spcBef>
                          <a:spcPts val="1989"/>
                        </a:spcBef>
                      </a:pPr>
                      <a:r>
                        <a:rPr sz="2200" dirty="0">
                          <a:solidFill>
                            <a:srgbClr val="4C4C4C"/>
                          </a:solidFill>
                          <a:latin typeface="Work Sans"/>
                          <a:cs typeface="Work Sans"/>
                        </a:rPr>
                        <a:t>SPÍŠE</a:t>
                      </a:r>
                      <a:r>
                        <a:rPr sz="2200" spc="90" dirty="0">
                          <a:solidFill>
                            <a:srgbClr val="4C4C4C"/>
                          </a:solidFill>
                          <a:latin typeface="Work Sans"/>
                          <a:cs typeface="Work Sans"/>
                        </a:rPr>
                        <a:t> </a:t>
                      </a:r>
                      <a:r>
                        <a:rPr sz="2200" spc="-10" dirty="0">
                          <a:solidFill>
                            <a:srgbClr val="4C4C4C"/>
                          </a:solidFill>
                          <a:latin typeface="Work Sans"/>
                          <a:cs typeface="Work Sans"/>
                        </a:rPr>
                        <a:t>NEDŮLEŽITÉ</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L="630555" algn="ctr">
                        <a:lnSpc>
                          <a:spcPct val="100000"/>
                        </a:lnSpc>
                        <a:spcBef>
                          <a:spcPts val="1989"/>
                        </a:spcBef>
                      </a:pPr>
                      <a:r>
                        <a:rPr sz="2200" dirty="0">
                          <a:solidFill>
                            <a:srgbClr val="4C4C4C"/>
                          </a:solidFill>
                          <a:latin typeface="Work Sans"/>
                          <a:cs typeface="Work Sans"/>
                        </a:rPr>
                        <a:t>22,5</a:t>
                      </a:r>
                      <a:r>
                        <a:rPr sz="2200" spc="4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r h="801370">
                <a:tc>
                  <a:txBody>
                    <a:bodyPr/>
                    <a:lstStyle/>
                    <a:p>
                      <a:pPr marL="790575">
                        <a:lnSpc>
                          <a:spcPct val="100000"/>
                        </a:lnSpc>
                        <a:spcBef>
                          <a:spcPts val="1989"/>
                        </a:spcBef>
                      </a:pPr>
                      <a:r>
                        <a:rPr sz="2200" spc="-10" dirty="0">
                          <a:solidFill>
                            <a:srgbClr val="4C4C4C"/>
                          </a:solidFill>
                          <a:latin typeface="Work Sans"/>
                          <a:cs typeface="Work Sans"/>
                        </a:rPr>
                        <a:t>NEPODSTATNÉ</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L="630555" algn="ctr">
                        <a:lnSpc>
                          <a:spcPct val="100000"/>
                        </a:lnSpc>
                        <a:spcBef>
                          <a:spcPts val="1989"/>
                        </a:spcBef>
                      </a:pPr>
                      <a:r>
                        <a:rPr sz="2200" spc="-20" dirty="0">
                          <a:solidFill>
                            <a:srgbClr val="4C4C4C"/>
                          </a:solidFill>
                          <a:latin typeface="Work Sans"/>
                          <a:cs typeface="Work Sans"/>
                        </a:rPr>
                        <a:t>3,7</a:t>
                      </a:r>
                      <a:r>
                        <a:rPr sz="2200" spc="-165" dirty="0">
                          <a:solidFill>
                            <a:srgbClr val="4C4C4C"/>
                          </a:solidFill>
                          <a:latin typeface="Work Sans"/>
                          <a:cs typeface="Work Sans"/>
                        </a:rPr>
                        <a:t> </a:t>
                      </a:r>
                      <a:r>
                        <a:rPr sz="2200" spc="-50" dirty="0">
                          <a:solidFill>
                            <a:srgbClr val="4C4C4C"/>
                          </a:solidFill>
                          <a:latin typeface="Work Sans"/>
                          <a:cs typeface="Work Sans"/>
                        </a:rPr>
                        <a:t>%</a:t>
                      </a:r>
                      <a:endParaRPr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4"/>
                  </a:ext>
                </a:extLst>
              </a:tr>
            </a:tbl>
          </a:graphicData>
        </a:graphic>
      </p:graphicFrame>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205198" y="7352927"/>
            <a:ext cx="207323" cy="207323"/>
          </a:xfrm>
          <a:prstGeom prst="rect">
            <a:avLst/>
          </a:prstGeom>
        </p:spPr>
      </p:pic>
      <p:pic>
        <p:nvPicPr>
          <p:cNvPr id="8" name="object 8"/>
          <p:cNvPicPr/>
          <p:nvPr/>
        </p:nvPicPr>
        <p:blipFill>
          <a:blip r:embed="rId3" cstate="email">
            <a:extLst>
              <a:ext uri="{28A0092B-C50C-407E-A947-70E740481C1C}">
                <a14:useLocalDpi xmlns:a14="http://schemas.microsoft.com/office/drawing/2010/main"/>
              </a:ext>
            </a:extLst>
          </a:blip>
          <a:stretch>
            <a:fillRect/>
          </a:stretch>
        </p:blipFill>
        <p:spPr>
          <a:xfrm>
            <a:off x="1205198" y="8154322"/>
            <a:ext cx="207323" cy="207323"/>
          </a:xfrm>
          <a:prstGeom prst="rect">
            <a:avLst/>
          </a:prstGeom>
        </p:spPr>
      </p:pic>
      <p:pic>
        <p:nvPicPr>
          <p:cNvPr id="9" name="object 9"/>
          <p:cNvPicPr/>
          <p:nvPr/>
        </p:nvPicPr>
        <p:blipFill>
          <a:blip r:embed="rId4" cstate="email">
            <a:extLst>
              <a:ext uri="{28A0092B-C50C-407E-A947-70E740481C1C}">
                <a14:useLocalDpi xmlns:a14="http://schemas.microsoft.com/office/drawing/2010/main"/>
              </a:ext>
            </a:extLst>
          </a:blip>
          <a:stretch>
            <a:fillRect/>
          </a:stretch>
        </p:blipFill>
        <p:spPr>
          <a:xfrm>
            <a:off x="1205198" y="8955716"/>
            <a:ext cx="207323" cy="207323"/>
          </a:xfrm>
          <a:prstGeom prst="rect">
            <a:avLst/>
          </a:prstGeom>
        </p:spPr>
      </p:pic>
      <p:pic>
        <p:nvPicPr>
          <p:cNvPr id="10" name="object 10"/>
          <p:cNvPicPr/>
          <p:nvPr/>
        </p:nvPicPr>
        <p:blipFill>
          <a:blip r:embed="rId5" cstate="email">
            <a:extLst>
              <a:ext uri="{28A0092B-C50C-407E-A947-70E740481C1C}">
                <a14:useLocalDpi xmlns:a14="http://schemas.microsoft.com/office/drawing/2010/main"/>
              </a:ext>
            </a:extLst>
          </a:blip>
          <a:stretch>
            <a:fillRect/>
          </a:stretch>
        </p:blipFill>
        <p:spPr>
          <a:xfrm>
            <a:off x="1205198" y="9757110"/>
            <a:ext cx="207323" cy="207323"/>
          </a:xfrm>
          <a:prstGeom prst="rect">
            <a:avLst/>
          </a:prstGeom>
        </p:spPr>
      </p:pic>
      <p:sp>
        <p:nvSpPr>
          <p:cNvPr id="12" name="object 12"/>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13" name="object 13"/>
          <p:cNvPicPr/>
          <p:nvPr/>
        </p:nvPicPr>
        <p:blipFill>
          <a:blip r:embed="rId6" cstate="email">
            <a:extLst>
              <a:ext uri="{28A0092B-C50C-407E-A947-70E740481C1C}">
                <a14:useLocalDpi xmlns:a14="http://schemas.microsoft.com/office/drawing/2010/main"/>
              </a:ext>
            </a:extLst>
          </a:blip>
          <a:stretch>
            <a:fillRect/>
          </a:stretch>
        </p:blipFill>
        <p:spPr>
          <a:xfrm>
            <a:off x="8900257" y="6254967"/>
            <a:ext cx="4010304" cy="4010166"/>
          </a:xfrm>
          <a:prstGeom prst="rect">
            <a:avLst/>
          </a:prstGeom>
        </p:spPr>
      </p:pic>
      <p:sp>
        <p:nvSpPr>
          <p:cNvPr id="14" name="object 14"/>
          <p:cNvSpPr/>
          <p:nvPr/>
        </p:nvSpPr>
        <p:spPr>
          <a:xfrm>
            <a:off x="1047088" y="5935723"/>
            <a:ext cx="12251055" cy="0"/>
          </a:xfrm>
          <a:custGeom>
            <a:avLst/>
            <a:gdLst/>
            <a:ahLst/>
            <a:cxnLst/>
            <a:rect l="l" t="t" r="r" b="b"/>
            <a:pathLst>
              <a:path w="12251055">
                <a:moveTo>
                  <a:pt x="0" y="0"/>
                </a:moveTo>
                <a:lnTo>
                  <a:pt x="12250935" y="0"/>
                </a:lnTo>
              </a:path>
            </a:pathLst>
          </a:custGeom>
          <a:ln w="20941">
            <a:solidFill>
              <a:srgbClr val="E7E8EA"/>
            </a:solidFill>
          </a:ln>
        </p:spPr>
        <p:txBody>
          <a:bodyPr wrap="square" lIns="0" tIns="0" rIns="0" bIns="0" rtlCol="0"/>
          <a:lstStyle/>
          <a:p>
            <a:endParaRPr/>
          </a:p>
        </p:txBody>
      </p:sp>
      <p:sp>
        <p:nvSpPr>
          <p:cNvPr id="20" name="object 20"/>
          <p:cNvSpPr/>
          <p:nvPr/>
        </p:nvSpPr>
        <p:spPr>
          <a:xfrm>
            <a:off x="13298023"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sp>
        <p:nvSpPr>
          <p:cNvPr id="21" name="object 21"/>
          <p:cNvSpPr txBox="1"/>
          <p:nvPr/>
        </p:nvSpPr>
        <p:spPr>
          <a:xfrm>
            <a:off x="13913577" y="1232911"/>
            <a:ext cx="4127500" cy="768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spc="-120" dirty="0">
                <a:solidFill>
                  <a:srgbClr val="FFFFFF"/>
                </a:solidFill>
                <a:latin typeface="Work Sans Light"/>
                <a:cs typeface="Work Sans Light"/>
              </a:rPr>
              <a:t>ČLENOVÉ</a:t>
            </a:r>
            <a:r>
              <a:rPr sz="2450" b="0" spc="-195" dirty="0">
                <a:solidFill>
                  <a:srgbClr val="FFFFFF"/>
                </a:solidFill>
                <a:latin typeface="Work Sans Light"/>
                <a:cs typeface="Work Sans Light"/>
              </a:rPr>
              <a:t> </a:t>
            </a:r>
            <a:r>
              <a:rPr sz="2450" b="0" spc="-145" dirty="0">
                <a:solidFill>
                  <a:srgbClr val="FFFFFF"/>
                </a:solidFill>
                <a:latin typeface="Work Sans Light"/>
                <a:cs typeface="Work Sans Light"/>
              </a:rPr>
              <a:t>SVAZU</a:t>
            </a:r>
            <a:r>
              <a:rPr sz="2450" b="0" spc="-190" dirty="0">
                <a:solidFill>
                  <a:srgbClr val="FFFFFF"/>
                </a:solidFill>
                <a:latin typeface="Work Sans Light"/>
                <a:cs typeface="Work Sans Light"/>
              </a:rPr>
              <a:t> </a:t>
            </a:r>
            <a:r>
              <a:rPr sz="2450" b="0" spc="-120" dirty="0">
                <a:solidFill>
                  <a:srgbClr val="FFFFFF"/>
                </a:solidFill>
                <a:latin typeface="Work Sans Light"/>
                <a:cs typeface="Work Sans Light"/>
              </a:rPr>
              <a:t>MĚST</a:t>
            </a:r>
            <a:r>
              <a:rPr sz="2450" b="0" spc="-335" dirty="0">
                <a:solidFill>
                  <a:srgbClr val="FFFFFF"/>
                </a:solidFill>
                <a:latin typeface="Work Sans Light"/>
                <a:cs typeface="Work Sans Light"/>
              </a:rPr>
              <a:t> </a:t>
            </a:r>
            <a:r>
              <a:rPr sz="2450" b="0" dirty="0">
                <a:solidFill>
                  <a:srgbClr val="FFFFFF"/>
                </a:solidFill>
                <a:latin typeface="Work Sans Light"/>
                <a:cs typeface="Work Sans Light"/>
              </a:rPr>
              <a:t>A</a:t>
            </a:r>
            <a:r>
              <a:rPr sz="2450" b="0" spc="-270" dirty="0">
                <a:solidFill>
                  <a:srgbClr val="FFFFFF"/>
                </a:solidFill>
                <a:latin typeface="Work Sans Light"/>
                <a:cs typeface="Work Sans Light"/>
              </a:rPr>
              <a:t> </a:t>
            </a:r>
            <a:r>
              <a:rPr sz="2450" b="0" spc="-25" dirty="0">
                <a:solidFill>
                  <a:srgbClr val="FFFFFF"/>
                </a:solidFill>
                <a:latin typeface="Work Sans Light"/>
                <a:cs typeface="Work Sans Light"/>
              </a:rPr>
              <a:t>OBCÍ</a:t>
            </a:r>
            <a:endParaRPr sz="2450">
              <a:latin typeface="Work Sans Light"/>
              <a:cs typeface="Work Sans Light"/>
            </a:endParaRPr>
          </a:p>
        </p:txBody>
      </p:sp>
      <p:sp>
        <p:nvSpPr>
          <p:cNvPr id="22" name="object 22"/>
          <p:cNvSpPr txBox="1"/>
          <p:nvPr/>
        </p:nvSpPr>
        <p:spPr>
          <a:xfrm>
            <a:off x="13913577" y="2279999"/>
            <a:ext cx="3336290" cy="654050"/>
          </a:xfrm>
          <a:prstGeom prst="rect">
            <a:avLst/>
          </a:prstGeom>
        </p:spPr>
        <p:txBody>
          <a:bodyPr vert="horz" wrap="square" lIns="0" tIns="12065" rIns="0" bIns="0" rtlCol="0">
            <a:spAutoFit/>
          </a:bodyPr>
          <a:lstStyle/>
          <a:p>
            <a:pPr marL="12700" marR="5080">
              <a:lnSpc>
                <a:spcPct val="100499"/>
              </a:lnSpc>
              <a:spcBef>
                <a:spcPts val="95"/>
              </a:spcBef>
            </a:pPr>
            <a:r>
              <a:rPr sz="2050" spc="-90" dirty="0">
                <a:solidFill>
                  <a:srgbClr val="FFFFFF"/>
                </a:solidFill>
                <a:latin typeface="Work Sans"/>
                <a:cs typeface="Work Sans"/>
              </a:rPr>
              <a:t>564</a:t>
            </a:r>
            <a:r>
              <a:rPr sz="2050" spc="-190" dirty="0">
                <a:solidFill>
                  <a:srgbClr val="FFFFFF"/>
                </a:solidFill>
                <a:latin typeface="Work Sans"/>
                <a:cs typeface="Work Sans"/>
              </a:rPr>
              <a:t> </a:t>
            </a:r>
            <a:r>
              <a:rPr sz="2050" spc="-105" dirty="0">
                <a:solidFill>
                  <a:srgbClr val="FFFFFF"/>
                </a:solidFill>
                <a:latin typeface="Work Sans"/>
                <a:cs typeface="Work Sans"/>
              </a:rPr>
              <a:t>starostů</a:t>
            </a:r>
            <a:r>
              <a:rPr sz="2050" spc="-175" dirty="0">
                <a:solidFill>
                  <a:srgbClr val="FFFFFF"/>
                </a:solidFill>
                <a:latin typeface="Work Sans"/>
                <a:cs typeface="Work Sans"/>
              </a:rPr>
              <a:t> </a:t>
            </a:r>
            <a:r>
              <a:rPr sz="2050" spc="-85" dirty="0">
                <a:solidFill>
                  <a:srgbClr val="FFFFFF"/>
                </a:solidFill>
                <a:latin typeface="Work Sans"/>
                <a:cs typeface="Work Sans"/>
              </a:rPr>
              <a:t>měst</a:t>
            </a:r>
            <a:r>
              <a:rPr sz="2050" spc="-175" dirty="0">
                <a:solidFill>
                  <a:srgbClr val="FFFFFF"/>
                </a:solidFill>
                <a:latin typeface="Work Sans"/>
                <a:cs typeface="Work Sans"/>
              </a:rPr>
              <a:t> </a:t>
            </a:r>
            <a:r>
              <a:rPr sz="2050" dirty="0">
                <a:solidFill>
                  <a:srgbClr val="FFFFFF"/>
                </a:solidFill>
                <a:latin typeface="Work Sans"/>
                <a:cs typeface="Work Sans"/>
              </a:rPr>
              <a:t>a</a:t>
            </a:r>
            <a:r>
              <a:rPr sz="2050" spc="-225" dirty="0">
                <a:solidFill>
                  <a:srgbClr val="FFFFFF"/>
                </a:solidFill>
                <a:latin typeface="Work Sans"/>
                <a:cs typeface="Work Sans"/>
              </a:rPr>
              <a:t> </a:t>
            </a:r>
            <a:r>
              <a:rPr sz="2050" spc="-95" dirty="0">
                <a:solidFill>
                  <a:srgbClr val="FFFFFF"/>
                </a:solidFill>
                <a:latin typeface="Work Sans"/>
                <a:cs typeface="Work Sans"/>
              </a:rPr>
              <a:t>obcí</a:t>
            </a:r>
            <a:r>
              <a:rPr sz="2050" spc="-175" dirty="0">
                <a:solidFill>
                  <a:srgbClr val="FFFFFF"/>
                </a:solidFill>
                <a:latin typeface="Work Sans"/>
                <a:cs typeface="Work Sans"/>
              </a:rPr>
              <a:t> </a:t>
            </a:r>
            <a:r>
              <a:rPr sz="2050" spc="-35" dirty="0">
                <a:solidFill>
                  <a:srgbClr val="FFFFFF"/>
                </a:solidFill>
                <a:latin typeface="Work Sans"/>
                <a:cs typeface="Work Sans"/>
              </a:rPr>
              <a:t>ČR </a:t>
            </a:r>
            <a:r>
              <a:rPr sz="2050" spc="-90" dirty="0">
                <a:solidFill>
                  <a:srgbClr val="FFFFFF"/>
                </a:solidFill>
                <a:latin typeface="Work Sans"/>
                <a:cs typeface="Work Sans"/>
              </a:rPr>
              <a:t>téměř</a:t>
            </a:r>
            <a:r>
              <a:rPr sz="2050" spc="-275" dirty="0">
                <a:solidFill>
                  <a:srgbClr val="FFFFFF"/>
                </a:solidFill>
                <a:latin typeface="Work Sans"/>
                <a:cs typeface="Work Sans"/>
              </a:rPr>
              <a:t> </a:t>
            </a:r>
            <a:r>
              <a:rPr sz="2050" spc="-80" dirty="0">
                <a:solidFill>
                  <a:srgbClr val="FFFFFF"/>
                </a:solidFill>
                <a:latin typeface="Work Sans"/>
                <a:cs typeface="Work Sans"/>
              </a:rPr>
              <a:t>10</a:t>
            </a:r>
            <a:r>
              <a:rPr sz="2050" spc="-175" dirty="0">
                <a:solidFill>
                  <a:srgbClr val="FFFFFF"/>
                </a:solidFill>
                <a:latin typeface="Work Sans"/>
                <a:cs typeface="Work Sans"/>
              </a:rPr>
              <a:t> </a:t>
            </a:r>
            <a:r>
              <a:rPr sz="2050" dirty="0">
                <a:solidFill>
                  <a:srgbClr val="FFFFFF"/>
                </a:solidFill>
                <a:latin typeface="Work Sans"/>
                <a:cs typeface="Work Sans"/>
              </a:rPr>
              <a:t>%</a:t>
            </a:r>
            <a:r>
              <a:rPr sz="2050" spc="-175" dirty="0">
                <a:solidFill>
                  <a:srgbClr val="FFFFFF"/>
                </a:solidFill>
                <a:latin typeface="Work Sans"/>
                <a:cs typeface="Work Sans"/>
              </a:rPr>
              <a:t> </a:t>
            </a:r>
            <a:r>
              <a:rPr sz="2050" spc="-105" dirty="0">
                <a:solidFill>
                  <a:srgbClr val="FFFFFF"/>
                </a:solidFill>
                <a:latin typeface="Work Sans"/>
                <a:cs typeface="Work Sans"/>
              </a:rPr>
              <a:t>starostů</a:t>
            </a:r>
            <a:r>
              <a:rPr sz="2050" spc="-175" dirty="0">
                <a:solidFill>
                  <a:srgbClr val="FFFFFF"/>
                </a:solidFill>
                <a:latin typeface="Work Sans"/>
                <a:cs typeface="Work Sans"/>
              </a:rPr>
              <a:t> </a:t>
            </a:r>
            <a:r>
              <a:rPr sz="2050" spc="-25" dirty="0">
                <a:solidFill>
                  <a:srgbClr val="FFFFFF"/>
                </a:solidFill>
                <a:latin typeface="Work Sans"/>
                <a:cs typeface="Work Sans"/>
              </a:rPr>
              <a:t>ČR</a:t>
            </a:r>
            <a:endParaRPr sz="2050">
              <a:latin typeface="Work Sans"/>
              <a:cs typeface="Work Sans"/>
            </a:endParaRPr>
          </a:p>
        </p:txBody>
      </p:sp>
      <p:grpSp>
        <p:nvGrpSpPr>
          <p:cNvPr id="27" name="Skupina 26">
            <a:extLst>
              <a:ext uri="{FF2B5EF4-FFF2-40B4-BE49-F238E27FC236}">
                <a16:creationId xmlns:a16="http://schemas.microsoft.com/office/drawing/2014/main" id="{A428F1A9-E03B-6866-2573-5AEF4D459E37}"/>
              </a:ext>
            </a:extLst>
          </p:cNvPr>
          <p:cNvGrpSpPr/>
          <p:nvPr/>
        </p:nvGrpSpPr>
        <p:grpSpPr>
          <a:xfrm>
            <a:off x="13965932" y="4002800"/>
            <a:ext cx="5193665" cy="5261493"/>
            <a:chOff x="13965932" y="4002800"/>
            <a:chExt cx="5193665" cy="5261493"/>
          </a:xfrm>
        </p:grpSpPr>
        <p:sp>
          <p:nvSpPr>
            <p:cNvPr id="15" name="object 15"/>
            <p:cNvSpPr/>
            <p:nvPr/>
          </p:nvSpPr>
          <p:spPr>
            <a:xfrm>
              <a:off x="15605873" y="4002805"/>
              <a:ext cx="2194560" cy="2164715"/>
            </a:xfrm>
            <a:custGeom>
              <a:avLst/>
              <a:gdLst/>
              <a:ahLst/>
              <a:cxnLst/>
              <a:rect l="l" t="t" r="r" b="b"/>
              <a:pathLst>
                <a:path w="2194559" h="2164715">
                  <a:moveTo>
                    <a:pt x="1105505" y="73"/>
                  </a:moveTo>
                  <a:lnTo>
                    <a:pt x="1097819" y="0"/>
                  </a:lnTo>
                  <a:lnTo>
                    <a:pt x="1094521" y="3266"/>
                  </a:lnTo>
                  <a:lnTo>
                    <a:pt x="1094521" y="10837"/>
                  </a:lnTo>
                  <a:lnTo>
                    <a:pt x="1094521" y="324576"/>
                  </a:lnTo>
                  <a:lnTo>
                    <a:pt x="1145547" y="326186"/>
                  </a:lnTo>
                  <a:lnTo>
                    <a:pt x="1195788" y="330965"/>
                  </a:lnTo>
                  <a:lnTo>
                    <a:pt x="1245130" y="338840"/>
                  </a:lnTo>
                  <a:lnTo>
                    <a:pt x="1293457" y="349736"/>
                  </a:lnTo>
                  <a:lnTo>
                    <a:pt x="1340653" y="363579"/>
                  </a:lnTo>
                  <a:lnTo>
                    <a:pt x="1386603" y="380294"/>
                  </a:lnTo>
                  <a:lnTo>
                    <a:pt x="1431191" y="399807"/>
                  </a:lnTo>
                  <a:lnTo>
                    <a:pt x="1474302" y="422044"/>
                  </a:lnTo>
                  <a:lnTo>
                    <a:pt x="1515820" y="446930"/>
                  </a:lnTo>
                  <a:lnTo>
                    <a:pt x="1555629" y="474390"/>
                  </a:lnTo>
                  <a:lnTo>
                    <a:pt x="1593615" y="504351"/>
                  </a:lnTo>
                  <a:lnTo>
                    <a:pt x="1629660" y="536738"/>
                  </a:lnTo>
                  <a:lnTo>
                    <a:pt x="1663651" y="571476"/>
                  </a:lnTo>
                  <a:lnTo>
                    <a:pt x="1695470" y="608492"/>
                  </a:lnTo>
                  <a:lnTo>
                    <a:pt x="1725004" y="647711"/>
                  </a:lnTo>
                  <a:lnTo>
                    <a:pt x="1752135" y="689058"/>
                  </a:lnTo>
                  <a:lnTo>
                    <a:pt x="1776749" y="732459"/>
                  </a:lnTo>
                  <a:lnTo>
                    <a:pt x="1798730" y="777840"/>
                  </a:lnTo>
                  <a:lnTo>
                    <a:pt x="1817719" y="824513"/>
                  </a:lnTo>
                  <a:lnTo>
                    <a:pt x="1833445" y="871752"/>
                  </a:lnTo>
                  <a:lnTo>
                    <a:pt x="1845932" y="919422"/>
                  </a:lnTo>
                  <a:lnTo>
                    <a:pt x="1855201" y="967390"/>
                  </a:lnTo>
                  <a:lnTo>
                    <a:pt x="1861276" y="1015520"/>
                  </a:lnTo>
                  <a:lnTo>
                    <a:pt x="1864180" y="1063680"/>
                  </a:lnTo>
                  <a:lnTo>
                    <a:pt x="1863936" y="1111735"/>
                  </a:lnTo>
                  <a:lnTo>
                    <a:pt x="1860566" y="1159550"/>
                  </a:lnTo>
                  <a:lnTo>
                    <a:pt x="1854092" y="1206993"/>
                  </a:lnTo>
                  <a:lnTo>
                    <a:pt x="1844539" y="1253928"/>
                  </a:lnTo>
                  <a:lnTo>
                    <a:pt x="1831928" y="1300221"/>
                  </a:lnTo>
                  <a:lnTo>
                    <a:pt x="1816282" y="1345739"/>
                  </a:lnTo>
                  <a:lnTo>
                    <a:pt x="1797625" y="1390348"/>
                  </a:lnTo>
                  <a:lnTo>
                    <a:pt x="1775979" y="1433912"/>
                  </a:lnTo>
                  <a:lnTo>
                    <a:pt x="1751366" y="1476299"/>
                  </a:lnTo>
                  <a:lnTo>
                    <a:pt x="1723810" y="1517374"/>
                  </a:lnTo>
                  <a:lnTo>
                    <a:pt x="1693334" y="1557002"/>
                  </a:lnTo>
                  <a:lnTo>
                    <a:pt x="1659959" y="1595050"/>
                  </a:lnTo>
                  <a:lnTo>
                    <a:pt x="1624181" y="1630917"/>
                  </a:lnTo>
                  <a:lnTo>
                    <a:pt x="1586567" y="1664068"/>
                  </a:lnTo>
                  <a:lnTo>
                    <a:pt x="1547251" y="1694469"/>
                  </a:lnTo>
                  <a:lnTo>
                    <a:pt x="1506367" y="1722088"/>
                  </a:lnTo>
                  <a:lnTo>
                    <a:pt x="1464049" y="1746891"/>
                  </a:lnTo>
                  <a:lnTo>
                    <a:pt x="1420431" y="1768845"/>
                  </a:lnTo>
                  <a:lnTo>
                    <a:pt x="1375646" y="1787917"/>
                  </a:lnTo>
                  <a:lnTo>
                    <a:pt x="1329828" y="1804073"/>
                  </a:lnTo>
                  <a:lnTo>
                    <a:pt x="1283112" y="1817281"/>
                  </a:lnTo>
                  <a:lnTo>
                    <a:pt x="1235631" y="1827506"/>
                  </a:lnTo>
                  <a:lnTo>
                    <a:pt x="1187520" y="1834715"/>
                  </a:lnTo>
                  <a:lnTo>
                    <a:pt x="1138911" y="1838876"/>
                  </a:lnTo>
                  <a:lnTo>
                    <a:pt x="1089939" y="1839955"/>
                  </a:lnTo>
                  <a:lnTo>
                    <a:pt x="1040738" y="1837919"/>
                  </a:lnTo>
                  <a:lnTo>
                    <a:pt x="991442" y="1832734"/>
                  </a:lnTo>
                  <a:lnTo>
                    <a:pt x="942184" y="1824367"/>
                  </a:lnTo>
                  <a:lnTo>
                    <a:pt x="893099" y="1812785"/>
                  </a:lnTo>
                  <a:lnTo>
                    <a:pt x="844319" y="1797955"/>
                  </a:lnTo>
                  <a:lnTo>
                    <a:pt x="796602" y="1780079"/>
                  </a:lnTo>
                  <a:lnTo>
                    <a:pt x="750674" y="1759457"/>
                  </a:lnTo>
                  <a:lnTo>
                    <a:pt x="706619" y="1736197"/>
                  </a:lnTo>
                  <a:lnTo>
                    <a:pt x="664522" y="1710405"/>
                  </a:lnTo>
                  <a:lnTo>
                    <a:pt x="624468" y="1682189"/>
                  </a:lnTo>
                  <a:lnTo>
                    <a:pt x="586542" y="1651657"/>
                  </a:lnTo>
                  <a:lnTo>
                    <a:pt x="550827" y="1618916"/>
                  </a:lnTo>
                  <a:lnTo>
                    <a:pt x="517410" y="1584073"/>
                  </a:lnTo>
                  <a:lnTo>
                    <a:pt x="486373" y="1547235"/>
                  </a:lnTo>
                  <a:lnTo>
                    <a:pt x="457803" y="1508510"/>
                  </a:lnTo>
                  <a:lnTo>
                    <a:pt x="431784" y="1468006"/>
                  </a:lnTo>
                  <a:lnTo>
                    <a:pt x="408401" y="1425829"/>
                  </a:lnTo>
                  <a:lnTo>
                    <a:pt x="387738" y="1382087"/>
                  </a:lnTo>
                  <a:lnTo>
                    <a:pt x="369879" y="1336888"/>
                  </a:lnTo>
                  <a:lnTo>
                    <a:pt x="354910" y="1290338"/>
                  </a:lnTo>
                  <a:lnTo>
                    <a:pt x="342916" y="1242546"/>
                  </a:lnTo>
                  <a:lnTo>
                    <a:pt x="333980" y="1193617"/>
                  </a:lnTo>
                  <a:lnTo>
                    <a:pt x="328188" y="1143661"/>
                  </a:lnTo>
                  <a:lnTo>
                    <a:pt x="3036" y="1169880"/>
                  </a:lnTo>
                  <a:lnTo>
                    <a:pt x="0" y="1173377"/>
                  </a:lnTo>
                  <a:lnTo>
                    <a:pt x="712" y="1180916"/>
                  </a:lnTo>
                  <a:lnTo>
                    <a:pt x="6380" y="1229966"/>
                  </a:lnTo>
                  <a:lnTo>
                    <a:pt x="14144" y="1278317"/>
                  </a:lnTo>
                  <a:lnTo>
                    <a:pt x="23968" y="1325924"/>
                  </a:lnTo>
                  <a:lnTo>
                    <a:pt x="35817" y="1372737"/>
                  </a:lnTo>
                  <a:lnTo>
                    <a:pt x="49655" y="1418709"/>
                  </a:lnTo>
                  <a:lnTo>
                    <a:pt x="65447" y="1463791"/>
                  </a:lnTo>
                  <a:lnTo>
                    <a:pt x="83157" y="1507937"/>
                  </a:lnTo>
                  <a:lnTo>
                    <a:pt x="102750" y="1551097"/>
                  </a:lnTo>
                  <a:lnTo>
                    <a:pt x="124191" y="1593224"/>
                  </a:lnTo>
                  <a:lnTo>
                    <a:pt x="147444" y="1634270"/>
                  </a:lnTo>
                  <a:lnTo>
                    <a:pt x="172474" y="1674187"/>
                  </a:lnTo>
                  <a:lnTo>
                    <a:pt x="199245" y="1712927"/>
                  </a:lnTo>
                  <a:lnTo>
                    <a:pt x="227723" y="1750442"/>
                  </a:lnTo>
                  <a:lnTo>
                    <a:pt x="257871" y="1786684"/>
                  </a:lnTo>
                  <a:lnTo>
                    <a:pt x="289655" y="1821606"/>
                  </a:lnTo>
                  <a:lnTo>
                    <a:pt x="323039" y="1855158"/>
                  </a:lnTo>
                  <a:lnTo>
                    <a:pt x="357987" y="1887294"/>
                  </a:lnTo>
                  <a:lnTo>
                    <a:pt x="394464" y="1917965"/>
                  </a:lnTo>
                  <a:lnTo>
                    <a:pt x="432435" y="1947123"/>
                  </a:lnTo>
                  <a:lnTo>
                    <a:pt x="471865" y="1974721"/>
                  </a:lnTo>
                  <a:lnTo>
                    <a:pt x="512717" y="2000710"/>
                  </a:lnTo>
                  <a:lnTo>
                    <a:pt x="554958" y="2025042"/>
                  </a:lnTo>
                  <a:lnTo>
                    <a:pt x="598550" y="2047670"/>
                  </a:lnTo>
                  <a:lnTo>
                    <a:pt x="643459" y="2068545"/>
                  </a:lnTo>
                  <a:lnTo>
                    <a:pt x="689650" y="2087620"/>
                  </a:lnTo>
                  <a:lnTo>
                    <a:pt x="737087" y="2104846"/>
                  </a:lnTo>
                  <a:lnTo>
                    <a:pt x="785275" y="2120011"/>
                  </a:lnTo>
                  <a:lnTo>
                    <a:pt x="833701" y="2132943"/>
                  </a:lnTo>
                  <a:lnTo>
                    <a:pt x="882302" y="2143661"/>
                  </a:lnTo>
                  <a:lnTo>
                    <a:pt x="931013" y="2152179"/>
                  </a:lnTo>
                  <a:lnTo>
                    <a:pt x="979772" y="2158512"/>
                  </a:lnTo>
                  <a:lnTo>
                    <a:pt x="1028514" y="2162678"/>
                  </a:lnTo>
                  <a:lnTo>
                    <a:pt x="1077178" y="2164692"/>
                  </a:lnTo>
                  <a:lnTo>
                    <a:pt x="1125698" y="2164568"/>
                  </a:lnTo>
                  <a:lnTo>
                    <a:pt x="1174012" y="2162324"/>
                  </a:lnTo>
                  <a:lnTo>
                    <a:pt x="1222056" y="2157975"/>
                  </a:lnTo>
                  <a:lnTo>
                    <a:pt x="1269767" y="2151537"/>
                  </a:lnTo>
                  <a:lnTo>
                    <a:pt x="1317082" y="2143025"/>
                  </a:lnTo>
                  <a:lnTo>
                    <a:pt x="1363936" y="2132456"/>
                  </a:lnTo>
                  <a:lnTo>
                    <a:pt x="1410266" y="2119844"/>
                  </a:lnTo>
                  <a:lnTo>
                    <a:pt x="1456009" y="2105207"/>
                  </a:lnTo>
                  <a:lnTo>
                    <a:pt x="1501102" y="2088559"/>
                  </a:lnTo>
                  <a:lnTo>
                    <a:pt x="1545481" y="2069916"/>
                  </a:lnTo>
                  <a:lnTo>
                    <a:pt x="1589082" y="2049295"/>
                  </a:lnTo>
                  <a:lnTo>
                    <a:pt x="1631842" y="2026711"/>
                  </a:lnTo>
                  <a:lnTo>
                    <a:pt x="1673698" y="2002179"/>
                  </a:lnTo>
                  <a:lnTo>
                    <a:pt x="1714586" y="1975716"/>
                  </a:lnTo>
                  <a:lnTo>
                    <a:pt x="1754443" y="1947337"/>
                  </a:lnTo>
                  <a:lnTo>
                    <a:pt x="1793205" y="1917059"/>
                  </a:lnTo>
                  <a:lnTo>
                    <a:pt x="1830808" y="1884896"/>
                  </a:lnTo>
                  <a:lnTo>
                    <a:pt x="1867190" y="1850865"/>
                  </a:lnTo>
                  <a:lnTo>
                    <a:pt x="1902287" y="1814981"/>
                  </a:lnTo>
                  <a:lnTo>
                    <a:pt x="1935735" y="1777601"/>
                  </a:lnTo>
                  <a:lnTo>
                    <a:pt x="1967204" y="1739111"/>
                  </a:lnTo>
                  <a:lnTo>
                    <a:pt x="1996682" y="1699574"/>
                  </a:lnTo>
                  <a:lnTo>
                    <a:pt x="2024160" y="1659054"/>
                  </a:lnTo>
                  <a:lnTo>
                    <a:pt x="2049625" y="1617614"/>
                  </a:lnTo>
                  <a:lnTo>
                    <a:pt x="2073068" y="1575318"/>
                  </a:lnTo>
                  <a:lnTo>
                    <a:pt x="2094478" y="1532230"/>
                  </a:lnTo>
                  <a:lnTo>
                    <a:pt x="2113843" y="1488413"/>
                  </a:lnTo>
                  <a:lnTo>
                    <a:pt x="2131153" y="1443931"/>
                  </a:lnTo>
                  <a:lnTo>
                    <a:pt x="2146397" y="1398847"/>
                  </a:lnTo>
                  <a:lnTo>
                    <a:pt x="2159565" y="1353224"/>
                  </a:lnTo>
                  <a:lnTo>
                    <a:pt x="2170645" y="1307127"/>
                  </a:lnTo>
                  <a:lnTo>
                    <a:pt x="2179627" y="1260619"/>
                  </a:lnTo>
                  <a:lnTo>
                    <a:pt x="2186500" y="1213764"/>
                  </a:lnTo>
                  <a:lnTo>
                    <a:pt x="2191253" y="1166625"/>
                  </a:lnTo>
                  <a:lnTo>
                    <a:pt x="2193876" y="1119265"/>
                  </a:lnTo>
                  <a:lnTo>
                    <a:pt x="2194357" y="1071749"/>
                  </a:lnTo>
                  <a:lnTo>
                    <a:pt x="2192686" y="1024140"/>
                  </a:lnTo>
                  <a:lnTo>
                    <a:pt x="2188852" y="976501"/>
                  </a:lnTo>
                  <a:lnTo>
                    <a:pt x="2182844" y="928896"/>
                  </a:lnTo>
                  <a:lnTo>
                    <a:pt x="2174651" y="881389"/>
                  </a:lnTo>
                  <a:lnTo>
                    <a:pt x="2164264" y="834042"/>
                  </a:lnTo>
                  <a:lnTo>
                    <a:pt x="2151670" y="786921"/>
                  </a:lnTo>
                  <a:lnTo>
                    <a:pt x="2136859" y="740087"/>
                  </a:lnTo>
                  <a:lnTo>
                    <a:pt x="2119820" y="693606"/>
                  </a:lnTo>
                  <a:lnTo>
                    <a:pt x="2100543" y="647540"/>
                  </a:lnTo>
                  <a:lnTo>
                    <a:pt x="2079241" y="602380"/>
                  </a:lnTo>
                  <a:lnTo>
                    <a:pt x="2056171" y="558593"/>
                  </a:lnTo>
                  <a:lnTo>
                    <a:pt x="2031382" y="516212"/>
                  </a:lnTo>
                  <a:lnTo>
                    <a:pt x="2004928" y="475266"/>
                  </a:lnTo>
                  <a:lnTo>
                    <a:pt x="1976859" y="435787"/>
                  </a:lnTo>
                  <a:lnTo>
                    <a:pt x="1947227" y="397805"/>
                  </a:lnTo>
                  <a:lnTo>
                    <a:pt x="1916083" y="361351"/>
                  </a:lnTo>
                  <a:lnTo>
                    <a:pt x="1883479" y="326456"/>
                  </a:lnTo>
                  <a:lnTo>
                    <a:pt x="1849466" y="293151"/>
                  </a:lnTo>
                  <a:lnTo>
                    <a:pt x="1814095" y="261467"/>
                  </a:lnTo>
                  <a:lnTo>
                    <a:pt x="1777418" y="231434"/>
                  </a:lnTo>
                  <a:lnTo>
                    <a:pt x="1739487" y="203083"/>
                  </a:lnTo>
                  <a:lnTo>
                    <a:pt x="1700352" y="176446"/>
                  </a:lnTo>
                  <a:lnTo>
                    <a:pt x="1660066" y="151552"/>
                  </a:lnTo>
                  <a:lnTo>
                    <a:pt x="1618679" y="128433"/>
                  </a:lnTo>
                  <a:lnTo>
                    <a:pt x="1576243" y="107120"/>
                  </a:lnTo>
                  <a:lnTo>
                    <a:pt x="1532809" y="87643"/>
                  </a:lnTo>
                  <a:lnTo>
                    <a:pt x="1488430" y="70033"/>
                  </a:lnTo>
                  <a:lnTo>
                    <a:pt x="1443156" y="54321"/>
                  </a:lnTo>
                  <a:lnTo>
                    <a:pt x="1397038" y="40538"/>
                  </a:lnTo>
                  <a:lnTo>
                    <a:pt x="1350129" y="28715"/>
                  </a:lnTo>
                  <a:lnTo>
                    <a:pt x="1302479" y="18882"/>
                  </a:lnTo>
                  <a:lnTo>
                    <a:pt x="1254141" y="11071"/>
                  </a:lnTo>
                  <a:lnTo>
                    <a:pt x="1205164" y="5312"/>
                  </a:lnTo>
                  <a:lnTo>
                    <a:pt x="1155602" y="1635"/>
                  </a:lnTo>
                  <a:lnTo>
                    <a:pt x="1105505" y="73"/>
                  </a:lnTo>
                  <a:close/>
                </a:path>
              </a:pathLst>
            </a:custGeom>
            <a:solidFill>
              <a:srgbClr val="003150"/>
            </a:solidFill>
          </p:spPr>
          <p:txBody>
            <a:bodyPr wrap="square" lIns="0" tIns="0" rIns="0" bIns="0" rtlCol="0"/>
            <a:lstStyle/>
            <a:p>
              <a:endParaRPr/>
            </a:p>
          </p:txBody>
        </p:sp>
        <p:sp>
          <p:nvSpPr>
            <p:cNvPr id="16" name="object 16"/>
            <p:cNvSpPr/>
            <p:nvPr/>
          </p:nvSpPr>
          <p:spPr>
            <a:xfrm>
              <a:off x="15605873" y="4002805"/>
              <a:ext cx="2194560" cy="2164715"/>
            </a:xfrm>
            <a:custGeom>
              <a:avLst/>
              <a:gdLst/>
              <a:ahLst/>
              <a:cxnLst/>
              <a:rect l="l" t="t" r="r" b="b"/>
              <a:pathLst>
                <a:path w="2194559" h="2164715">
                  <a:moveTo>
                    <a:pt x="1094521" y="10837"/>
                  </a:moveTo>
                  <a:lnTo>
                    <a:pt x="1094521" y="3266"/>
                  </a:lnTo>
                  <a:lnTo>
                    <a:pt x="1097819" y="0"/>
                  </a:lnTo>
                  <a:lnTo>
                    <a:pt x="1105505" y="73"/>
                  </a:lnTo>
                  <a:lnTo>
                    <a:pt x="1155602" y="1635"/>
                  </a:lnTo>
                  <a:lnTo>
                    <a:pt x="1205164" y="5312"/>
                  </a:lnTo>
                  <a:lnTo>
                    <a:pt x="1254141" y="11071"/>
                  </a:lnTo>
                  <a:lnTo>
                    <a:pt x="1302479" y="18882"/>
                  </a:lnTo>
                  <a:lnTo>
                    <a:pt x="1350129" y="28715"/>
                  </a:lnTo>
                  <a:lnTo>
                    <a:pt x="1397038" y="40538"/>
                  </a:lnTo>
                  <a:lnTo>
                    <a:pt x="1443156" y="54321"/>
                  </a:lnTo>
                  <a:lnTo>
                    <a:pt x="1488430" y="70033"/>
                  </a:lnTo>
                  <a:lnTo>
                    <a:pt x="1532809" y="87643"/>
                  </a:lnTo>
                  <a:lnTo>
                    <a:pt x="1576243" y="107120"/>
                  </a:lnTo>
                  <a:lnTo>
                    <a:pt x="1618679" y="128433"/>
                  </a:lnTo>
                  <a:lnTo>
                    <a:pt x="1660066" y="151552"/>
                  </a:lnTo>
                  <a:lnTo>
                    <a:pt x="1700352" y="176446"/>
                  </a:lnTo>
                  <a:lnTo>
                    <a:pt x="1739487" y="203083"/>
                  </a:lnTo>
                  <a:lnTo>
                    <a:pt x="1777418" y="231434"/>
                  </a:lnTo>
                  <a:lnTo>
                    <a:pt x="1814095" y="261467"/>
                  </a:lnTo>
                  <a:lnTo>
                    <a:pt x="1849466" y="293151"/>
                  </a:lnTo>
                  <a:lnTo>
                    <a:pt x="1883479" y="326456"/>
                  </a:lnTo>
                  <a:lnTo>
                    <a:pt x="1916083" y="361351"/>
                  </a:lnTo>
                  <a:lnTo>
                    <a:pt x="1947227" y="397805"/>
                  </a:lnTo>
                  <a:lnTo>
                    <a:pt x="1976859" y="435787"/>
                  </a:lnTo>
                  <a:lnTo>
                    <a:pt x="2004928" y="475266"/>
                  </a:lnTo>
                  <a:lnTo>
                    <a:pt x="2031382" y="516212"/>
                  </a:lnTo>
                  <a:lnTo>
                    <a:pt x="2056171" y="558593"/>
                  </a:lnTo>
                  <a:lnTo>
                    <a:pt x="2079241" y="602380"/>
                  </a:lnTo>
                  <a:lnTo>
                    <a:pt x="2100543" y="647540"/>
                  </a:lnTo>
                  <a:lnTo>
                    <a:pt x="2119820" y="693606"/>
                  </a:lnTo>
                  <a:lnTo>
                    <a:pt x="2136859" y="740087"/>
                  </a:lnTo>
                  <a:lnTo>
                    <a:pt x="2151670" y="786921"/>
                  </a:lnTo>
                  <a:lnTo>
                    <a:pt x="2164264" y="834042"/>
                  </a:lnTo>
                  <a:lnTo>
                    <a:pt x="2174651" y="881389"/>
                  </a:lnTo>
                  <a:lnTo>
                    <a:pt x="2182844" y="928896"/>
                  </a:lnTo>
                  <a:lnTo>
                    <a:pt x="2188852" y="976501"/>
                  </a:lnTo>
                  <a:lnTo>
                    <a:pt x="2192686" y="1024140"/>
                  </a:lnTo>
                  <a:lnTo>
                    <a:pt x="2194357" y="1071749"/>
                  </a:lnTo>
                  <a:lnTo>
                    <a:pt x="2193876" y="1119265"/>
                  </a:lnTo>
                  <a:lnTo>
                    <a:pt x="2191253" y="1166625"/>
                  </a:lnTo>
                  <a:lnTo>
                    <a:pt x="2186500" y="1213764"/>
                  </a:lnTo>
                  <a:lnTo>
                    <a:pt x="2179627" y="1260619"/>
                  </a:lnTo>
                  <a:lnTo>
                    <a:pt x="2170645" y="1307127"/>
                  </a:lnTo>
                  <a:lnTo>
                    <a:pt x="2159565" y="1353224"/>
                  </a:lnTo>
                  <a:lnTo>
                    <a:pt x="2146397" y="1398847"/>
                  </a:lnTo>
                  <a:lnTo>
                    <a:pt x="2131153" y="1443931"/>
                  </a:lnTo>
                  <a:lnTo>
                    <a:pt x="2113843" y="1488413"/>
                  </a:lnTo>
                  <a:lnTo>
                    <a:pt x="2094478" y="1532230"/>
                  </a:lnTo>
                  <a:lnTo>
                    <a:pt x="2073068" y="1575318"/>
                  </a:lnTo>
                  <a:lnTo>
                    <a:pt x="2049625" y="1617614"/>
                  </a:lnTo>
                  <a:lnTo>
                    <a:pt x="2024160" y="1659054"/>
                  </a:lnTo>
                  <a:lnTo>
                    <a:pt x="1996682" y="1699574"/>
                  </a:lnTo>
                  <a:lnTo>
                    <a:pt x="1967204" y="1739111"/>
                  </a:lnTo>
                  <a:lnTo>
                    <a:pt x="1935735" y="1777601"/>
                  </a:lnTo>
                  <a:lnTo>
                    <a:pt x="1902287" y="1814981"/>
                  </a:lnTo>
                  <a:lnTo>
                    <a:pt x="1867190" y="1850865"/>
                  </a:lnTo>
                  <a:lnTo>
                    <a:pt x="1830808" y="1884896"/>
                  </a:lnTo>
                  <a:lnTo>
                    <a:pt x="1793205" y="1917059"/>
                  </a:lnTo>
                  <a:lnTo>
                    <a:pt x="1754443" y="1947337"/>
                  </a:lnTo>
                  <a:lnTo>
                    <a:pt x="1714586" y="1975716"/>
                  </a:lnTo>
                  <a:lnTo>
                    <a:pt x="1673698" y="2002179"/>
                  </a:lnTo>
                  <a:lnTo>
                    <a:pt x="1631842" y="2026711"/>
                  </a:lnTo>
                  <a:lnTo>
                    <a:pt x="1589082" y="2049295"/>
                  </a:lnTo>
                  <a:lnTo>
                    <a:pt x="1545481" y="2069916"/>
                  </a:lnTo>
                  <a:lnTo>
                    <a:pt x="1501102" y="2088559"/>
                  </a:lnTo>
                  <a:lnTo>
                    <a:pt x="1456009" y="2105207"/>
                  </a:lnTo>
                  <a:lnTo>
                    <a:pt x="1410266" y="2119844"/>
                  </a:lnTo>
                  <a:lnTo>
                    <a:pt x="1363936" y="2132456"/>
                  </a:lnTo>
                  <a:lnTo>
                    <a:pt x="1317082" y="2143025"/>
                  </a:lnTo>
                  <a:lnTo>
                    <a:pt x="1269767" y="2151537"/>
                  </a:lnTo>
                  <a:lnTo>
                    <a:pt x="1222056" y="2157975"/>
                  </a:lnTo>
                  <a:lnTo>
                    <a:pt x="1174012" y="2162324"/>
                  </a:lnTo>
                  <a:lnTo>
                    <a:pt x="1125698" y="2164568"/>
                  </a:lnTo>
                  <a:lnTo>
                    <a:pt x="1077178" y="2164692"/>
                  </a:lnTo>
                  <a:lnTo>
                    <a:pt x="1028514" y="2162678"/>
                  </a:lnTo>
                  <a:lnTo>
                    <a:pt x="979772" y="2158512"/>
                  </a:lnTo>
                  <a:lnTo>
                    <a:pt x="931013" y="2152179"/>
                  </a:lnTo>
                  <a:lnTo>
                    <a:pt x="882302" y="2143661"/>
                  </a:lnTo>
                  <a:lnTo>
                    <a:pt x="833701" y="2132943"/>
                  </a:lnTo>
                  <a:lnTo>
                    <a:pt x="785275" y="2120011"/>
                  </a:lnTo>
                  <a:lnTo>
                    <a:pt x="737087" y="2104846"/>
                  </a:lnTo>
                  <a:lnTo>
                    <a:pt x="689650" y="2087620"/>
                  </a:lnTo>
                  <a:lnTo>
                    <a:pt x="643459" y="2068545"/>
                  </a:lnTo>
                  <a:lnTo>
                    <a:pt x="598550" y="2047670"/>
                  </a:lnTo>
                  <a:lnTo>
                    <a:pt x="554958" y="2025042"/>
                  </a:lnTo>
                  <a:lnTo>
                    <a:pt x="512717" y="2000710"/>
                  </a:lnTo>
                  <a:lnTo>
                    <a:pt x="471865" y="1974721"/>
                  </a:lnTo>
                  <a:lnTo>
                    <a:pt x="432435" y="1947123"/>
                  </a:lnTo>
                  <a:lnTo>
                    <a:pt x="394464" y="1917965"/>
                  </a:lnTo>
                  <a:lnTo>
                    <a:pt x="357987" y="1887294"/>
                  </a:lnTo>
                  <a:lnTo>
                    <a:pt x="323039" y="1855158"/>
                  </a:lnTo>
                  <a:lnTo>
                    <a:pt x="289655" y="1821606"/>
                  </a:lnTo>
                  <a:lnTo>
                    <a:pt x="257871" y="1786684"/>
                  </a:lnTo>
                  <a:lnTo>
                    <a:pt x="227723" y="1750442"/>
                  </a:lnTo>
                  <a:lnTo>
                    <a:pt x="199245" y="1712927"/>
                  </a:lnTo>
                  <a:lnTo>
                    <a:pt x="172474" y="1674187"/>
                  </a:lnTo>
                  <a:lnTo>
                    <a:pt x="147444" y="1634270"/>
                  </a:lnTo>
                  <a:lnTo>
                    <a:pt x="124191" y="1593224"/>
                  </a:lnTo>
                  <a:lnTo>
                    <a:pt x="102750" y="1551097"/>
                  </a:lnTo>
                  <a:lnTo>
                    <a:pt x="83157" y="1507937"/>
                  </a:lnTo>
                  <a:lnTo>
                    <a:pt x="65447" y="1463791"/>
                  </a:lnTo>
                  <a:lnTo>
                    <a:pt x="49655" y="1418709"/>
                  </a:lnTo>
                  <a:lnTo>
                    <a:pt x="35817" y="1372737"/>
                  </a:lnTo>
                  <a:lnTo>
                    <a:pt x="23968" y="1325924"/>
                  </a:lnTo>
                  <a:lnTo>
                    <a:pt x="14144" y="1278317"/>
                  </a:lnTo>
                  <a:lnTo>
                    <a:pt x="6380" y="1229966"/>
                  </a:lnTo>
                  <a:lnTo>
                    <a:pt x="712" y="1180916"/>
                  </a:lnTo>
                  <a:lnTo>
                    <a:pt x="0" y="1173377"/>
                  </a:lnTo>
                  <a:lnTo>
                    <a:pt x="3036" y="1169880"/>
                  </a:lnTo>
                  <a:lnTo>
                    <a:pt x="10701" y="1169262"/>
                  </a:lnTo>
                  <a:lnTo>
                    <a:pt x="328188" y="1143661"/>
                  </a:lnTo>
                  <a:lnTo>
                    <a:pt x="333980" y="1193617"/>
                  </a:lnTo>
                  <a:lnTo>
                    <a:pt x="342916" y="1242546"/>
                  </a:lnTo>
                  <a:lnTo>
                    <a:pt x="354910" y="1290338"/>
                  </a:lnTo>
                  <a:lnTo>
                    <a:pt x="369879" y="1336888"/>
                  </a:lnTo>
                  <a:lnTo>
                    <a:pt x="387738" y="1382087"/>
                  </a:lnTo>
                  <a:lnTo>
                    <a:pt x="408401" y="1425829"/>
                  </a:lnTo>
                  <a:lnTo>
                    <a:pt x="431784" y="1468006"/>
                  </a:lnTo>
                  <a:lnTo>
                    <a:pt x="457803" y="1508510"/>
                  </a:lnTo>
                  <a:lnTo>
                    <a:pt x="486373" y="1547235"/>
                  </a:lnTo>
                  <a:lnTo>
                    <a:pt x="517410" y="1584073"/>
                  </a:lnTo>
                  <a:lnTo>
                    <a:pt x="550827" y="1618916"/>
                  </a:lnTo>
                  <a:lnTo>
                    <a:pt x="586542" y="1651657"/>
                  </a:lnTo>
                  <a:lnTo>
                    <a:pt x="624468" y="1682189"/>
                  </a:lnTo>
                  <a:lnTo>
                    <a:pt x="664522" y="1710405"/>
                  </a:lnTo>
                  <a:lnTo>
                    <a:pt x="706619" y="1736197"/>
                  </a:lnTo>
                  <a:lnTo>
                    <a:pt x="750674" y="1759457"/>
                  </a:lnTo>
                  <a:lnTo>
                    <a:pt x="796602" y="1780079"/>
                  </a:lnTo>
                  <a:lnTo>
                    <a:pt x="844319" y="1797955"/>
                  </a:lnTo>
                  <a:lnTo>
                    <a:pt x="893099" y="1812785"/>
                  </a:lnTo>
                  <a:lnTo>
                    <a:pt x="942184" y="1824367"/>
                  </a:lnTo>
                  <a:lnTo>
                    <a:pt x="991442" y="1832734"/>
                  </a:lnTo>
                  <a:lnTo>
                    <a:pt x="1040738" y="1837919"/>
                  </a:lnTo>
                  <a:lnTo>
                    <a:pt x="1089939" y="1839955"/>
                  </a:lnTo>
                  <a:lnTo>
                    <a:pt x="1138911" y="1838876"/>
                  </a:lnTo>
                  <a:lnTo>
                    <a:pt x="1187520" y="1834715"/>
                  </a:lnTo>
                  <a:lnTo>
                    <a:pt x="1235631" y="1827506"/>
                  </a:lnTo>
                  <a:lnTo>
                    <a:pt x="1283112" y="1817281"/>
                  </a:lnTo>
                  <a:lnTo>
                    <a:pt x="1329828" y="1804073"/>
                  </a:lnTo>
                  <a:lnTo>
                    <a:pt x="1375646" y="1787917"/>
                  </a:lnTo>
                  <a:lnTo>
                    <a:pt x="1420431" y="1768845"/>
                  </a:lnTo>
                  <a:lnTo>
                    <a:pt x="1464049" y="1746891"/>
                  </a:lnTo>
                  <a:lnTo>
                    <a:pt x="1506367" y="1722088"/>
                  </a:lnTo>
                  <a:lnTo>
                    <a:pt x="1547251" y="1694469"/>
                  </a:lnTo>
                  <a:lnTo>
                    <a:pt x="1586567" y="1664068"/>
                  </a:lnTo>
                  <a:lnTo>
                    <a:pt x="1624181" y="1630917"/>
                  </a:lnTo>
                  <a:lnTo>
                    <a:pt x="1659959" y="1595050"/>
                  </a:lnTo>
                  <a:lnTo>
                    <a:pt x="1693334" y="1557002"/>
                  </a:lnTo>
                  <a:lnTo>
                    <a:pt x="1723810" y="1517374"/>
                  </a:lnTo>
                  <a:lnTo>
                    <a:pt x="1751366" y="1476299"/>
                  </a:lnTo>
                  <a:lnTo>
                    <a:pt x="1775979" y="1433912"/>
                  </a:lnTo>
                  <a:lnTo>
                    <a:pt x="1797625" y="1390348"/>
                  </a:lnTo>
                  <a:lnTo>
                    <a:pt x="1816282" y="1345739"/>
                  </a:lnTo>
                  <a:lnTo>
                    <a:pt x="1831928" y="1300221"/>
                  </a:lnTo>
                  <a:lnTo>
                    <a:pt x="1844539" y="1253928"/>
                  </a:lnTo>
                  <a:lnTo>
                    <a:pt x="1854092" y="1206993"/>
                  </a:lnTo>
                  <a:lnTo>
                    <a:pt x="1860566" y="1159550"/>
                  </a:lnTo>
                  <a:lnTo>
                    <a:pt x="1863936" y="1111735"/>
                  </a:lnTo>
                  <a:lnTo>
                    <a:pt x="1864180" y="1063680"/>
                  </a:lnTo>
                  <a:lnTo>
                    <a:pt x="1861276" y="1015520"/>
                  </a:lnTo>
                  <a:lnTo>
                    <a:pt x="1855201" y="967390"/>
                  </a:lnTo>
                  <a:lnTo>
                    <a:pt x="1845932" y="919422"/>
                  </a:lnTo>
                  <a:lnTo>
                    <a:pt x="1833445" y="871752"/>
                  </a:lnTo>
                  <a:lnTo>
                    <a:pt x="1817719" y="824513"/>
                  </a:lnTo>
                  <a:lnTo>
                    <a:pt x="1798730" y="777840"/>
                  </a:lnTo>
                  <a:lnTo>
                    <a:pt x="1776749" y="732459"/>
                  </a:lnTo>
                  <a:lnTo>
                    <a:pt x="1752135" y="689058"/>
                  </a:lnTo>
                  <a:lnTo>
                    <a:pt x="1725004" y="647711"/>
                  </a:lnTo>
                  <a:lnTo>
                    <a:pt x="1695470" y="608492"/>
                  </a:lnTo>
                  <a:lnTo>
                    <a:pt x="1663651" y="571476"/>
                  </a:lnTo>
                  <a:lnTo>
                    <a:pt x="1629660" y="536738"/>
                  </a:lnTo>
                  <a:lnTo>
                    <a:pt x="1593615" y="504351"/>
                  </a:lnTo>
                  <a:lnTo>
                    <a:pt x="1555629" y="474390"/>
                  </a:lnTo>
                  <a:lnTo>
                    <a:pt x="1515820" y="446930"/>
                  </a:lnTo>
                  <a:lnTo>
                    <a:pt x="1474302" y="422044"/>
                  </a:lnTo>
                  <a:lnTo>
                    <a:pt x="1431191" y="399807"/>
                  </a:lnTo>
                  <a:lnTo>
                    <a:pt x="1386603" y="380294"/>
                  </a:lnTo>
                  <a:lnTo>
                    <a:pt x="1340653" y="363579"/>
                  </a:lnTo>
                  <a:lnTo>
                    <a:pt x="1293457" y="349736"/>
                  </a:lnTo>
                  <a:lnTo>
                    <a:pt x="1245130" y="338840"/>
                  </a:lnTo>
                  <a:lnTo>
                    <a:pt x="1195788" y="330965"/>
                  </a:lnTo>
                  <a:lnTo>
                    <a:pt x="1145547" y="326186"/>
                  </a:lnTo>
                  <a:lnTo>
                    <a:pt x="1094521" y="324576"/>
                  </a:lnTo>
                  <a:lnTo>
                    <a:pt x="1094521" y="10837"/>
                  </a:lnTo>
                  <a:close/>
                </a:path>
              </a:pathLst>
            </a:custGeom>
            <a:ln w="15706">
              <a:solidFill>
                <a:srgbClr val="D0D3DC"/>
              </a:solidFill>
            </a:ln>
          </p:spPr>
          <p:txBody>
            <a:bodyPr wrap="square" lIns="0" tIns="0" rIns="0" bIns="0" rtlCol="0"/>
            <a:lstStyle/>
            <a:p>
              <a:endParaRPr/>
            </a:p>
          </p:txBody>
        </p:sp>
        <p:sp>
          <p:nvSpPr>
            <p:cNvPr id="17" name="object 17"/>
            <p:cNvSpPr/>
            <p:nvPr/>
          </p:nvSpPr>
          <p:spPr>
            <a:xfrm>
              <a:off x="15601942" y="4002800"/>
              <a:ext cx="1098550" cy="1170305"/>
            </a:xfrm>
            <a:custGeom>
              <a:avLst/>
              <a:gdLst/>
              <a:ahLst/>
              <a:cxnLst/>
              <a:rect l="l" t="t" r="r" b="b"/>
              <a:pathLst>
                <a:path w="1098550" h="1170304">
                  <a:moveTo>
                    <a:pt x="1095157" y="0"/>
                  </a:moveTo>
                  <a:lnTo>
                    <a:pt x="1037491" y="1620"/>
                  </a:lnTo>
                  <a:lnTo>
                    <a:pt x="988034" y="5279"/>
                  </a:lnTo>
                  <a:lnTo>
                    <a:pt x="939109" y="11060"/>
                  </a:lnTo>
                  <a:lnTo>
                    <a:pt x="890719" y="18970"/>
                  </a:lnTo>
                  <a:lnTo>
                    <a:pt x="842870" y="29019"/>
                  </a:lnTo>
                  <a:lnTo>
                    <a:pt x="795568" y="41217"/>
                  </a:lnTo>
                  <a:lnTo>
                    <a:pt x="748819" y="55572"/>
                  </a:lnTo>
                  <a:lnTo>
                    <a:pt x="702626" y="72095"/>
                  </a:lnTo>
                  <a:lnTo>
                    <a:pt x="656997" y="90793"/>
                  </a:lnTo>
                  <a:lnTo>
                    <a:pt x="611936" y="111677"/>
                  </a:lnTo>
                  <a:lnTo>
                    <a:pt x="567449" y="134755"/>
                  </a:lnTo>
                  <a:lnTo>
                    <a:pt x="523541" y="160037"/>
                  </a:lnTo>
                  <a:lnTo>
                    <a:pt x="480696" y="187288"/>
                  </a:lnTo>
                  <a:lnTo>
                    <a:pt x="439407" y="216246"/>
                  </a:lnTo>
                  <a:lnTo>
                    <a:pt x="399705" y="246881"/>
                  </a:lnTo>
                  <a:lnTo>
                    <a:pt x="361620" y="279159"/>
                  </a:lnTo>
                  <a:lnTo>
                    <a:pt x="325181" y="313050"/>
                  </a:lnTo>
                  <a:lnTo>
                    <a:pt x="290417" y="348520"/>
                  </a:lnTo>
                  <a:lnTo>
                    <a:pt x="257360" y="385539"/>
                  </a:lnTo>
                  <a:lnTo>
                    <a:pt x="226039" y="424075"/>
                  </a:lnTo>
                  <a:lnTo>
                    <a:pt x="196482" y="464095"/>
                  </a:lnTo>
                  <a:lnTo>
                    <a:pt x="168722" y="505568"/>
                  </a:lnTo>
                  <a:lnTo>
                    <a:pt x="142786" y="548463"/>
                  </a:lnTo>
                  <a:lnTo>
                    <a:pt x="118705" y="592746"/>
                  </a:lnTo>
                  <a:lnTo>
                    <a:pt x="96704" y="637909"/>
                  </a:lnTo>
                  <a:lnTo>
                    <a:pt x="76980" y="683461"/>
                  </a:lnTo>
                  <a:lnTo>
                    <a:pt x="59523" y="729398"/>
                  </a:lnTo>
                  <a:lnTo>
                    <a:pt x="44325" y="775714"/>
                  </a:lnTo>
                  <a:lnTo>
                    <a:pt x="31374" y="822405"/>
                  </a:lnTo>
                  <a:lnTo>
                    <a:pt x="20661" y="869466"/>
                  </a:lnTo>
                  <a:lnTo>
                    <a:pt x="12177" y="916894"/>
                  </a:lnTo>
                  <a:lnTo>
                    <a:pt x="5912" y="964683"/>
                  </a:lnTo>
                  <a:lnTo>
                    <a:pt x="1856" y="1012828"/>
                  </a:lnTo>
                  <a:lnTo>
                    <a:pt x="0" y="1061325"/>
                  </a:lnTo>
                  <a:lnTo>
                    <a:pt x="332" y="1110170"/>
                  </a:lnTo>
                  <a:lnTo>
                    <a:pt x="2845" y="1159357"/>
                  </a:lnTo>
                  <a:lnTo>
                    <a:pt x="3400" y="1166917"/>
                  </a:lnTo>
                  <a:lnTo>
                    <a:pt x="6971" y="1169880"/>
                  </a:lnTo>
                  <a:lnTo>
                    <a:pt x="14635" y="1169262"/>
                  </a:lnTo>
                  <a:lnTo>
                    <a:pt x="332113" y="1143661"/>
                  </a:lnTo>
                  <a:lnTo>
                    <a:pt x="329559" y="1091066"/>
                  </a:lnTo>
                  <a:lnTo>
                    <a:pt x="330651" y="1038861"/>
                  </a:lnTo>
                  <a:lnTo>
                    <a:pt x="335368" y="987149"/>
                  </a:lnTo>
                  <a:lnTo>
                    <a:pt x="343689" y="936029"/>
                  </a:lnTo>
                  <a:lnTo>
                    <a:pt x="355597" y="885602"/>
                  </a:lnTo>
                  <a:lnTo>
                    <a:pt x="371070" y="835968"/>
                  </a:lnTo>
                  <a:lnTo>
                    <a:pt x="390089" y="787229"/>
                  </a:lnTo>
                  <a:lnTo>
                    <a:pt x="412634" y="739485"/>
                  </a:lnTo>
                  <a:lnTo>
                    <a:pt x="438404" y="693352"/>
                  </a:lnTo>
                  <a:lnTo>
                    <a:pt x="467074" y="649431"/>
                  </a:lnTo>
                  <a:lnTo>
                    <a:pt x="498572" y="607798"/>
                  </a:lnTo>
                  <a:lnTo>
                    <a:pt x="532828" y="568528"/>
                  </a:lnTo>
                  <a:lnTo>
                    <a:pt x="569771" y="531697"/>
                  </a:lnTo>
                  <a:lnTo>
                    <a:pt x="609330" y="497380"/>
                  </a:lnTo>
                  <a:lnTo>
                    <a:pt x="651436" y="465654"/>
                  </a:lnTo>
                  <a:lnTo>
                    <a:pt x="696018" y="436594"/>
                  </a:lnTo>
                  <a:lnTo>
                    <a:pt x="742494" y="410568"/>
                  </a:lnTo>
                  <a:lnTo>
                    <a:pt x="790264" y="387922"/>
                  </a:lnTo>
                  <a:lnTo>
                    <a:pt x="839228" y="368683"/>
                  </a:lnTo>
                  <a:lnTo>
                    <a:pt x="889285" y="352879"/>
                  </a:lnTo>
                  <a:lnTo>
                    <a:pt x="940337" y="340538"/>
                  </a:lnTo>
                  <a:lnTo>
                    <a:pt x="992283" y="331689"/>
                  </a:lnTo>
                  <a:lnTo>
                    <a:pt x="1045022" y="326359"/>
                  </a:lnTo>
                  <a:lnTo>
                    <a:pt x="1098456" y="324576"/>
                  </a:lnTo>
                  <a:lnTo>
                    <a:pt x="1098456" y="3266"/>
                  </a:lnTo>
                  <a:lnTo>
                    <a:pt x="1095157" y="0"/>
                  </a:lnTo>
                  <a:close/>
                </a:path>
              </a:pathLst>
            </a:custGeom>
            <a:solidFill>
              <a:srgbClr val="D8D8D8"/>
            </a:solidFill>
          </p:spPr>
          <p:txBody>
            <a:bodyPr wrap="square" lIns="0" tIns="0" rIns="0" bIns="0" rtlCol="0"/>
            <a:lstStyle/>
            <a:p>
              <a:endParaRPr/>
            </a:p>
          </p:txBody>
        </p:sp>
        <p:sp>
          <p:nvSpPr>
            <p:cNvPr id="18" name="object 18"/>
            <p:cNvSpPr/>
            <p:nvPr/>
          </p:nvSpPr>
          <p:spPr>
            <a:xfrm>
              <a:off x="15601942" y="4002800"/>
              <a:ext cx="1098550" cy="1170305"/>
            </a:xfrm>
            <a:custGeom>
              <a:avLst/>
              <a:gdLst/>
              <a:ahLst/>
              <a:cxnLst/>
              <a:rect l="l" t="t" r="r" b="b"/>
              <a:pathLst>
                <a:path w="1098550" h="1170304">
                  <a:moveTo>
                    <a:pt x="14635" y="1169262"/>
                  </a:moveTo>
                  <a:lnTo>
                    <a:pt x="332" y="1110170"/>
                  </a:lnTo>
                  <a:lnTo>
                    <a:pt x="0" y="1061325"/>
                  </a:lnTo>
                  <a:lnTo>
                    <a:pt x="1856" y="1012828"/>
                  </a:lnTo>
                  <a:lnTo>
                    <a:pt x="5912" y="964683"/>
                  </a:lnTo>
                  <a:lnTo>
                    <a:pt x="12177" y="916894"/>
                  </a:lnTo>
                  <a:lnTo>
                    <a:pt x="20661" y="869466"/>
                  </a:lnTo>
                  <a:lnTo>
                    <a:pt x="31374" y="822405"/>
                  </a:lnTo>
                  <a:lnTo>
                    <a:pt x="44325" y="775714"/>
                  </a:lnTo>
                  <a:lnTo>
                    <a:pt x="59523" y="729398"/>
                  </a:lnTo>
                  <a:lnTo>
                    <a:pt x="76980" y="683461"/>
                  </a:lnTo>
                  <a:lnTo>
                    <a:pt x="96704" y="637909"/>
                  </a:lnTo>
                  <a:lnTo>
                    <a:pt x="118705" y="592746"/>
                  </a:lnTo>
                  <a:lnTo>
                    <a:pt x="142786" y="548463"/>
                  </a:lnTo>
                  <a:lnTo>
                    <a:pt x="168722" y="505568"/>
                  </a:lnTo>
                  <a:lnTo>
                    <a:pt x="196482" y="464095"/>
                  </a:lnTo>
                  <a:lnTo>
                    <a:pt x="226039" y="424075"/>
                  </a:lnTo>
                  <a:lnTo>
                    <a:pt x="257360" y="385539"/>
                  </a:lnTo>
                  <a:lnTo>
                    <a:pt x="290417" y="348520"/>
                  </a:lnTo>
                  <a:lnTo>
                    <a:pt x="325181" y="313050"/>
                  </a:lnTo>
                  <a:lnTo>
                    <a:pt x="361620" y="279159"/>
                  </a:lnTo>
                  <a:lnTo>
                    <a:pt x="399705" y="246881"/>
                  </a:lnTo>
                  <a:lnTo>
                    <a:pt x="439407" y="216246"/>
                  </a:lnTo>
                  <a:lnTo>
                    <a:pt x="480696" y="187288"/>
                  </a:lnTo>
                  <a:lnTo>
                    <a:pt x="523541" y="160037"/>
                  </a:lnTo>
                  <a:lnTo>
                    <a:pt x="567449" y="134755"/>
                  </a:lnTo>
                  <a:lnTo>
                    <a:pt x="611936" y="111677"/>
                  </a:lnTo>
                  <a:lnTo>
                    <a:pt x="656997" y="90793"/>
                  </a:lnTo>
                  <a:lnTo>
                    <a:pt x="702626" y="72095"/>
                  </a:lnTo>
                  <a:lnTo>
                    <a:pt x="748819" y="55572"/>
                  </a:lnTo>
                  <a:lnTo>
                    <a:pt x="795568" y="41217"/>
                  </a:lnTo>
                  <a:lnTo>
                    <a:pt x="842870" y="29019"/>
                  </a:lnTo>
                  <a:lnTo>
                    <a:pt x="890719" y="18970"/>
                  </a:lnTo>
                  <a:lnTo>
                    <a:pt x="939109" y="11060"/>
                  </a:lnTo>
                  <a:lnTo>
                    <a:pt x="988034" y="5279"/>
                  </a:lnTo>
                  <a:lnTo>
                    <a:pt x="1037491" y="1620"/>
                  </a:lnTo>
                  <a:lnTo>
                    <a:pt x="1087472" y="73"/>
                  </a:lnTo>
                  <a:lnTo>
                    <a:pt x="1095157" y="0"/>
                  </a:lnTo>
                  <a:lnTo>
                    <a:pt x="1098456" y="3266"/>
                  </a:lnTo>
                  <a:lnTo>
                    <a:pt x="1098456" y="10837"/>
                  </a:lnTo>
                  <a:lnTo>
                    <a:pt x="1098456" y="324576"/>
                  </a:lnTo>
                  <a:lnTo>
                    <a:pt x="1045022" y="326359"/>
                  </a:lnTo>
                  <a:lnTo>
                    <a:pt x="992283" y="331689"/>
                  </a:lnTo>
                  <a:lnTo>
                    <a:pt x="940337" y="340538"/>
                  </a:lnTo>
                  <a:lnTo>
                    <a:pt x="889285" y="352879"/>
                  </a:lnTo>
                  <a:lnTo>
                    <a:pt x="839228" y="368683"/>
                  </a:lnTo>
                  <a:lnTo>
                    <a:pt x="790264" y="387922"/>
                  </a:lnTo>
                  <a:lnTo>
                    <a:pt x="742494" y="410568"/>
                  </a:lnTo>
                  <a:lnTo>
                    <a:pt x="696018" y="436594"/>
                  </a:lnTo>
                  <a:lnTo>
                    <a:pt x="651436" y="465654"/>
                  </a:lnTo>
                  <a:lnTo>
                    <a:pt x="609330" y="497380"/>
                  </a:lnTo>
                  <a:lnTo>
                    <a:pt x="569771" y="531697"/>
                  </a:lnTo>
                  <a:lnTo>
                    <a:pt x="532828" y="568528"/>
                  </a:lnTo>
                  <a:lnTo>
                    <a:pt x="498572" y="607798"/>
                  </a:lnTo>
                  <a:lnTo>
                    <a:pt x="467074" y="649431"/>
                  </a:lnTo>
                  <a:lnTo>
                    <a:pt x="438404" y="693352"/>
                  </a:lnTo>
                  <a:lnTo>
                    <a:pt x="412634" y="739485"/>
                  </a:lnTo>
                  <a:lnTo>
                    <a:pt x="390089" y="787229"/>
                  </a:lnTo>
                  <a:lnTo>
                    <a:pt x="371070" y="835968"/>
                  </a:lnTo>
                  <a:lnTo>
                    <a:pt x="355597" y="885602"/>
                  </a:lnTo>
                  <a:lnTo>
                    <a:pt x="343689" y="936029"/>
                  </a:lnTo>
                  <a:lnTo>
                    <a:pt x="335368" y="987149"/>
                  </a:lnTo>
                  <a:lnTo>
                    <a:pt x="330651" y="1038861"/>
                  </a:lnTo>
                  <a:lnTo>
                    <a:pt x="329559" y="1091066"/>
                  </a:lnTo>
                  <a:lnTo>
                    <a:pt x="332113" y="1143661"/>
                  </a:lnTo>
                  <a:lnTo>
                    <a:pt x="14635" y="1169262"/>
                  </a:lnTo>
                  <a:close/>
                </a:path>
              </a:pathLst>
            </a:custGeom>
            <a:ln w="15706">
              <a:solidFill>
                <a:srgbClr val="FAFAFA"/>
              </a:solidFill>
            </a:ln>
          </p:spPr>
          <p:txBody>
            <a:bodyPr wrap="square" lIns="0" tIns="0" rIns="0" bIns="0" rtlCol="0"/>
            <a:lstStyle/>
            <a:p>
              <a:endParaRPr/>
            </a:p>
          </p:txBody>
        </p:sp>
        <p:sp>
          <p:nvSpPr>
            <p:cNvPr id="19" name="object 19"/>
            <p:cNvSpPr txBox="1"/>
            <p:nvPr/>
          </p:nvSpPr>
          <p:spPr>
            <a:xfrm>
              <a:off x="16108284" y="4695559"/>
              <a:ext cx="1231265" cy="732790"/>
            </a:xfrm>
            <a:prstGeom prst="rect">
              <a:avLst/>
            </a:prstGeom>
          </p:spPr>
          <p:txBody>
            <a:bodyPr vert="horz" wrap="square" lIns="0" tIns="17145" rIns="0" bIns="0" rtlCol="0">
              <a:spAutoFit/>
            </a:bodyPr>
            <a:lstStyle/>
            <a:p>
              <a:pPr marL="12700">
                <a:lnSpc>
                  <a:spcPct val="100000"/>
                </a:lnSpc>
                <a:spcBef>
                  <a:spcPts val="135"/>
                </a:spcBef>
              </a:pPr>
              <a:r>
                <a:rPr sz="4600" b="1" spc="-505" dirty="0">
                  <a:solidFill>
                    <a:srgbClr val="003150"/>
                  </a:solidFill>
                  <a:latin typeface="Work Sans"/>
                  <a:cs typeface="Work Sans"/>
                </a:rPr>
                <a:t>7</a:t>
              </a:r>
              <a:r>
                <a:rPr sz="4600" b="1" spc="-110" dirty="0">
                  <a:solidFill>
                    <a:srgbClr val="003150"/>
                  </a:solidFill>
                  <a:latin typeface="Work Sans"/>
                  <a:cs typeface="Work Sans"/>
                </a:rPr>
                <a:t>4</a:t>
              </a:r>
              <a:r>
                <a:rPr sz="4600" b="1" spc="30" dirty="0">
                  <a:solidFill>
                    <a:srgbClr val="003150"/>
                  </a:solidFill>
                  <a:latin typeface="Work Sans"/>
                  <a:cs typeface="Work Sans"/>
                </a:rPr>
                <a:t>%</a:t>
              </a:r>
              <a:endParaRPr sz="4600" dirty="0">
                <a:latin typeface="Work Sans"/>
                <a:cs typeface="Work Sans"/>
              </a:endParaRPr>
            </a:p>
          </p:txBody>
        </p:sp>
        <p:sp>
          <p:nvSpPr>
            <p:cNvPr id="23" name="object 23"/>
            <p:cNvSpPr txBox="1"/>
            <p:nvPr/>
          </p:nvSpPr>
          <p:spPr>
            <a:xfrm>
              <a:off x="13965932" y="7420888"/>
              <a:ext cx="5193665" cy="1843405"/>
            </a:xfrm>
            <a:prstGeom prst="rect">
              <a:avLst/>
            </a:prstGeom>
          </p:spPr>
          <p:txBody>
            <a:bodyPr vert="horz" wrap="square" lIns="0" tIns="12065" rIns="0" bIns="0" rtlCol="0">
              <a:spAutoFit/>
            </a:bodyPr>
            <a:lstStyle/>
            <a:p>
              <a:pPr marL="12700" marR="5080">
                <a:lnSpc>
                  <a:spcPts val="2890"/>
                </a:lnSpc>
                <a:spcBef>
                  <a:spcPts val="95"/>
                </a:spcBef>
              </a:pPr>
              <a:r>
                <a:rPr sz="2300" b="0" dirty="0">
                  <a:solidFill>
                    <a:srgbClr val="3B526F"/>
                  </a:solidFill>
                  <a:latin typeface="Work Sans Medium"/>
                  <a:cs typeface="Work Sans Medium"/>
                </a:rPr>
                <a:t>PRO</a:t>
              </a:r>
              <a:r>
                <a:rPr sz="2300" b="0" spc="-125" dirty="0">
                  <a:solidFill>
                    <a:srgbClr val="3B526F"/>
                  </a:solidFill>
                  <a:latin typeface="Work Sans Medium"/>
                  <a:cs typeface="Work Sans Medium"/>
                </a:rPr>
                <a:t> </a:t>
              </a:r>
              <a:r>
                <a:rPr sz="2300" b="0" spc="-70" dirty="0">
                  <a:solidFill>
                    <a:srgbClr val="3B526F"/>
                  </a:solidFill>
                  <a:latin typeface="Work Sans Medium"/>
                  <a:cs typeface="Work Sans Medium"/>
                </a:rPr>
                <a:t>73,7</a:t>
              </a:r>
              <a:r>
                <a:rPr sz="2300" b="0" spc="-110" dirty="0">
                  <a:solidFill>
                    <a:srgbClr val="3B526F"/>
                  </a:solidFill>
                  <a:latin typeface="Work Sans Medium"/>
                  <a:cs typeface="Work Sans Medium"/>
                </a:rPr>
                <a:t> </a:t>
              </a:r>
              <a:r>
                <a:rPr sz="2300" b="0" dirty="0">
                  <a:solidFill>
                    <a:srgbClr val="3B526F"/>
                  </a:solidFill>
                  <a:latin typeface="Work Sans Medium"/>
                  <a:cs typeface="Work Sans Medium"/>
                </a:rPr>
                <a:t>%</a:t>
              </a:r>
              <a:r>
                <a:rPr sz="2300" b="0" spc="-45" dirty="0">
                  <a:solidFill>
                    <a:srgbClr val="3B526F"/>
                  </a:solidFill>
                  <a:latin typeface="Work Sans Medium"/>
                  <a:cs typeface="Work Sans Medium"/>
                </a:rPr>
                <a:t> </a:t>
              </a:r>
              <a:r>
                <a:rPr sz="2300" b="0" spc="-70" dirty="0">
                  <a:solidFill>
                    <a:srgbClr val="3B526F"/>
                  </a:solidFill>
                  <a:latin typeface="Work Sans Medium"/>
                  <a:cs typeface="Work Sans Medium"/>
                </a:rPr>
                <a:t>STAROSTŮ</a:t>
              </a:r>
              <a:r>
                <a:rPr sz="2300" b="0" spc="-90" dirty="0">
                  <a:solidFill>
                    <a:srgbClr val="3B526F"/>
                  </a:solidFill>
                  <a:latin typeface="Work Sans Medium"/>
                  <a:cs typeface="Work Sans Medium"/>
                </a:rPr>
                <a:t> </a:t>
              </a:r>
              <a:r>
                <a:rPr sz="2300" b="0" dirty="0">
                  <a:solidFill>
                    <a:srgbClr val="3B526F"/>
                  </a:solidFill>
                  <a:latin typeface="Work Sans Medium"/>
                  <a:cs typeface="Work Sans Medium"/>
                </a:rPr>
                <a:t>JE</a:t>
              </a:r>
              <a:r>
                <a:rPr sz="2300" b="0" spc="-45" dirty="0">
                  <a:solidFill>
                    <a:srgbClr val="3B526F"/>
                  </a:solidFill>
                  <a:latin typeface="Work Sans Medium"/>
                  <a:cs typeface="Work Sans Medium"/>
                </a:rPr>
                <a:t> </a:t>
              </a:r>
              <a:r>
                <a:rPr sz="2300" b="0" spc="-10" dirty="0">
                  <a:solidFill>
                    <a:srgbClr val="3B526F"/>
                  </a:solidFill>
                  <a:latin typeface="Work Sans Medium"/>
                  <a:cs typeface="Work Sans Medium"/>
                </a:rPr>
                <a:t>DŮLEŽITÉ, ABY</a:t>
              </a:r>
              <a:r>
                <a:rPr sz="2300" b="0" spc="-180" dirty="0">
                  <a:solidFill>
                    <a:srgbClr val="3B526F"/>
                  </a:solidFill>
                  <a:latin typeface="Work Sans Medium"/>
                  <a:cs typeface="Work Sans Medium"/>
                </a:rPr>
                <a:t> </a:t>
              </a:r>
              <a:r>
                <a:rPr sz="2300" b="0" spc="-10" dirty="0">
                  <a:solidFill>
                    <a:srgbClr val="3B526F"/>
                  </a:solidFill>
                  <a:latin typeface="Work Sans Medium"/>
                  <a:cs typeface="Work Sans Medium"/>
                </a:rPr>
                <a:t>DLUŽNÍK,</a:t>
              </a:r>
              <a:r>
                <a:rPr sz="2300" b="0" spc="-125" dirty="0">
                  <a:solidFill>
                    <a:srgbClr val="3B526F"/>
                  </a:solidFill>
                  <a:latin typeface="Work Sans Medium"/>
                  <a:cs typeface="Work Sans Medium"/>
                </a:rPr>
                <a:t> </a:t>
              </a:r>
              <a:r>
                <a:rPr sz="2300" b="0" spc="-25" dirty="0">
                  <a:solidFill>
                    <a:srgbClr val="3B526F"/>
                  </a:solidFill>
                  <a:latin typeface="Work Sans Medium"/>
                  <a:cs typeface="Work Sans Medium"/>
                </a:rPr>
                <a:t>KTERÝ</a:t>
              </a:r>
              <a:r>
                <a:rPr sz="2300" b="0" spc="-160" dirty="0">
                  <a:solidFill>
                    <a:srgbClr val="3B526F"/>
                  </a:solidFill>
                  <a:latin typeface="Work Sans Medium"/>
                  <a:cs typeface="Work Sans Medium"/>
                </a:rPr>
                <a:t> </a:t>
              </a:r>
              <a:r>
                <a:rPr sz="2300" b="0" spc="-10" dirty="0">
                  <a:solidFill>
                    <a:srgbClr val="3B526F"/>
                  </a:solidFill>
                  <a:latin typeface="Work Sans Medium"/>
                  <a:cs typeface="Work Sans Medium"/>
                </a:rPr>
                <a:t>USILUJE</a:t>
              </a:r>
              <a:endParaRPr sz="2300">
                <a:latin typeface="Work Sans Medium"/>
                <a:cs typeface="Work Sans Medium"/>
              </a:endParaRPr>
            </a:p>
            <a:p>
              <a:pPr marL="12700">
                <a:lnSpc>
                  <a:spcPct val="100000"/>
                </a:lnSpc>
                <a:spcBef>
                  <a:spcPts val="5"/>
                </a:spcBef>
              </a:pPr>
              <a:r>
                <a:rPr sz="2300" b="0" dirty="0">
                  <a:solidFill>
                    <a:srgbClr val="3B526F"/>
                  </a:solidFill>
                  <a:latin typeface="Work Sans Medium"/>
                  <a:cs typeface="Work Sans Medium"/>
                </a:rPr>
                <a:t>O</a:t>
              </a:r>
              <a:r>
                <a:rPr sz="2300" b="0" spc="-85" dirty="0">
                  <a:solidFill>
                    <a:srgbClr val="3B526F"/>
                  </a:solidFill>
                  <a:latin typeface="Work Sans Medium"/>
                  <a:cs typeface="Work Sans Medium"/>
                </a:rPr>
                <a:t> </a:t>
              </a:r>
              <a:r>
                <a:rPr sz="2300" b="0" spc="-20" dirty="0">
                  <a:solidFill>
                    <a:srgbClr val="3B526F"/>
                  </a:solidFill>
                  <a:latin typeface="Work Sans Medium"/>
                  <a:cs typeface="Work Sans Medium"/>
                </a:rPr>
                <a:t>ODDLUŽENÍ,</a:t>
              </a:r>
              <a:r>
                <a:rPr sz="2300" b="0" spc="-75" dirty="0">
                  <a:solidFill>
                    <a:srgbClr val="3B526F"/>
                  </a:solidFill>
                  <a:latin typeface="Work Sans Medium"/>
                  <a:cs typeface="Work Sans Medium"/>
                </a:rPr>
                <a:t> </a:t>
              </a:r>
              <a:r>
                <a:rPr sz="2300" b="0" spc="-10" dirty="0">
                  <a:solidFill>
                    <a:srgbClr val="3B526F"/>
                  </a:solidFill>
                  <a:latin typeface="Work Sans Medium"/>
                  <a:cs typeface="Work Sans Medium"/>
                </a:rPr>
                <a:t>PROKÁZAL,</a:t>
              </a:r>
              <a:r>
                <a:rPr sz="2300" b="0" spc="-75" dirty="0">
                  <a:solidFill>
                    <a:srgbClr val="3B526F"/>
                  </a:solidFill>
                  <a:latin typeface="Work Sans Medium"/>
                  <a:cs typeface="Work Sans Medium"/>
                </a:rPr>
                <a:t> </a:t>
              </a:r>
              <a:r>
                <a:rPr sz="2300" b="0" dirty="0">
                  <a:solidFill>
                    <a:srgbClr val="3B526F"/>
                  </a:solidFill>
                  <a:latin typeface="Work Sans Medium"/>
                  <a:cs typeface="Work Sans Medium"/>
                </a:rPr>
                <a:t>ŽE</a:t>
              </a:r>
              <a:r>
                <a:rPr sz="2300" b="0" spc="-75" dirty="0">
                  <a:solidFill>
                    <a:srgbClr val="3B526F"/>
                  </a:solidFill>
                  <a:latin typeface="Work Sans Medium"/>
                  <a:cs typeface="Work Sans Medium"/>
                </a:rPr>
                <a:t> </a:t>
              </a:r>
              <a:r>
                <a:rPr sz="2300" b="0" spc="-25" dirty="0">
                  <a:solidFill>
                    <a:srgbClr val="3B526F"/>
                  </a:solidFill>
                  <a:latin typeface="Work Sans Medium"/>
                  <a:cs typeface="Work Sans Medium"/>
                </a:rPr>
                <a:t>SE</a:t>
              </a:r>
              <a:endParaRPr sz="2300">
                <a:latin typeface="Work Sans Medium"/>
                <a:cs typeface="Work Sans Medium"/>
              </a:endParaRPr>
            </a:p>
            <a:p>
              <a:pPr marL="12700" marR="440055">
                <a:lnSpc>
                  <a:spcPts val="2890"/>
                </a:lnSpc>
                <a:spcBef>
                  <a:spcPts val="90"/>
                </a:spcBef>
              </a:pPr>
              <a:r>
                <a:rPr sz="2300" b="0" spc="-10" dirty="0">
                  <a:solidFill>
                    <a:srgbClr val="3B526F"/>
                  </a:solidFill>
                  <a:latin typeface="Work Sans Medium"/>
                  <a:cs typeface="Work Sans Medium"/>
                </a:rPr>
                <a:t>SNAŽIL</a:t>
              </a:r>
              <a:r>
                <a:rPr sz="2300" b="0" spc="-190" dirty="0">
                  <a:solidFill>
                    <a:srgbClr val="3B526F"/>
                  </a:solidFill>
                  <a:latin typeface="Work Sans Medium"/>
                  <a:cs typeface="Work Sans Medium"/>
                </a:rPr>
                <a:t> </a:t>
              </a:r>
              <a:r>
                <a:rPr sz="2300" b="0" dirty="0">
                  <a:solidFill>
                    <a:srgbClr val="3B526F"/>
                  </a:solidFill>
                  <a:latin typeface="Work Sans Medium"/>
                  <a:cs typeface="Work Sans Medium"/>
                </a:rPr>
                <a:t>PODLE</a:t>
              </a:r>
              <a:r>
                <a:rPr sz="2300" b="0" spc="-140" dirty="0">
                  <a:solidFill>
                    <a:srgbClr val="3B526F"/>
                  </a:solidFill>
                  <a:latin typeface="Work Sans Medium"/>
                  <a:cs typeface="Work Sans Medium"/>
                </a:rPr>
                <a:t> </a:t>
              </a:r>
              <a:r>
                <a:rPr sz="2300" b="0" spc="-10" dirty="0">
                  <a:solidFill>
                    <a:srgbClr val="3B526F"/>
                  </a:solidFill>
                  <a:latin typeface="Work Sans Medium"/>
                  <a:cs typeface="Work Sans Medium"/>
                </a:rPr>
                <a:t>SVÝCH</a:t>
              </a:r>
              <a:r>
                <a:rPr sz="2300" b="0" spc="-130" dirty="0">
                  <a:solidFill>
                    <a:srgbClr val="3B526F"/>
                  </a:solidFill>
                  <a:latin typeface="Work Sans Medium"/>
                  <a:cs typeface="Work Sans Medium"/>
                </a:rPr>
                <a:t> </a:t>
              </a:r>
              <a:r>
                <a:rPr sz="2300" b="0" spc="-25" dirty="0">
                  <a:solidFill>
                    <a:srgbClr val="3B526F"/>
                  </a:solidFill>
                  <a:latin typeface="Work Sans Medium"/>
                  <a:cs typeface="Work Sans Medium"/>
                </a:rPr>
                <a:t>MOŽNOSTÍ </a:t>
              </a:r>
              <a:r>
                <a:rPr sz="2300" b="0" spc="-70" dirty="0">
                  <a:solidFill>
                    <a:srgbClr val="3B526F"/>
                  </a:solidFill>
                  <a:latin typeface="Work Sans Medium"/>
                  <a:cs typeface="Work Sans Medium"/>
                </a:rPr>
                <a:t>ZÁVAZKY</a:t>
              </a:r>
              <a:r>
                <a:rPr sz="2300" b="0" spc="-130" dirty="0">
                  <a:solidFill>
                    <a:srgbClr val="3B526F"/>
                  </a:solidFill>
                  <a:latin typeface="Work Sans Medium"/>
                  <a:cs typeface="Work Sans Medium"/>
                </a:rPr>
                <a:t> </a:t>
              </a:r>
              <a:r>
                <a:rPr sz="2300" b="0" spc="-10" dirty="0">
                  <a:solidFill>
                    <a:srgbClr val="3B526F"/>
                  </a:solidFill>
                  <a:latin typeface="Work Sans Medium"/>
                  <a:cs typeface="Work Sans Medium"/>
                </a:rPr>
                <a:t>ODPOVĚDNĚ</a:t>
              </a:r>
              <a:r>
                <a:rPr sz="2300" b="0" spc="-135" dirty="0">
                  <a:solidFill>
                    <a:srgbClr val="3B526F"/>
                  </a:solidFill>
                  <a:latin typeface="Work Sans Medium"/>
                  <a:cs typeface="Work Sans Medium"/>
                </a:rPr>
                <a:t> </a:t>
              </a:r>
              <a:r>
                <a:rPr sz="2300" b="0" spc="-10" dirty="0">
                  <a:solidFill>
                    <a:srgbClr val="3B526F"/>
                  </a:solidFill>
                  <a:latin typeface="Work Sans Medium"/>
                  <a:cs typeface="Work Sans Medium"/>
                </a:rPr>
                <a:t>ŘEŠIT.</a:t>
              </a:r>
              <a:endParaRPr sz="2300">
                <a:latin typeface="Work Sans Medium"/>
                <a:cs typeface="Work Sans Medium"/>
              </a:endParaRPr>
            </a:p>
          </p:txBody>
        </p:sp>
      </p:grpSp>
      <p:sp>
        <p:nvSpPr>
          <p:cNvPr id="24" name="object 24"/>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5" name="object 2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26" name="object 26"/>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a:latin typeface="Work Sans ExtraLight"/>
              <a:cs typeface="Work Sans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1522996"/>
          </a:xfrm>
          <a:prstGeom prst="rect">
            <a:avLst/>
          </a:prstGeom>
        </p:spPr>
        <p:txBody>
          <a:bodyPr vert="horz" wrap="square" lIns="0" tIns="593867" rIns="0" bIns="0" rtlCol="0">
            <a:spAutoFit/>
          </a:bodyPr>
          <a:lstStyle/>
          <a:p>
            <a:pPr marL="12700">
              <a:lnSpc>
                <a:spcPct val="100000"/>
              </a:lnSpc>
              <a:spcBef>
                <a:spcPts val="125"/>
              </a:spcBef>
            </a:pPr>
            <a:r>
              <a:rPr sz="6000" b="0" dirty="0">
                <a:latin typeface="Work Sans"/>
                <a:cs typeface="Work Sans"/>
              </a:rPr>
              <a:t>POHLED</a:t>
            </a:r>
            <a:r>
              <a:rPr sz="6000" b="0" spc="60" dirty="0">
                <a:latin typeface="Work Sans"/>
                <a:cs typeface="Work Sans"/>
              </a:rPr>
              <a:t> </a:t>
            </a:r>
            <a:r>
              <a:rPr sz="6000" b="0" spc="-10" dirty="0">
                <a:latin typeface="Work Sans"/>
                <a:cs typeface="Work Sans"/>
              </a:rPr>
              <a:t>EKONOMA</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6" name="object 6"/>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sp>
        <p:nvSpPr>
          <p:cNvPr id="10" name="object 10"/>
          <p:cNvSpPr txBox="1"/>
          <p:nvPr/>
        </p:nvSpPr>
        <p:spPr>
          <a:xfrm>
            <a:off x="16936332" y="4380882"/>
            <a:ext cx="2104390"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ING.</a:t>
            </a:r>
            <a:r>
              <a:rPr sz="1650" b="0" spc="-90" dirty="0">
                <a:solidFill>
                  <a:srgbClr val="003150"/>
                </a:solidFill>
                <a:latin typeface="Work Sans Light"/>
                <a:cs typeface="Work Sans Light"/>
              </a:rPr>
              <a:t> </a:t>
            </a:r>
            <a:r>
              <a:rPr sz="1650" b="0" dirty="0">
                <a:solidFill>
                  <a:srgbClr val="003150"/>
                </a:solidFill>
                <a:latin typeface="Work Sans Light"/>
                <a:cs typeface="Work Sans Light"/>
              </a:rPr>
              <a:t>ALEŠ</a:t>
            </a:r>
            <a:r>
              <a:rPr sz="1650" b="0" spc="-45" dirty="0">
                <a:solidFill>
                  <a:srgbClr val="003150"/>
                </a:solidFill>
                <a:latin typeface="Work Sans Light"/>
                <a:cs typeface="Work Sans Light"/>
              </a:rPr>
              <a:t> </a:t>
            </a:r>
            <a:r>
              <a:rPr sz="1650" b="0" dirty="0">
                <a:solidFill>
                  <a:srgbClr val="003150"/>
                </a:solidFill>
                <a:latin typeface="Work Sans Light"/>
                <a:cs typeface="Work Sans Light"/>
              </a:rPr>
              <a:t>ROD,</a:t>
            </a:r>
            <a:r>
              <a:rPr sz="1650" b="0" spc="-45" dirty="0">
                <a:solidFill>
                  <a:srgbClr val="003150"/>
                </a:solidFill>
                <a:latin typeface="Work Sans Light"/>
                <a:cs typeface="Work Sans Light"/>
              </a:rPr>
              <a:t> </a:t>
            </a:r>
            <a:r>
              <a:rPr sz="1650" b="0" spc="-20" dirty="0">
                <a:solidFill>
                  <a:srgbClr val="003150"/>
                </a:solidFill>
                <a:latin typeface="Work Sans Light"/>
                <a:cs typeface="Work Sans Light"/>
              </a:rPr>
              <a:t>PH.D.</a:t>
            </a:r>
            <a:endParaRPr sz="1650" dirty="0">
              <a:latin typeface="Work Sans Light"/>
              <a:cs typeface="Work Sans Light"/>
            </a:endParaRPr>
          </a:p>
        </p:txBody>
      </p:sp>
      <p:sp>
        <p:nvSpPr>
          <p:cNvPr id="17" name="object 17"/>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8" name="object 18"/>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2.</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9" name="object 19"/>
          <p:cNvSpPr txBox="1"/>
          <p:nvPr/>
        </p:nvSpPr>
        <p:spPr>
          <a:xfrm>
            <a:off x="2249011" y="10565857"/>
            <a:ext cx="7621905" cy="283845"/>
          </a:xfrm>
          <a:prstGeom prst="rect">
            <a:avLst/>
          </a:prstGeom>
        </p:spPr>
        <p:txBody>
          <a:bodyPr vert="horz" wrap="square" lIns="0" tIns="1270" rIns="0" bIns="0" rtlCol="0">
            <a:spAutoFit/>
          </a:bodyPr>
          <a:lstStyle/>
          <a:p>
            <a:pPr marL="12700">
              <a:lnSpc>
                <a:spcPct val="100000"/>
              </a:lnSpc>
              <a:spcBef>
                <a:spcPts val="10"/>
              </a:spcBef>
              <a:tabLst>
                <a:tab pos="3329304" algn="l"/>
                <a:tab pos="3502025" algn="l"/>
              </a:tabLst>
            </a:pPr>
            <a:r>
              <a:rPr sz="1700" b="0" dirty="0">
                <a:solidFill>
                  <a:srgbClr val="003150"/>
                </a:solidFill>
                <a:latin typeface="Work Sans ExtraLight"/>
                <a:cs typeface="Work Sans ExtraLight"/>
              </a:rPr>
              <a:t>RIZIKA</a:t>
            </a:r>
            <a:r>
              <a:rPr sz="1700" b="0" spc="45" dirty="0">
                <a:solidFill>
                  <a:srgbClr val="003150"/>
                </a:solidFill>
                <a:latin typeface="Work Sans ExtraLight"/>
                <a:cs typeface="Work Sans ExtraLight"/>
              </a:rPr>
              <a:t> </a:t>
            </a:r>
            <a:r>
              <a:rPr sz="1700" b="0" dirty="0">
                <a:solidFill>
                  <a:srgbClr val="003150"/>
                </a:solidFill>
                <a:latin typeface="Work Sans ExtraLight"/>
                <a:cs typeface="Work Sans ExtraLight"/>
              </a:rPr>
              <a:t>BUDOUCÍCH</a:t>
            </a:r>
            <a:r>
              <a:rPr sz="1700" b="0" spc="10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r>
              <a:rPr sz="1700" b="0" dirty="0">
                <a:solidFill>
                  <a:srgbClr val="003150"/>
                </a:solidFill>
                <a:latin typeface="Work Sans ExtraLight"/>
                <a:cs typeface="Work Sans ExtraLight"/>
              </a:rPr>
              <a:t>	</a:t>
            </a:r>
            <a:r>
              <a:rPr sz="1700" b="0" spc="-50" dirty="0">
                <a:solidFill>
                  <a:srgbClr val="003150"/>
                </a:solidFill>
                <a:latin typeface="Work Sans ExtraLight"/>
                <a:cs typeface="Work Sans ExtraLight"/>
              </a:rPr>
              <a:t>|</a:t>
            </a:r>
            <a:r>
              <a:rPr sz="1700" b="0" dirty="0">
                <a:solidFill>
                  <a:srgbClr val="003150"/>
                </a:solidFill>
                <a:latin typeface="Work Sans ExtraLight"/>
                <a:cs typeface="Work Sans ExtraLight"/>
              </a:rPr>
              <a:t>	POSTOJE</a:t>
            </a:r>
            <a:r>
              <a:rPr sz="1700" b="0" spc="-10" dirty="0">
                <a:solidFill>
                  <a:srgbClr val="003150"/>
                </a:solidFill>
                <a:latin typeface="Work Sans ExtraLight"/>
                <a:cs typeface="Work Sans ExtraLight"/>
              </a:rPr>
              <a:t> </a:t>
            </a:r>
            <a:r>
              <a:rPr sz="1700" b="0" dirty="0">
                <a:solidFill>
                  <a:srgbClr val="003150"/>
                </a:solidFill>
                <a:latin typeface="Work Sans ExtraLight"/>
                <a:cs typeface="Work Sans ExtraLight"/>
              </a:rPr>
              <a:t>AKTÉRŮ</a:t>
            </a:r>
            <a:r>
              <a:rPr sz="1700" b="0" spc="35" dirty="0">
                <a:solidFill>
                  <a:srgbClr val="003150"/>
                </a:solidFill>
                <a:latin typeface="Work Sans ExtraLight"/>
                <a:cs typeface="Work Sans ExtraLight"/>
              </a:rPr>
              <a:t> </a:t>
            </a:r>
            <a:r>
              <a:rPr sz="1700" b="0" dirty="0">
                <a:solidFill>
                  <a:srgbClr val="003150"/>
                </a:solidFill>
                <a:latin typeface="Work Sans ExtraLight"/>
                <a:cs typeface="Work Sans ExtraLight"/>
              </a:rPr>
              <a:t>K</a:t>
            </a:r>
            <a:r>
              <a:rPr sz="1700" b="0" spc="15" dirty="0">
                <a:solidFill>
                  <a:srgbClr val="003150"/>
                </a:solidFill>
                <a:latin typeface="Work Sans ExtraLight"/>
                <a:cs typeface="Work Sans ExtraLight"/>
              </a:rPr>
              <a:t> </a:t>
            </a:r>
            <a:r>
              <a:rPr sz="1700" b="0" dirty="0">
                <a:solidFill>
                  <a:srgbClr val="003150"/>
                </a:solidFill>
                <a:latin typeface="Work Sans ExtraLight"/>
                <a:cs typeface="Work Sans ExtraLight"/>
              </a:rPr>
              <a:t>NOVELE</a:t>
            </a:r>
            <a:r>
              <a:rPr sz="1700" b="0" spc="35"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ODDLUŽENÍ</a:t>
            </a:r>
            <a:endParaRPr sz="1700" dirty="0">
              <a:latin typeface="Work Sans ExtraLight"/>
              <a:cs typeface="Work Sans ExtraLight"/>
            </a:endParaRPr>
          </a:p>
        </p:txBody>
      </p:sp>
      <p:grpSp>
        <p:nvGrpSpPr>
          <p:cNvPr id="23" name="Skupina 22">
            <a:extLst>
              <a:ext uri="{FF2B5EF4-FFF2-40B4-BE49-F238E27FC236}">
                <a16:creationId xmlns:a16="http://schemas.microsoft.com/office/drawing/2014/main" id="{23C18C25-1F30-C92C-49CD-E99862260394}"/>
              </a:ext>
            </a:extLst>
          </p:cNvPr>
          <p:cNvGrpSpPr/>
          <p:nvPr/>
        </p:nvGrpSpPr>
        <p:grpSpPr>
          <a:xfrm>
            <a:off x="1013446" y="4685398"/>
            <a:ext cx="14486024" cy="545021"/>
            <a:chOff x="1076490" y="4701930"/>
            <a:chExt cx="13491177" cy="545021"/>
          </a:xfrm>
        </p:grpSpPr>
        <p:sp>
          <p:nvSpPr>
            <p:cNvPr id="24" name="object 8">
              <a:extLst>
                <a:ext uri="{FF2B5EF4-FFF2-40B4-BE49-F238E27FC236}">
                  <a16:creationId xmlns:a16="http://schemas.microsoft.com/office/drawing/2014/main" id="{DBE4CAF2-B34B-F7F6-809B-CFFEC451B987}"/>
                </a:ext>
              </a:extLst>
            </p:cNvPr>
            <p:cNvSpPr/>
            <p:nvPr/>
          </p:nvSpPr>
          <p:spPr>
            <a:xfrm>
              <a:off x="1076490" y="4806262"/>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25" name="object 9">
              <a:extLst>
                <a:ext uri="{FF2B5EF4-FFF2-40B4-BE49-F238E27FC236}">
                  <a16:creationId xmlns:a16="http://schemas.microsoft.com/office/drawing/2014/main" id="{2B84A4E4-78BF-8E4B-634D-F5EC0EF70EC8}"/>
                </a:ext>
              </a:extLst>
            </p:cNvPr>
            <p:cNvSpPr txBox="1"/>
            <p:nvPr/>
          </p:nvSpPr>
          <p:spPr>
            <a:xfrm>
              <a:off x="1209798" y="4867469"/>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a:latin typeface="Work Sans Light"/>
                <a:cs typeface="Work Sans Light"/>
              </a:endParaRPr>
            </a:p>
          </p:txBody>
        </p:sp>
        <p:sp>
          <p:nvSpPr>
            <p:cNvPr id="26" name="object 10">
              <a:extLst>
                <a:ext uri="{FF2B5EF4-FFF2-40B4-BE49-F238E27FC236}">
                  <a16:creationId xmlns:a16="http://schemas.microsoft.com/office/drawing/2014/main" id="{0431C799-EB69-2965-91ED-144A0159856D}"/>
                </a:ext>
              </a:extLst>
            </p:cNvPr>
            <p:cNvSpPr txBox="1"/>
            <p:nvPr/>
          </p:nvSpPr>
          <p:spPr>
            <a:xfrm>
              <a:off x="1788292" y="4701930"/>
              <a:ext cx="12779375" cy="545021"/>
            </a:xfrm>
            <a:prstGeom prst="rect">
              <a:avLst/>
            </a:prstGeom>
          </p:spPr>
          <p:txBody>
            <a:bodyPr vert="horz" wrap="square" lIns="0" tIns="13970" rIns="0" bIns="0" rtlCol="0">
              <a:spAutoFit/>
            </a:bodyPr>
            <a:lstStyle/>
            <a:p>
              <a:pPr marL="12700">
                <a:spcBef>
                  <a:spcPts val="110"/>
                </a:spcBef>
              </a:pPr>
              <a:r>
                <a:rPr lang="pt-BR" sz="3450" b="0" spc="-10" dirty="0">
                  <a:solidFill>
                    <a:srgbClr val="003150"/>
                  </a:solidFill>
                  <a:latin typeface="Work Sans Light"/>
                  <a:cs typeface="Work Sans Light"/>
                </a:rPr>
                <a:t>DOPADY NA VEŘEJNÉ FINANCE A ČASOVÁNÍ TĚCHTO DOPAD</a:t>
              </a:r>
              <a:r>
                <a:rPr lang="cs-CZ" sz="3450" spc="-10" dirty="0">
                  <a:solidFill>
                    <a:srgbClr val="003150"/>
                  </a:solidFill>
                  <a:latin typeface="Work Sans Light"/>
                  <a:cs typeface="Work Sans Light"/>
                </a:rPr>
                <a:t>Ů</a:t>
              </a:r>
              <a:endParaRPr lang="pt-BR" sz="3450" dirty="0">
                <a:latin typeface="Work Sans Light"/>
                <a:cs typeface="Work Sans Light"/>
              </a:endParaRPr>
            </a:p>
          </p:txBody>
        </p:sp>
      </p:grpSp>
      <p:grpSp>
        <p:nvGrpSpPr>
          <p:cNvPr id="31" name="object 17">
            <a:extLst>
              <a:ext uri="{FF2B5EF4-FFF2-40B4-BE49-F238E27FC236}">
                <a16:creationId xmlns:a16="http://schemas.microsoft.com/office/drawing/2014/main" id="{8BB8EE17-00A5-8DD7-67A9-B6776EDAE637}"/>
              </a:ext>
            </a:extLst>
          </p:cNvPr>
          <p:cNvGrpSpPr/>
          <p:nvPr/>
        </p:nvGrpSpPr>
        <p:grpSpPr>
          <a:xfrm>
            <a:off x="869314" y="5529296"/>
            <a:ext cx="14135735" cy="10795"/>
            <a:chOff x="1047088" y="5451915"/>
            <a:chExt cx="14135735" cy="10795"/>
          </a:xfrm>
        </p:grpSpPr>
        <p:sp>
          <p:nvSpPr>
            <p:cNvPr id="32" name="object 18">
              <a:extLst>
                <a:ext uri="{FF2B5EF4-FFF2-40B4-BE49-F238E27FC236}">
                  <a16:creationId xmlns:a16="http://schemas.microsoft.com/office/drawing/2014/main" id="{FBBA048D-0098-3FA0-82C8-B31A5CC1A1C0}"/>
                </a:ext>
              </a:extLst>
            </p:cNvPr>
            <p:cNvSpPr/>
            <p:nvPr/>
          </p:nvSpPr>
          <p:spPr>
            <a:xfrm>
              <a:off x="1083713" y="5457151"/>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33" name="object 19">
              <a:extLst>
                <a:ext uri="{FF2B5EF4-FFF2-40B4-BE49-F238E27FC236}">
                  <a16:creationId xmlns:a16="http://schemas.microsoft.com/office/drawing/2014/main" id="{1D53E67A-4345-053E-6655-F4D7EB286D84}"/>
                </a:ext>
              </a:extLst>
            </p:cNvPr>
            <p:cNvSpPr/>
            <p:nvPr/>
          </p:nvSpPr>
          <p:spPr>
            <a:xfrm>
              <a:off x="1047076" y="5451925"/>
              <a:ext cx="14135735" cy="10795"/>
            </a:xfrm>
            <a:custGeom>
              <a:avLst/>
              <a:gdLst/>
              <a:ahLst/>
              <a:cxnLst/>
              <a:rect l="l" t="t" r="r" b="b"/>
              <a:pathLst>
                <a:path w="1413573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135735" h="10795">
                  <a:moveTo>
                    <a:pt x="14135697" y="5232"/>
                  </a:moveTo>
                  <a:lnTo>
                    <a:pt x="14134173" y="1524"/>
                  </a:lnTo>
                  <a:lnTo>
                    <a:pt x="14130465" y="0"/>
                  </a:lnTo>
                  <a:lnTo>
                    <a:pt x="14126769" y="1524"/>
                  </a:lnTo>
                  <a:lnTo>
                    <a:pt x="14125232" y="5232"/>
                  </a:lnTo>
                  <a:lnTo>
                    <a:pt x="14126769" y="8928"/>
                  </a:lnTo>
                  <a:lnTo>
                    <a:pt x="14130465" y="10464"/>
                  </a:lnTo>
                  <a:lnTo>
                    <a:pt x="14134173" y="8928"/>
                  </a:lnTo>
                  <a:lnTo>
                    <a:pt x="14135697" y="5232"/>
                  </a:lnTo>
                  <a:close/>
                </a:path>
              </a:pathLst>
            </a:custGeom>
            <a:solidFill>
              <a:srgbClr val="003150"/>
            </a:solidFill>
          </p:spPr>
          <p:txBody>
            <a:bodyPr wrap="square" lIns="0" tIns="0" rIns="0" bIns="0" rtlCol="0"/>
            <a:lstStyle/>
            <a:p>
              <a:endParaRPr/>
            </a:p>
          </p:txBody>
        </p:sp>
      </p:grpSp>
      <p:grpSp>
        <p:nvGrpSpPr>
          <p:cNvPr id="34" name="Skupina 33">
            <a:extLst>
              <a:ext uri="{FF2B5EF4-FFF2-40B4-BE49-F238E27FC236}">
                <a16:creationId xmlns:a16="http://schemas.microsoft.com/office/drawing/2014/main" id="{3D932767-C8F4-6E95-576E-B24299D016C0}"/>
              </a:ext>
            </a:extLst>
          </p:cNvPr>
          <p:cNvGrpSpPr/>
          <p:nvPr/>
        </p:nvGrpSpPr>
        <p:grpSpPr>
          <a:xfrm>
            <a:off x="1013446" y="5809423"/>
            <a:ext cx="13547560" cy="545021"/>
            <a:chOff x="1076490" y="5675722"/>
            <a:chExt cx="13547560" cy="545021"/>
          </a:xfrm>
        </p:grpSpPr>
        <p:sp>
          <p:nvSpPr>
            <p:cNvPr id="35" name="object 12">
              <a:extLst>
                <a:ext uri="{FF2B5EF4-FFF2-40B4-BE49-F238E27FC236}">
                  <a16:creationId xmlns:a16="http://schemas.microsoft.com/office/drawing/2014/main" id="{A020541F-F380-1D13-EEA3-CF10F6BBC06B}"/>
                </a:ext>
              </a:extLst>
            </p:cNvPr>
            <p:cNvSpPr/>
            <p:nvPr/>
          </p:nvSpPr>
          <p:spPr>
            <a:xfrm>
              <a:off x="1076490" y="5780054"/>
              <a:ext cx="400685" cy="400685"/>
            </a:xfrm>
            <a:custGeom>
              <a:avLst/>
              <a:gdLst/>
              <a:ahLst/>
              <a:cxnLst/>
              <a:rect l="l" t="t" r="r" b="b"/>
              <a:pathLst>
                <a:path w="400684" h="400685">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36" name="object 13">
              <a:extLst>
                <a:ext uri="{FF2B5EF4-FFF2-40B4-BE49-F238E27FC236}">
                  <a16:creationId xmlns:a16="http://schemas.microsoft.com/office/drawing/2014/main" id="{C000D485-1AD2-E4C5-FB41-0190D510D55B}"/>
                </a:ext>
              </a:extLst>
            </p:cNvPr>
            <p:cNvSpPr txBox="1"/>
            <p:nvPr/>
          </p:nvSpPr>
          <p:spPr>
            <a:xfrm>
              <a:off x="1190480" y="5841262"/>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a:latin typeface="Work Sans Light"/>
                <a:cs typeface="Work Sans Light"/>
              </a:endParaRPr>
            </a:p>
          </p:txBody>
        </p:sp>
        <p:sp>
          <p:nvSpPr>
            <p:cNvPr id="37" name="object 14">
              <a:extLst>
                <a:ext uri="{FF2B5EF4-FFF2-40B4-BE49-F238E27FC236}">
                  <a16:creationId xmlns:a16="http://schemas.microsoft.com/office/drawing/2014/main" id="{C32D5822-021B-9DFD-14A8-A53B577529FF}"/>
                </a:ext>
              </a:extLst>
            </p:cNvPr>
            <p:cNvSpPr txBox="1"/>
            <p:nvPr/>
          </p:nvSpPr>
          <p:spPr>
            <a:xfrm>
              <a:off x="1788292" y="5675722"/>
              <a:ext cx="12835758" cy="545021"/>
            </a:xfrm>
            <a:prstGeom prst="rect">
              <a:avLst/>
            </a:prstGeom>
          </p:spPr>
          <p:txBody>
            <a:bodyPr vert="horz" wrap="square" lIns="0" tIns="13970" rIns="0" bIns="0" rtlCol="0">
              <a:spAutoFit/>
            </a:bodyPr>
            <a:lstStyle/>
            <a:p>
              <a:pPr marL="12700">
                <a:spcBef>
                  <a:spcPts val="110"/>
                </a:spcBef>
              </a:pPr>
              <a:r>
                <a:rPr lang="cs-CZ" sz="3450" b="0" dirty="0">
                  <a:solidFill>
                    <a:srgbClr val="003150"/>
                  </a:solidFill>
                  <a:latin typeface="Work Sans Light"/>
                  <a:cs typeface="Work Sans Light"/>
                </a:rPr>
                <a:t>FINANČNÍ GRAMOTNOST A MORÁLNÍ HAZARD</a:t>
              </a:r>
              <a:endParaRPr lang="cs-CZ" sz="3450" dirty="0">
                <a:latin typeface="Work Sans Light"/>
                <a:cs typeface="Work Sans Light"/>
              </a:endParaRPr>
            </a:p>
          </p:txBody>
        </p:sp>
      </p:grpSp>
      <p:grpSp>
        <p:nvGrpSpPr>
          <p:cNvPr id="38" name="Skupina 37">
            <a:extLst>
              <a:ext uri="{FF2B5EF4-FFF2-40B4-BE49-F238E27FC236}">
                <a16:creationId xmlns:a16="http://schemas.microsoft.com/office/drawing/2014/main" id="{E0D0D45D-2773-ABFB-4B2B-012110C9483F}"/>
              </a:ext>
            </a:extLst>
          </p:cNvPr>
          <p:cNvGrpSpPr/>
          <p:nvPr/>
        </p:nvGrpSpPr>
        <p:grpSpPr>
          <a:xfrm>
            <a:off x="1013446" y="7044141"/>
            <a:ext cx="16382062" cy="1619674"/>
            <a:chOff x="1076490" y="6649515"/>
            <a:chExt cx="16382062" cy="1619674"/>
          </a:xfrm>
        </p:grpSpPr>
        <p:sp>
          <p:nvSpPr>
            <p:cNvPr id="39" name="object 15">
              <a:extLst>
                <a:ext uri="{FF2B5EF4-FFF2-40B4-BE49-F238E27FC236}">
                  <a16:creationId xmlns:a16="http://schemas.microsoft.com/office/drawing/2014/main" id="{9439F882-8986-7A20-8D07-B5DC25A1B0AF}"/>
                </a:ext>
              </a:extLst>
            </p:cNvPr>
            <p:cNvSpPr/>
            <p:nvPr/>
          </p:nvSpPr>
          <p:spPr>
            <a:xfrm>
              <a:off x="1076490" y="6753846"/>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40" name="object 16">
              <a:extLst>
                <a:ext uri="{FF2B5EF4-FFF2-40B4-BE49-F238E27FC236}">
                  <a16:creationId xmlns:a16="http://schemas.microsoft.com/office/drawing/2014/main" id="{B6FB5AA1-5B48-84DE-7882-8135B9999FE0}"/>
                </a:ext>
              </a:extLst>
            </p:cNvPr>
            <p:cNvSpPr txBox="1"/>
            <p:nvPr/>
          </p:nvSpPr>
          <p:spPr>
            <a:xfrm>
              <a:off x="1191422" y="6815054"/>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a:latin typeface="Work Sans Light"/>
                <a:cs typeface="Work Sans Light"/>
              </a:endParaRPr>
            </a:p>
          </p:txBody>
        </p:sp>
        <p:sp>
          <p:nvSpPr>
            <p:cNvPr id="41" name="object 17">
              <a:extLst>
                <a:ext uri="{FF2B5EF4-FFF2-40B4-BE49-F238E27FC236}">
                  <a16:creationId xmlns:a16="http://schemas.microsoft.com/office/drawing/2014/main" id="{0DA93A82-6CC0-9962-0CD0-E8ED4E3501E5}"/>
                </a:ext>
              </a:extLst>
            </p:cNvPr>
            <p:cNvSpPr txBox="1"/>
            <p:nvPr/>
          </p:nvSpPr>
          <p:spPr>
            <a:xfrm>
              <a:off x="1788292" y="6649515"/>
              <a:ext cx="15670260" cy="1619674"/>
            </a:xfrm>
            <a:prstGeom prst="rect">
              <a:avLst/>
            </a:prstGeom>
          </p:spPr>
          <p:txBody>
            <a:bodyPr vert="horz" wrap="square" lIns="0" tIns="13970" rIns="0" bIns="0" rtlCol="0">
              <a:spAutoFit/>
            </a:bodyPr>
            <a:lstStyle/>
            <a:p>
              <a:pPr marL="12700">
                <a:spcBef>
                  <a:spcPts val="110"/>
                </a:spcBef>
              </a:pPr>
              <a:r>
                <a:rPr lang="cs-CZ" sz="3450" b="0" dirty="0">
                  <a:solidFill>
                    <a:srgbClr val="003150"/>
                  </a:solidFill>
                  <a:latin typeface="Work Sans Light"/>
                  <a:cs typeface="Work Sans Light"/>
                </a:rPr>
                <a:t>PROCES PŘÍPRAVY EFEKTIVNÍ REGULACE aneb JAK (NE)PŘIPRAVOVAT PODOBNÉ LEGISLATIVNÍ ZMĚNY</a:t>
              </a:r>
              <a:endParaRPr lang="cs-CZ" sz="3450" dirty="0">
                <a:latin typeface="Work Sans Light"/>
                <a:cs typeface="Work Sans Light"/>
              </a:endParaRPr>
            </a:p>
            <a:p>
              <a:pPr marL="12700">
                <a:lnSpc>
                  <a:spcPct val="100000"/>
                </a:lnSpc>
                <a:spcBef>
                  <a:spcPts val="110"/>
                </a:spcBef>
              </a:pPr>
              <a:endParaRPr sz="3450" dirty="0">
                <a:latin typeface="Work Sans Light"/>
                <a:cs typeface="Work Sans Light"/>
              </a:endParaRPr>
            </a:p>
          </p:txBody>
        </p:sp>
      </p:grpSp>
      <p:grpSp>
        <p:nvGrpSpPr>
          <p:cNvPr id="42" name="object 17">
            <a:extLst>
              <a:ext uri="{FF2B5EF4-FFF2-40B4-BE49-F238E27FC236}">
                <a16:creationId xmlns:a16="http://schemas.microsoft.com/office/drawing/2014/main" id="{51D1F92D-D67D-C564-87AF-FC47479E8FB1}"/>
              </a:ext>
            </a:extLst>
          </p:cNvPr>
          <p:cNvGrpSpPr/>
          <p:nvPr/>
        </p:nvGrpSpPr>
        <p:grpSpPr>
          <a:xfrm>
            <a:off x="905939" y="6673883"/>
            <a:ext cx="14135735" cy="10795"/>
            <a:chOff x="1047088" y="5451915"/>
            <a:chExt cx="14135735" cy="10795"/>
          </a:xfrm>
        </p:grpSpPr>
        <p:sp>
          <p:nvSpPr>
            <p:cNvPr id="43" name="object 18">
              <a:extLst>
                <a:ext uri="{FF2B5EF4-FFF2-40B4-BE49-F238E27FC236}">
                  <a16:creationId xmlns:a16="http://schemas.microsoft.com/office/drawing/2014/main" id="{BC607851-95FB-B5E4-AA33-69AF720B15C0}"/>
                </a:ext>
              </a:extLst>
            </p:cNvPr>
            <p:cNvSpPr/>
            <p:nvPr/>
          </p:nvSpPr>
          <p:spPr>
            <a:xfrm>
              <a:off x="1083713" y="5457151"/>
              <a:ext cx="14078585" cy="0"/>
            </a:xfrm>
            <a:custGeom>
              <a:avLst/>
              <a:gdLst/>
              <a:ahLst/>
              <a:cxnLst/>
              <a:rect l="l" t="t" r="r" b="b"/>
              <a:pathLst>
                <a:path w="14078585">
                  <a:moveTo>
                    <a:pt x="0" y="0"/>
                  </a:moveTo>
                  <a:lnTo>
                    <a:pt x="14078136" y="0"/>
                  </a:lnTo>
                </a:path>
              </a:pathLst>
            </a:custGeom>
            <a:ln w="10470">
              <a:solidFill>
                <a:srgbClr val="003150"/>
              </a:solidFill>
              <a:prstDash val="dot"/>
            </a:ln>
          </p:spPr>
          <p:txBody>
            <a:bodyPr wrap="square" lIns="0" tIns="0" rIns="0" bIns="0" rtlCol="0"/>
            <a:lstStyle/>
            <a:p>
              <a:endParaRPr/>
            </a:p>
          </p:txBody>
        </p:sp>
        <p:sp>
          <p:nvSpPr>
            <p:cNvPr id="44" name="object 19">
              <a:extLst>
                <a:ext uri="{FF2B5EF4-FFF2-40B4-BE49-F238E27FC236}">
                  <a16:creationId xmlns:a16="http://schemas.microsoft.com/office/drawing/2014/main" id="{F107B7DF-08BB-94DE-FC46-05ED27588679}"/>
                </a:ext>
              </a:extLst>
            </p:cNvPr>
            <p:cNvSpPr/>
            <p:nvPr/>
          </p:nvSpPr>
          <p:spPr>
            <a:xfrm>
              <a:off x="1047076" y="5451925"/>
              <a:ext cx="14135735" cy="10795"/>
            </a:xfrm>
            <a:custGeom>
              <a:avLst/>
              <a:gdLst/>
              <a:ahLst/>
              <a:cxnLst/>
              <a:rect l="l" t="t" r="r" b="b"/>
              <a:pathLst>
                <a:path w="14135735" h="10795">
                  <a:moveTo>
                    <a:pt x="10477" y="5232"/>
                  </a:moveTo>
                  <a:lnTo>
                    <a:pt x="8940" y="1524"/>
                  </a:lnTo>
                  <a:lnTo>
                    <a:pt x="5245" y="0"/>
                  </a:lnTo>
                  <a:lnTo>
                    <a:pt x="1536" y="1524"/>
                  </a:lnTo>
                  <a:lnTo>
                    <a:pt x="0" y="5232"/>
                  </a:lnTo>
                  <a:lnTo>
                    <a:pt x="1536" y="8928"/>
                  </a:lnTo>
                  <a:lnTo>
                    <a:pt x="5245" y="10464"/>
                  </a:lnTo>
                  <a:lnTo>
                    <a:pt x="8940" y="8928"/>
                  </a:lnTo>
                  <a:lnTo>
                    <a:pt x="10477" y="5232"/>
                  </a:lnTo>
                  <a:close/>
                </a:path>
                <a:path w="14135735" h="10795">
                  <a:moveTo>
                    <a:pt x="14135697" y="5232"/>
                  </a:moveTo>
                  <a:lnTo>
                    <a:pt x="14134173" y="1524"/>
                  </a:lnTo>
                  <a:lnTo>
                    <a:pt x="14130465" y="0"/>
                  </a:lnTo>
                  <a:lnTo>
                    <a:pt x="14126769" y="1524"/>
                  </a:lnTo>
                  <a:lnTo>
                    <a:pt x="14125232" y="5232"/>
                  </a:lnTo>
                  <a:lnTo>
                    <a:pt x="14126769" y="8928"/>
                  </a:lnTo>
                  <a:lnTo>
                    <a:pt x="14130465" y="10464"/>
                  </a:lnTo>
                  <a:lnTo>
                    <a:pt x="14134173" y="8928"/>
                  </a:lnTo>
                  <a:lnTo>
                    <a:pt x="14135697" y="5232"/>
                  </a:lnTo>
                  <a:close/>
                </a:path>
              </a:pathLst>
            </a:custGeom>
            <a:solidFill>
              <a:srgbClr val="003150"/>
            </a:solidFill>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down)">
                                      <p:cBhvr>
                                        <p:cTn id="18" dur="500"/>
                                        <p:tgtEl>
                                          <p:spTgt spid="38"/>
                                        </p:tgtEl>
                                      </p:cBhvr>
                                    </p:animEffect>
                                  </p:childTnLst>
                                </p:cTn>
                              </p:par>
                              <p:par>
                                <p:cTn id="19" presetID="10"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1172204" cy="1862689"/>
          </a:xfrm>
          <a:prstGeom prst="rect">
            <a:avLst/>
          </a:prstGeom>
        </p:spPr>
        <p:txBody>
          <a:bodyPr vert="horz" wrap="square" lIns="0" tIns="15875" rIns="0" bIns="0" rtlCol="0">
            <a:spAutoFit/>
          </a:bodyPr>
          <a:lstStyle/>
          <a:p>
            <a:pPr marL="12700" marR="27305">
              <a:lnSpc>
                <a:spcPct val="100000"/>
              </a:lnSpc>
              <a:spcBef>
                <a:spcPts val="125"/>
              </a:spcBef>
            </a:pPr>
            <a:r>
              <a:rPr sz="6000" b="0" spc="-300" dirty="0">
                <a:latin typeface="Work Sans"/>
                <a:cs typeface="Work Sans"/>
              </a:rPr>
              <a:t>SPOLEČENSKÉ </a:t>
            </a:r>
            <a:br>
              <a:rPr lang="cs-CZ" sz="6000" b="0" spc="-300" dirty="0">
                <a:latin typeface="Work Sans"/>
                <a:cs typeface="Work Sans"/>
              </a:rPr>
            </a:br>
            <a:r>
              <a:rPr sz="6000" b="0" spc="-270" dirty="0">
                <a:latin typeface="Work Sans"/>
                <a:cs typeface="Work Sans"/>
              </a:rPr>
              <a:t>KONTEXTY</a:t>
            </a:r>
            <a:r>
              <a:rPr sz="6000" b="0" spc="-690" dirty="0">
                <a:latin typeface="Work Sans"/>
                <a:cs typeface="Work Sans"/>
              </a:rPr>
              <a:t> </a:t>
            </a:r>
            <a:r>
              <a:rPr sz="6000" b="0" spc="-290" dirty="0">
                <a:latin typeface="Work Sans"/>
                <a:cs typeface="Work Sans"/>
              </a:rPr>
              <a:t>INSO</a:t>
            </a:r>
            <a:r>
              <a:rPr sz="6000" b="0" spc="-865" dirty="0">
                <a:latin typeface="Work Sans"/>
                <a:cs typeface="Work Sans"/>
              </a:rPr>
              <a:t>L</a:t>
            </a:r>
            <a:r>
              <a:rPr sz="6000" b="0" spc="-290" dirty="0">
                <a:latin typeface="Work Sans"/>
                <a:cs typeface="Work Sans"/>
              </a:rPr>
              <a:t>VENCÍ</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5" name="object 5"/>
          <p:cNvGrpSpPr/>
          <p:nvPr/>
        </p:nvGrpSpPr>
        <p:grpSpPr>
          <a:xfrm>
            <a:off x="1047088" y="0"/>
            <a:ext cx="19057620" cy="4230370"/>
            <a:chOff x="1047088" y="0"/>
            <a:chExt cx="19057620" cy="4230370"/>
          </a:xfrm>
        </p:grpSpPr>
        <p:sp>
          <p:nvSpPr>
            <p:cNvPr id="6" name="object 6"/>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5873862" y="0"/>
              <a:ext cx="4230237" cy="4230237"/>
            </a:xfrm>
            <a:prstGeom prst="rect">
              <a:avLst/>
            </a:prstGeom>
          </p:spPr>
        </p:pic>
      </p:grpSp>
      <p:sp>
        <p:nvSpPr>
          <p:cNvPr id="8" name="object 8"/>
          <p:cNvSpPr txBox="1"/>
          <p:nvPr/>
        </p:nvSpPr>
        <p:spPr>
          <a:xfrm>
            <a:off x="16821977" y="4380882"/>
            <a:ext cx="2339975" cy="276860"/>
          </a:xfrm>
          <a:prstGeom prst="rect">
            <a:avLst/>
          </a:prstGeom>
        </p:spPr>
        <p:txBody>
          <a:bodyPr vert="horz" wrap="square" lIns="0" tIns="12065" rIns="0" bIns="0" rtlCol="0">
            <a:spAutoFit/>
          </a:bodyPr>
          <a:lstStyle/>
          <a:p>
            <a:pPr marL="12700">
              <a:lnSpc>
                <a:spcPct val="100000"/>
              </a:lnSpc>
              <a:spcBef>
                <a:spcPts val="95"/>
              </a:spcBef>
            </a:pPr>
            <a:r>
              <a:rPr sz="1650" b="0" dirty="0">
                <a:solidFill>
                  <a:srgbClr val="003150"/>
                </a:solidFill>
                <a:latin typeface="Work Sans Light"/>
                <a:cs typeface="Work Sans Light"/>
              </a:rPr>
              <a:t>JUDR.</a:t>
            </a:r>
            <a:r>
              <a:rPr sz="1650" b="0" spc="-30" dirty="0">
                <a:solidFill>
                  <a:srgbClr val="003150"/>
                </a:solidFill>
                <a:latin typeface="Work Sans Light"/>
                <a:cs typeface="Work Sans Light"/>
              </a:rPr>
              <a:t> </a:t>
            </a:r>
            <a:r>
              <a:rPr sz="1650" b="0" spc="-20" dirty="0">
                <a:solidFill>
                  <a:srgbClr val="003150"/>
                </a:solidFill>
                <a:latin typeface="Work Sans Light"/>
                <a:cs typeface="Work Sans Light"/>
              </a:rPr>
              <a:t>JARMILA</a:t>
            </a:r>
            <a:r>
              <a:rPr sz="1650" b="0" spc="-100" dirty="0">
                <a:solidFill>
                  <a:srgbClr val="003150"/>
                </a:solidFill>
                <a:latin typeface="Work Sans Light"/>
                <a:cs typeface="Work Sans Light"/>
              </a:rPr>
              <a:t> </a:t>
            </a:r>
            <a:r>
              <a:rPr sz="1650" b="0" spc="-10" dirty="0">
                <a:solidFill>
                  <a:srgbClr val="003150"/>
                </a:solidFill>
                <a:latin typeface="Work Sans Light"/>
                <a:cs typeface="Work Sans Light"/>
              </a:rPr>
              <a:t>VESELÁ</a:t>
            </a:r>
            <a:endParaRPr sz="1650" dirty="0">
              <a:latin typeface="Work Sans Light"/>
              <a:cs typeface="Work Sans Light"/>
            </a:endParaRPr>
          </a:p>
        </p:txBody>
      </p:sp>
      <p:sp>
        <p:nvSpPr>
          <p:cNvPr id="9" name="object 9"/>
          <p:cNvSpPr txBox="1"/>
          <p:nvPr/>
        </p:nvSpPr>
        <p:spPr>
          <a:xfrm>
            <a:off x="1034388" y="4655216"/>
            <a:ext cx="9837420" cy="779780"/>
          </a:xfrm>
          <a:prstGeom prst="rect">
            <a:avLst/>
          </a:prstGeom>
        </p:spPr>
        <p:txBody>
          <a:bodyPr vert="horz" wrap="square" lIns="0" tIns="12065" rIns="0" bIns="0" rtlCol="0">
            <a:spAutoFit/>
          </a:bodyPr>
          <a:lstStyle/>
          <a:p>
            <a:pPr marL="12700">
              <a:lnSpc>
                <a:spcPct val="100000"/>
              </a:lnSpc>
              <a:spcBef>
                <a:spcPts val="95"/>
              </a:spcBef>
            </a:pPr>
            <a:r>
              <a:rPr sz="4950" b="0" spc="-10" dirty="0">
                <a:solidFill>
                  <a:srgbClr val="003150"/>
                </a:solidFill>
                <a:latin typeface="Work Sans Light"/>
                <a:cs typeface="Work Sans Light"/>
              </a:rPr>
              <a:t>HODNOCENÍ</a:t>
            </a:r>
            <a:r>
              <a:rPr sz="4950" b="0" spc="-380" dirty="0">
                <a:solidFill>
                  <a:srgbClr val="003150"/>
                </a:solidFill>
                <a:latin typeface="Work Sans Light"/>
                <a:cs typeface="Work Sans Light"/>
              </a:rPr>
              <a:t> </a:t>
            </a:r>
            <a:r>
              <a:rPr sz="4950" b="0" dirty="0">
                <a:solidFill>
                  <a:srgbClr val="003150"/>
                </a:solidFill>
                <a:latin typeface="Work Sans Light"/>
                <a:cs typeface="Work Sans Light"/>
              </a:rPr>
              <a:t>VEŘEJNÉHO</a:t>
            </a:r>
            <a:r>
              <a:rPr sz="4950" b="0" spc="-250" dirty="0">
                <a:solidFill>
                  <a:srgbClr val="003150"/>
                </a:solidFill>
                <a:latin typeface="Work Sans Light"/>
                <a:cs typeface="Work Sans Light"/>
              </a:rPr>
              <a:t> </a:t>
            </a:r>
            <a:r>
              <a:rPr sz="4950" b="0" spc="-10" dirty="0">
                <a:solidFill>
                  <a:srgbClr val="003150"/>
                </a:solidFill>
                <a:latin typeface="Work Sans Light"/>
                <a:cs typeface="Work Sans Light"/>
              </a:rPr>
              <a:t>MÍNĚNÍ</a:t>
            </a:r>
            <a:endParaRPr sz="4950" dirty="0">
              <a:latin typeface="Work Sans Light"/>
              <a:cs typeface="Work Sans Light"/>
            </a:endParaRPr>
          </a:p>
        </p:txBody>
      </p:sp>
      <p:sp>
        <p:nvSpPr>
          <p:cNvPr id="12" name="object 12"/>
          <p:cNvSpPr txBox="1"/>
          <p:nvPr/>
        </p:nvSpPr>
        <p:spPr>
          <a:xfrm>
            <a:off x="1128626" y="5959475"/>
            <a:ext cx="17187181" cy="3827971"/>
          </a:xfrm>
          <a:prstGeom prst="rect">
            <a:avLst/>
          </a:prstGeom>
        </p:spPr>
        <p:txBody>
          <a:bodyPr vert="horz" wrap="square" lIns="0" tIns="13970" rIns="0" bIns="0" rtlCol="0">
            <a:spAutoFit/>
          </a:bodyPr>
          <a:lstStyle/>
          <a:p>
            <a:pPr marL="12700" algn="l">
              <a:lnSpc>
                <a:spcPct val="100000"/>
              </a:lnSpc>
              <a:spcBef>
                <a:spcPts val="110"/>
              </a:spcBef>
            </a:pPr>
            <a:r>
              <a:rPr lang="cs-CZ" sz="3450" dirty="0">
                <a:solidFill>
                  <a:srgbClr val="003150"/>
                </a:solidFill>
                <a:latin typeface="Work Sans Light"/>
                <a:cs typeface="Work Sans Light"/>
              </a:rPr>
              <a:t>ČEŠTÍ OBČANÉ MAJÍ SOLIDÁRNÍ PŘÍSTUP A OBECNĚ SE VYJADŘUJÍ PŘÍZNIVĚ</a:t>
            </a:r>
            <a:br>
              <a:rPr lang="cs-CZ" sz="3450" dirty="0">
                <a:solidFill>
                  <a:srgbClr val="003150"/>
                </a:solidFill>
                <a:latin typeface="Work Sans Light"/>
                <a:cs typeface="Work Sans Light"/>
              </a:rPr>
            </a:br>
            <a:r>
              <a:rPr lang="cs-CZ" sz="3450" dirty="0">
                <a:solidFill>
                  <a:srgbClr val="003150"/>
                </a:solidFill>
                <a:latin typeface="Work Sans Light"/>
                <a:cs typeface="Work Sans Light"/>
              </a:rPr>
              <a:t>PRO ZMÍRNĚNÍ PODMÍNEK ODDLUŽENÍ</a:t>
            </a:r>
          </a:p>
          <a:p>
            <a:pPr marL="12700" algn="l">
              <a:lnSpc>
                <a:spcPts val="4555"/>
              </a:lnSpc>
              <a:spcBef>
                <a:spcPts val="110"/>
              </a:spcBef>
            </a:pPr>
            <a:r>
              <a:rPr lang="cs-CZ" sz="4000" b="1" spc="-20" dirty="0">
                <a:solidFill>
                  <a:srgbClr val="003150"/>
                </a:solidFill>
                <a:latin typeface="Work Sans"/>
              </a:rPr>
              <a:t>ALE</a:t>
            </a:r>
          </a:p>
          <a:p>
            <a:pPr marL="12700" algn="l">
              <a:lnSpc>
                <a:spcPct val="100000"/>
              </a:lnSpc>
              <a:spcBef>
                <a:spcPts val="110"/>
              </a:spcBef>
            </a:pPr>
            <a:r>
              <a:rPr lang="cs-CZ" sz="3450" dirty="0">
                <a:solidFill>
                  <a:srgbClr val="003150"/>
                </a:solidFill>
                <a:latin typeface="Work Sans Light"/>
                <a:cs typeface="Work Sans Light"/>
              </a:rPr>
              <a:t>ZA SPRAVEDLIVÉ POVAŽUJÍ ODPUŠTĚNÍ DLUHŮ V PŘÍPADĚ, KDYŽ DLUŽNÍK</a:t>
            </a:r>
            <a:br>
              <a:rPr lang="cs-CZ" sz="3450" dirty="0">
                <a:solidFill>
                  <a:srgbClr val="003150"/>
                </a:solidFill>
                <a:latin typeface="Work Sans Light"/>
                <a:cs typeface="Work Sans Light"/>
              </a:rPr>
            </a:br>
            <a:r>
              <a:rPr lang="cs-CZ" sz="3450" dirty="0">
                <a:solidFill>
                  <a:srgbClr val="003150"/>
                </a:solidFill>
                <a:latin typeface="Work Sans Light"/>
                <a:cs typeface="Work Sans Light"/>
              </a:rPr>
              <a:t>ZAPLATÍ MINIMÁLNĚ 30 % SVÝCH DLUHŮ. </a:t>
            </a:r>
          </a:p>
          <a:p>
            <a:pPr marL="12700" algn="l">
              <a:lnSpc>
                <a:spcPct val="100000"/>
              </a:lnSpc>
              <a:spcBef>
                <a:spcPts val="110"/>
              </a:spcBef>
            </a:pPr>
            <a:r>
              <a:rPr lang="cs-CZ" sz="3450" dirty="0">
                <a:solidFill>
                  <a:srgbClr val="003150"/>
                </a:solidFill>
                <a:latin typeface="Work Sans Light"/>
                <a:cs typeface="Work Sans Light"/>
              </a:rPr>
              <a:t>OBČANÉ SE TAK POSTAVILI I PROTI ZMÍRNĚNÍ PODMÍNEK ODDLUŽENÍ, </a:t>
            </a:r>
            <a:br>
              <a:rPr lang="cs-CZ" sz="3450" dirty="0">
                <a:solidFill>
                  <a:srgbClr val="003150"/>
                </a:solidFill>
                <a:latin typeface="Work Sans Light"/>
                <a:cs typeface="Work Sans Light"/>
              </a:rPr>
            </a:br>
            <a:r>
              <a:rPr lang="cs-CZ" sz="3450" dirty="0">
                <a:solidFill>
                  <a:srgbClr val="003150"/>
                </a:solidFill>
                <a:latin typeface="Work Sans Light"/>
                <a:cs typeface="Work Sans Light"/>
              </a:rPr>
              <a:t>KTERÉ JSOU PLATNÉ OD 1. 6. 2019.</a:t>
            </a:r>
            <a:endParaRPr sz="3450" dirty="0">
              <a:latin typeface="Work Sans Light"/>
              <a:cs typeface="Work Sans Light"/>
            </a:endParaRPr>
          </a:p>
        </p:txBody>
      </p:sp>
      <p:sp>
        <p:nvSpPr>
          <p:cNvPr id="15" name="object 15"/>
          <p:cNvSpPr/>
          <p:nvPr/>
        </p:nvSpPr>
        <p:spPr>
          <a:xfrm>
            <a:off x="1013446" y="5578475"/>
            <a:ext cx="12565380" cy="0"/>
          </a:xfrm>
          <a:custGeom>
            <a:avLst/>
            <a:gdLst/>
            <a:ahLst/>
            <a:cxnLst/>
            <a:rect l="l" t="t" r="r" b="b"/>
            <a:pathLst>
              <a:path w="12565380">
                <a:moveTo>
                  <a:pt x="0" y="0"/>
                </a:moveTo>
                <a:lnTo>
                  <a:pt x="12565062" y="0"/>
                </a:lnTo>
              </a:path>
            </a:pathLst>
          </a:custGeom>
          <a:ln w="20941">
            <a:solidFill>
              <a:srgbClr val="003150"/>
            </a:solidFill>
          </a:ln>
        </p:spPr>
        <p:txBody>
          <a:bodyPr wrap="square" lIns="0" tIns="0" rIns="0" bIns="0" rtlCol="0"/>
          <a:lstStyle/>
          <a:p>
            <a:endParaRPr/>
          </a:p>
        </p:txBody>
      </p:sp>
      <p:sp>
        <p:nvSpPr>
          <p:cNvPr id="16" name="object 16"/>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17" name="object 17"/>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3.</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8" name="object 18"/>
          <p:cNvSpPr txBox="1"/>
          <p:nvPr/>
        </p:nvSpPr>
        <p:spPr>
          <a:xfrm>
            <a:off x="2249011" y="10565857"/>
            <a:ext cx="3879215" cy="283845"/>
          </a:xfrm>
          <a:prstGeom prst="rect">
            <a:avLst/>
          </a:prstGeom>
        </p:spPr>
        <p:txBody>
          <a:bodyPr vert="horz" wrap="square" lIns="0" tIns="1270" rIns="0" bIns="0" rtlCol="0">
            <a:spAutoFit/>
          </a:bodyPr>
          <a:lstStyle/>
          <a:p>
            <a:pPr marL="12700">
              <a:lnSpc>
                <a:spcPct val="100000"/>
              </a:lnSpc>
              <a:spcBef>
                <a:spcPts val="10"/>
              </a:spcBef>
            </a:pPr>
            <a:r>
              <a:rPr sz="1700" b="0" dirty="0">
                <a:solidFill>
                  <a:srgbClr val="003150"/>
                </a:solidFill>
                <a:latin typeface="Work Sans ExtraLight"/>
                <a:cs typeface="Work Sans ExtraLight"/>
              </a:rPr>
              <a:t>SPOLEČENSKÉ</a:t>
            </a:r>
            <a:r>
              <a:rPr sz="1700" b="0" spc="90" dirty="0">
                <a:solidFill>
                  <a:srgbClr val="003150"/>
                </a:solidFill>
                <a:latin typeface="Work Sans ExtraLight"/>
                <a:cs typeface="Work Sans ExtraLight"/>
              </a:rPr>
              <a:t> </a:t>
            </a:r>
            <a:r>
              <a:rPr sz="1700" b="0" dirty="0">
                <a:solidFill>
                  <a:srgbClr val="003150"/>
                </a:solidFill>
                <a:latin typeface="Work Sans ExtraLight"/>
                <a:cs typeface="Work Sans ExtraLight"/>
              </a:rPr>
              <a:t>KONTEXTY</a:t>
            </a:r>
            <a:r>
              <a:rPr sz="1700" b="0" spc="3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3455670"/>
            <a:chOff x="0" y="0"/>
            <a:chExt cx="20104100" cy="3455670"/>
          </a:xfrm>
        </p:grpSpPr>
        <p:sp>
          <p:nvSpPr>
            <p:cNvPr id="3" name="object 3"/>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4" name="object 4"/>
            <p:cNvSpPr/>
            <p:nvPr/>
          </p:nvSpPr>
          <p:spPr>
            <a:xfrm>
              <a:off x="13298023" y="0"/>
              <a:ext cx="6806565" cy="3444240"/>
            </a:xfrm>
            <a:custGeom>
              <a:avLst/>
              <a:gdLst/>
              <a:ahLst/>
              <a:cxnLst/>
              <a:rect l="l" t="t" r="r" b="b"/>
              <a:pathLst>
                <a:path w="6806565" h="3444240">
                  <a:moveTo>
                    <a:pt x="0" y="3444219"/>
                  </a:moveTo>
                  <a:lnTo>
                    <a:pt x="6806075" y="3444219"/>
                  </a:lnTo>
                  <a:lnTo>
                    <a:pt x="6806075" y="0"/>
                  </a:lnTo>
                  <a:lnTo>
                    <a:pt x="0" y="0"/>
                  </a:lnTo>
                  <a:lnTo>
                    <a:pt x="0" y="3444219"/>
                  </a:lnTo>
                  <a:close/>
                </a:path>
              </a:pathLst>
            </a:custGeom>
            <a:solidFill>
              <a:srgbClr val="011725"/>
            </a:solidFill>
          </p:spPr>
          <p:txBody>
            <a:bodyPr wrap="square" lIns="0" tIns="0" rIns="0" bIns="0" rtlCol="0"/>
            <a:lstStyle/>
            <a:p>
              <a:endParaRPr/>
            </a:p>
          </p:txBody>
        </p:sp>
      </p:grpSp>
      <p:sp>
        <p:nvSpPr>
          <p:cNvPr id="5" name="object 5"/>
          <p:cNvSpPr txBox="1"/>
          <p:nvPr/>
        </p:nvSpPr>
        <p:spPr>
          <a:xfrm>
            <a:off x="1034388" y="3940579"/>
            <a:ext cx="11769725" cy="1386840"/>
          </a:xfrm>
          <a:prstGeom prst="rect">
            <a:avLst/>
          </a:prstGeom>
        </p:spPr>
        <p:txBody>
          <a:bodyPr vert="horz" wrap="square" lIns="0" tIns="3175" rIns="0" bIns="0" rtlCol="0">
            <a:spAutoFit/>
          </a:bodyPr>
          <a:lstStyle/>
          <a:p>
            <a:pPr marL="12700" marR="5080">
              <a:lnSpc>
                <a:spcPts val="3629"/>
              </a:lnSpc>
              <a:spcBef>
                <a:spcPts val="25"/>
              </a:spcBef>
            </a:pPr>
            <a:r>
              <a:rPr sz="2850" b="0" dirty="0">
                <a:solidFill>
                  <a:srgbClr val="003150"/>
                </a:solidFill>
                <a:latin typeface="Work Sans Light"/>
                <a:cs typeface="Work Sans Light"/>
              </a:rPr>
              <a:t>JSTE</a:t>
            </a:r>
            <a:r>
              <a:rPr sz="2850" b="0" spc="90" dirty="0">
                <a:solidFill>
                  <a:srgbClr val="003150"/>
                </a:solidFill>
                <a:latin typeface="Work Sans Light"/>
                <a:cs typeface="Work Sans Light"/>
              </a:rPr>
              <a:t> </a:t>
            </a:r>
            <a:r>
              <a:rPr sz="2850" b="0" dirty="0">
                <a:solidFill>
                  <a:srgbClr val="003150"/>
                </a:solidFill>
                <a:latin typeface="Work Sans Light"/>
                <a:cs typeface="Work Sans Light"/>
              </a:rPr>
              <a:t>OBECNĚ</a:t>
            </a:r>
            <a:r>
              <a:rPr sz="2850" b="0" spc="85" dirty="0">
                <a:solidFill>
                  <a:srgbClr val="003150"/>
                </a:solidFill>
                <a:latin typeface="Work Sans Light"/>
                <a:cs typeface="Work Sans Light"/>
              </a:rPr>
              <a:t> </a:t>
            </a:r>
            <a:r>
              <a:rPr sz="2850" b="0" dirty="0">
                <a:solidFill>
                  <a:srgbClr val="003150"/>
                </a:solidFill>
                <a:latin typeface="Work Sans Light"/>
                <a:cs typeface="Work Sans Light"/>
              </a:rPr>
              <a:t>PRO</a:t>
            </a:r>
            <a:r>
              <a:rPr sz="2850" b="0" spc="90" dirty="0">
                <a:solidFill>
                  <a:srgbClr val="003150"/>
                </a:solidFill>
                <a:latin typeface="Work Sans Light"/>
                <a:cs typeface="Work Sans Light"/>
              </a:rPr>
              <a:t> </a:t>
            </a:r>
            <a:r>
              <a:rPr sz="2850" b="0" dirty="0">
                <a:solidFill>
                  <a:srgbClr val="003150"/>
                </a:solidFill>
                <a:latin typeface="Work Sans Light"/>
                <a:cs typeface="Work Sans Light"/>
              </a:rPr>
              <a:t>ZMÍRNĚNÍ</a:t>
            </a:r>
            <a:r>
              <a:rPr sz="2850" b="0" spc="85" dirty="0">
                <a:solidFill>
                  <a:srgbClr val="003150"/>
                </a:solidFill>
                <a:latin typeface="Work Sans Light"/>
                <a:cs typeface="Work Sans Light"/>
              </a:rPr>
              <a:t> </a:t>
            </a:r>
            <a:r>
              <a:rPr sz="2850" b="0" dirty="0">
                <a:solidFill>
                  <a:srgbClr val="003150"/>
                </a:solidFill>
                <a:latin typeface="Work Sans Light"/>
                <a:cs typeface="Work Sans Light"/>
              </a:rPr>
              <a:t>PODMÍNEK</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DLUŽNÍKŮM</a:t>
            </a:r>
            <a:r>
              <a:rPr sz="2850" b="0" spc="-30" dirty="0">
                <a:solidFill>
                  <a:srgbClr val="003150"/>
                </a:solidFill>
                <a:latin typeface="Work Sans Light"/>
                <a:cs typeface="Work Sans Light"/>
              </a:rPr>
              <a:t> </a:t>
            </a:r>
            <a:r>
              <a:rPr sz="2850" b="0" dirty="0">
                <a:solidFill>
                  <a:srgbClr val="003150"/>
                </a:solidFill>
                <a:latin typeface="Work Sans Light"/>
                <a:cs typeface="Work Sans Light"/>
              </a:rPr>
              <a:t>V</a:t>
            </a:r>
            <a:r>
              <a:rPr sz="2850" b="0" spc="-30" dirty="0">
                <a:solidFill>
                  <a:srgbClr val="003150"/>
                </a:solidFill>
                <a:latin typeface="Work Sans Light"/>
                <a:cs typeface="Work Sans Light"/>
              </a:rPr>
              <a:t> </a:t>
            </a:r>
            <a:r>
              <a:rPr sz="2850" b="0" spc="-10" dirty="0">
                <a:solidFill>
                  <a:srgbClr val="003150"/>
                </a:solidFill>
                <a:latin typeface="Work Sans Light"/>
                <a:cs typeface="Work Sans Light"/>
              </a:rPr>
              <a:t>ODDLUŽENÍ, </a:t>
            </a:r>
            <a:r>
              <a:rPr sz="2850" b="0" dirty="0">
                <a:solidFill>
                  <a:srgbClr val="003150"/>
                </a:solidFill>
                <a:latin typeface="Work Sans Light"/>
                <a:cs typeface="Work Sans Light"/>
              </a:rPr>
              <a:t>BEZ</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OHLEDU</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NA</a:t>
            </a:r>
            <a:r>
              <a:rPr sz="2850" b="0" spc="-120" dirty="0">
                <a:solidFill>
                  <a:srgbClr val="003150"/>
                </a:solidFill>
                <a:latin typeface="Work Sans Light"/>
                <a:cs typeface="Work Sans Light"/>
              </a:rPr>
              <a:t> </a:t>
            </a:r>
            <a:r>
              <a:rPr sz="2850" b="0" dirty="0">
                <a:solidFill>
                  <a:srgbClr val="003150"/>
                </a:solidFill>
                <a:latin typeface="Work Sans Light"/>
                <a:cs typeface="Work Sans Light"/>
              </a:rPr>
              <a:t>TO,</a:t>
            </a:r>
            <a:r>
              <a:rPr sz="2850" b="0" spc="-15" dirty="0">
                <a:solidFill>
                  <a:srgbClr val="003150"/>
                </a:solidFill>
                <a:latin typeface="Work Sans Light"/>
                <a:cs typeface="Work Sans Light"/>
              </a:rPr>
              <a:t> </a:t>
            </a:r>
            <a:r>
              <a:rPr sz="2850" b="0" dirty="0">
                <a:solidFill>
                  <a:srgbClr val="003150"/>
                </a:solidFill>
                <a:latin typeface="Work Sans Light"/>
                <a:cs typeface="Work Sans Light"/>
              </a:rPr>
              <a:t>JAK</a:t>
            </a:r>
            <a:r>
              <a:rPr sz="2850" b="0" spc="20" dirty="0">
                <a:solidFill>
                  <a:srgbClr val="003150"/>
                </a:solidFill>
                <a:latin typeface="Work Sans Light"/>
                <a:cs typeface="Work Sans Light"/>
              </a:rPr>
              <a:t> </a:t>
            </a:r>
            <a:r>
              <a:rPr sz="2850" b="0" dirty="0">
                <a:solidFill>
                  <a:srgbClr val="003150"/>
                </a:solidFill>
                <a:latin typeface="Work Sans Light"/>
                <a:cs typeface="Work Sans Light"/>
              </a:rPr>
              <a:t>MOC</a:t>
            </a:r>
            <a:r>
              <a:rPr sz="2850" b="0" spc="50" dirty="0">
                <a:solidFill>
                  <a:srgbClr val="003150"/>
                </a:solidFill>
                <a:latin typeface="Work Sans Light"/>
                <a:cs typeface="Work Sans Light"/>
              </a:rPr>
              <a:t> </a:t>
            </a:r>
            <a:r>
              <a:rPr sz="2850" b="0" dirty="0">
                <a:solidFill>
                  <a:srgbClr val="003150"/>
                </a:solidFill>
                <a:latin typeface="Work Sans Light"/>
                <a:cs typeface="Work Sans Light"/>
              </a:rPr>
              <a:t>SE</a:t>
            </a:r>
            <a:r>
              <a:rPr sz="2850" b="0" spc="-25" dirty="0">
                <a:solidFill>
                  <a:srgbClr val="003150"/>
                </a:solidFill>
                <a:latin typeface="Work Sans Light"/>
                <a:cs typeface="Work Sans Light"/>
              </a:rPr>
              <a:t> </a:t>
            </a:r>
            <a:r>
              <a:rPr sz="2850" b="0" dirty="0">
                <a:solidFill>
                  <a:srgbClr val="003150"/>
                </a:solidFill>
                <a:latin typeface="Work Sans Light"/>
                <a:cs typeface="Work Sans Light"/>
              </a:rPr>
              <a:t>TÍM</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SNÍŽÍ</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USPOKOJENÍ</a:t>
            </a:r>
            <a:r>
              <a:rPr sz="2850" b="0" spc="-55" dirty="0">
                <a:solidFill>
                  <a:srgbClr val="003150"/>
                </a:solidFill>
                <a:latin typeface="Work Sans Light"/>
                <a:cs typeface="Work Sans Light"/>
              </a:rPr>
              <a:t> </a:t>
            </a:r>
            <a:r>
              <a:rPr sz="2850" b="0" spc="-10" dirty="0">
                <a:solidFill>
                  <a:srgbClr val="003150"/>
                </a:solidFill>
                <a:latin typeface="Work Sans Light"/>
                <a:cs typeface="Work Sans Light"/>
              </a:rPr>
              <a:t>VĚŘITELŮ </a:t>
            </a:r>
            <a:r>
              <a:rPr sz="2850" b="0" spc="-20" dirty="0">
                <a:solidFill>
                  <a:srgbClr val="003150"/>
                </a:solidFill>
                <a:latin typeface="Work Sans Light"/>
                <a:cs typeface="Work Sans Light"/>
              </a:rPr>
              <a:t>(TJ.</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POMĚRNÁ</a:t>
            </a:r>
            <a:r>
              <a:rPr sz="2850" b="0" spc="-55" dirty="0">
                <a:solidFill>
                  <a:srgbClr val="003150"/>
                </a:solidFill>
                <a:latin typeface="Work Sans Light"/>
                <a:cs typeface="Work Sans Light"/>
              </a:rPr>
              <a:t> </a:t>
            </a:r>
            <a:r>
              <a:rPr sz="2850" b="0" dirty="0">
                <a:solidFill>
                  <a:srgbClr val="003150"/>
                </a:solidFill>
                <a:latin typeface="Work Sans Light"/>
                <a:cs typeface="Work Sans Light"/>
              </a:rPr>
              <a:t>ČÁST</a:t>
            </a:r>
            <a:r>
              <a:rPr sz="2850" b="0" spc="-45" dirty="0">
                <a:solidFill>
                  <a:srgbClr val="003150"/>
                </a:solidFill>
                <a:latin typeface="Work Sans Light"/>
                <a:cs typeface="Work Sans Light"/>
              </a:rPr>
              <a:t> </a:t>
            </a:r>
            <a:r>
              <a:rPr sz="2850" b="0" dirty="0">
                <a:solidFill>
                  <a:srgbClr val="003150"/>
                </a:solidFill>
                <a:latin typeface="Work Sans Light"/>
                <a:cs typeface="Work Sans Light"/>
              </a:rPr>
              <a:t>DLUHU,</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KTEROU</a:t>
            </a:r>
            <a:r>
              <a:rPr sz="2850" b="0" spc="35" dirty="0">
                <a:solidFill>
                  <a:srgbClr val="003150"/>
                </a:solidFill>
                <a:latin typeface="Work Sans Light"/>
                <a:cs typeface="Work Sans Light"/>
              </a:rPr>
              <a:t> </a:t>
            </a:r>
            <a:r>
              <a:rPr sz="2850" b="0" dirty="0">
                <a:solidFill>
                  <a:srgbClr val="003150"/>
                </a:solidFill>
                <a:latin typeface="Work Sans Light"/>
                <a:cs typeface="Work Sans Light"/>
              </a:rPr>
              <a:t>ZÍSKAJÍ</a:t>
            </a:r>
            <a:r>
              <a:rPr sz="2850" b="0" spc="-75" dirty="0">
                <a:solidFill>
                  <a:srgbClr val="003150"/>
                </a:solidFill>
                <a:latin typeface="Work Sans Light"/>
                <a:cs typeface="Work Sans Light"/>
              </a:rPr>
              <a:t> </a:t>
            </a:r>
            <a:r>
              <a:rPr sz="2850" b="0" dirty="0">
                <a:solidFill>
                  <a:srgbClr val="003150"/>
                </a:solidFill>
                <a:latin typeface="Work Sans Light"/>
                <a:cs typeface="Work Sans Light"/>
              </a:rPr>
              <a:t>VĚŘITELÉ</a:t>
            </a:r>
            <a:r>
              <a:rPr sz="2850" b="0" spc="35" dirty="0">
                <a:solidFill>
                  <a:srgbClr val="003150"/>
                </a:solidFill>
                <a:latin typeface="Work Sans Light"/>
                <a:cs typeface="Work Sans Light"/>
              </a:rPr>
              <a:t> </a:t>
            </a:r>
            <a:r>
              <a:rPr sz="2850" b="0" spc="-10" dirty="0">
                <a:solidFill>
                  <a:srgbClr val="003150"/>
                </a:solidFill>
                <a:latin typeface="Work Sans Light"/>
                <a:cs typeface="Work Sans Light"/>
              </a:rPr>
              <a:t>ZPĚT)?</a:t>
            </a:r>
            <a:endParaRPr sz="2850" dirty="0">
              <a:latin typeface="Work Sans Light"/>
              <a:cs typeface="Work Sans Light"/>
            </a:endParaRPr>
          </a:p>
        </p:txBody>
      </p:sp>
      <p:sp>
        <p:nvSpPr>
          <p:cNvPr id="6" name="object 6"/>
          <p:cNvSpPr txBox="1"/>
          <p:nvPr/>
        </p:nvSpPr>
        <p:spPr>
          <a:xfrm>
            <a:off x="1047087" y="1751665"/>
            <a:ext cx="11889047" cy="1261243"/>
          </a:xfrm>
          <a:prstGeom prst="rect">
            <a:avLst/>
          </a:prstGeom>
        </p:spPr>
        <p:txBody>
          <a:bodyPr vert="horz" wrap="square" lIns="0" tIns="116205" rIns="0" bIns="0" rtlCol="0">
            <a:spAutoFit/>
          </a:bodyPr>
          <a:lstStyle/>
          <a:p>
            <a:pPr marL="12700">
              <a:lnSpc>
                <a:spcPct val="100000"/>
              </a:lnSpc>
              <a:spcBef>
                <a:spcPts val="915"/>
              </a:spcBef>
            </a:pPr>
            <a:r>
              <a:rPr lang="cs-CZ" sz="4500" spc="-150" dirty="0">
                <a:solidFill>
                  <a:srgbClr val="FFFFFF"/>
                </a:solidFill>
                <a:latin typeface="Work Sans"/>
                <a:cs typeface="Work Sans"/>
              </a:rPr>
              <a:t>PRŮZKUM</a:t>
            </a:r>
            <a:r>
              <a:rPr sz="4500" spc="-150" dirty="0">
                <a:solidFill>
                  <a:srgbClr val="FFFFFF"/>
                </a:solidFill>
                <a:latin typeface="Work Sans"/>
                <a:cs typeface="Work Sans"/>
              </a:rPr>
              <a:t> </a:t>
            </a:r>
            <a:r>
              <a:rPr lang="cs-CZ" sz="4500" spc="-150" dirty="0">
                <a:solidFill>
                  <a:srgbClr val="FFFFFF"/>
                </a:solidFill>
                <a:latin typeface="Work Sans"/>
                <a:cs typeface="Work Sans"/>
              </a:rPr>
              <a:t>VEŘEJNÉHO MÍNĚNÍ </a:t>
            </a:r>
            <a:r>
              <a:rPr sz="4500" spc="-150" dirty="0">
                <a:solidFill>
                  <a:srgbClr val="FFFFFF"/>
                </a:solidFill>
                <a:latin typeface="Work Sans"/>
                <a:cs typeface="Work Sans"/>
              </a:rPr>
              <a:t>- OBČANÉ</a:t>
            </a:r>
            <a:endParaRPr sz="4500" spc="-150" dirty="0">
              <a:latin typeface="Work Sans"/>
              <a:cs typeface="Work Sans"/>
            </a:endParaRPr>
          </a:p>
          <a:p>
            <a:pPr marL="12700">
              <a:lnSpc>
                <a:spcPct val="100000"/>
              </a:lnSpc>
              <a:spcBef>
                <a:spcPts val="425"/>
              </a:spcBef>
            </a:pPr>
            <a:r>
              <a:rPr sz="2600" spc="-105" dirty="0">
                <a:solidFill>
                  <a:srgbClr val="FFFFFF"/>
                </a:solidFill>
                <a:latin typeface="Work Sans"/>
                <a:cs typeface="Work Sans"/>
              </a:rPr>
              <a:t>29.</a:t>
            </a:r>
            <a:r>
              <a:rPr sz="2600" spc="-254" dirty="0">
                <a:solidFill>
                  <a:srgbClr val="FFFFFF"/>
                </a:solidFill>
                <a:latin typeface="Work Sans"/>
                <a:cs typeface="Work Sans"/>
              </a:rPr>
              <a:t> </a:t>
            </a:r>
            <a:r>
              <a:rPr sz="2600" spc="-125" dirty="0">
                <a:solidFill>
                  <a:srgbClr val="FFFFFF"/>
                </a:solidFill>
                <a:latin typeface="Work Sans"/>
                <a:cs typeface="Work Sans"/>
              </a:rPr>
              <a:t>11.</a:t>
            </a:r>
            <a:r>
              <a:rPr sz="2600" spc="-200" dirty="0">
                <a:solidFill>
                  <a:srgbClr val="FFFFFF"/>
                </a:solidFill>
                <a:latin typeface="Work Sans"/>
                <a:cs typeface="Work Sans"/>
              </a:rPr>
              <a:t> </a:t>
            </a:r>
            <a:r>
              <a:rPr sz="2600" dirty="0">
                <a:solidFill>
                  <a:srgbClr val="FFFFFF"/>
                </a:solidFill>
                <a:latin typeface="Work Sans"/>
                <a:cs typeface="Work Sans"/>
              </a:rPr>
              <a:t>-</a:t>
            </a:r>
            <a:r>
              <a:rPr sz="2600" spc="-254" dirty="0">
                <a:solidFill>
                  <a:srgbClr val="FFFFFF"/>
                </a:solidFill>
                <a:latin typeface="Work Sans"/>
                <a:cs typeface="Work Sans"/>
              </a:rPr>
              <a:t> </a:t>
            </a:r>
            <a:r>
              <a:rPr sz="2600" spc="-110" dirty="0">
                <a:solidFill>
                  <a:srgbClr val="FFFFFF"/>
                </a:solidFill>
                <a:latin typeface="Work Sans"/>
                <a:cs typeface="Work Sans"/>
              </a:rPr>
              <a:t>12.</a:t>
            </a:r>
            <a:r>
              <a:rPr sz="2600" spc="-254" dirty="0">
                <a:solidFill>
                  <a:srgbClr val="FFFFFF"/>
                </a:solidFill>
                <a:latin typeface="Work Sans"/>
                <a:cs typeface="Work Sans"/>
              </a:rPr>
              <a:t> </a:t>
            </a:r>
            <a:r>
              <a:rPr sz="2600" spc="-110" dirty="0">
                <a:solidFill>
                  <a:srgbClr val="FFFFFF"/>
                </a:solidFill>
                <a:latin typeface="Work Sans"/>
                <a:cs typeface="Work Sans"/>
              </a:rPr>
              <a:t>12.</a:t>
            </a:r>
            <a:r>
              <a:rPr sz="2600" spc="-195" dirty="0">
                <a:solidFill>
                  <a:srgbClr val="FFFFFF"/>
                </a:solidFill>
                <a:latin typeface="Work Sans"/>
                <a:cs typeface="Work Sans"/>
              </a:rPr>
              <a:t> </a:t>
            </a:r>
            <a:r>
              <a:rPr sz="2600" spc="-100" dirty="0">
                <a:solidFill>
                  <a:srgbClr val="FFFFFF"/>
                </a:solidFill>
                <a:latin typeface="Work Sans"/>
                <a:cs typeface="Work Sans"/>
              </a:rPr>
              <a:t>2022</a:t>
            </a:r>
            <a:r>
              <a:rPr lang="cs-CZ" sz="2600" spc="-100" dirty="0">
                <a:solidFill>
                  <a:srgbClr val="FFFFFF"/>
                </a:solidFill>
                <a:latin typeface="Work Sans"/>
                <a:cs typeface="Work Sans"/>
              </a:rPr>
              <a:t> </a:t>
            </a:r>
            <a:r>
              <a:rPr lang="cs-CZ" sz="2600" b="0" spc="-50" dirty="0">
                <a:solidFill>
                  <a:srgbClr val="FFFFFF"/>
                </a:solidFill>
                <a:latin typeface="Work Sans ExtraLight"/>
                <a:cs typeface="Work Sans ExtraLight"/>
              </a:rPr>
              <a:t>|</a:t>
            </a:r>
            <a:r>
              <a:rPr lang="cs-CZ" sz="2600" spc="-50" dirty="0">
                <a:solidFill>
                  <a:srgbClr val="FFFFFF"/>
                </a:solidFill>
                <a:latin typeface="Work Sans ExtraLight"/>
                <a:cs typeface="Work Sans ExtraLight"/>
              </a:rPr>
              <a:t> </a:t>
            </a:r>
            <a:r>
              <a:rPr sz="2600" spc="-105" dirty="0">
                <a:solidFill>
                  <a:srgbClr val="FFFFFF"/>
                </a:solidFill>
                <a:latin typeface="Work Sans"/>
                <a:cs typeface="Work Sans"/>
              </a:rPr>
              <a:t>ONLINE</a:t>
            </a:r>
            <a:r>
              <a:rPr sz="2600" spc="-195" dirty="0">
                <a:solidFill>
                  <a:srgbClr val="FFFFFF"/>
                </a:solidFill>
                <a:latin typeface="Work Sans"/>
                <a:cs typeface="Work Sans"/>
              </a:rPr>
              <a:t> </a:t>
            </a:r>
            <a:r>
              <a:rPr sz="2600" spc="-10" dirty="0">
                <a:solidFill>
                  <a:srgbClr val="FFFFFF"/>
                </a:solidFill>
                <a:latin typeface="Work Sans"/>
                <a:cs typeface="Work Sans"/>
              </a:rPr>
              <a:t>DOTAZNÍK</a:t>
            </a:r>
            <a:endParaRPr sz="2600" dirty="0">
              <a:latin typeface="Work Sans"/>
              <a:cs typeface="Work Sans"/>
            </a:endParaRPr>
          </a:p>
        </p:txBody>
      </p:sp>
      <p:sp>
        <p:nvSpPr>
          <p:cNvPr id="7" name="object 7"/>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graphicFrame>
        <p:nvGraphicFramePr>
          <p:cNvPr id="9" name="object 9"/>
          <p:cNvGraphicFramePr>
            <a:graphicFrameLocks noGrp="1"/>
          </p:cNvGraphicFramePr>
          <p:nvPr>
            <p:extLst>
              <p:ext uri="{D42A27DB-BD31-4B8C-83A1-F6EECF244321}">
                <p14:modId xmlns:p14="http://schemas.microsoft.com/office/powerpoint/2010/main" val="2883428101"/>
              </p:ext>
            </p:extLst>
          </p:nvPr>
        </p:nvGraphicFramePr>
        <p:xfrm>
          <a:off x="1047088" y="5883275"/>
          <a:ext cx="6700520" cy="4002405"/>
        </p:xfrm>
        <a:graphic>
          <a:graphicData uri="http://schemas.openxmlformats.org/drawingml/2006/table">
            <a:tbl>
              <a:tblPr firstRow="1" bandRow="1">
                <a:tableStyleId>{2D5ABB26-0587-4C30-8999-92F81FD0307C}</a:tableStyleId>
              </a:tblPr>
              <a:tblGrid>
                <a:gridCol w="4297045">
                  <a:extLst>
                    <a:ext uri="{9D8B030D-6E8A-4147-A177-3AD203B41FA5}">
                      <a16:colId xmlns:a16="http://schemas.microsoft.com/office/drawing/2014/main" val="20000"/>
                    </a:ext>
                  </a:extLst>
                </a:gridCol>
                <a:gridCol w="2403475">
                  <a:extLst>
                    <a:ext uri="{9D8B030D-6E8A-4147-A177-3AD203B41FA5}">
                      <a16:colId xmlns:a16="http://schemas.microsoft.com/office/drawing/2014/main" val="20001"/>
                    </a:ext>
                  </a:extLst>
                </a:gridCol>
              </a:tblGrid>
              <a:tr h="796925">
                <a:tc>
                  <a:txBody>
                    <a:bodyPr/>
                    <a:lstStyle/>
                    <a:p>
                      <a:pPr marL="266700">
                        <a:lnSpc>
                          <a:spcPct val="100000"/>
                        </a:lnSpc>
                        <a:spcBef>
                          <a:spcPts val="1970"/>
                        </a:spcBef>
                      </a:pPr>
                      <a:r>
                        <a:rPr sz="2200" b="1" dirty="0">
                          <a:solidFill>
                            <a:srgbClr val="FFFFFF"/>
                          </a:solidFill>
                          <a:latin typeface="Work Sans Medium" pitchFamily="2" charset="-18"/>
                          <a:cs typeface="Work Sans ExtraBold"/>
                        </a:rPr>
                        <a:t>MOŽNOSTI</a:t>
                      </a:r>
                      <a:r>
                        <a:rPr sz="2200" b="1" spc="100" dirty="0">
                          <a:solidFill>
                            <a:srgbClr val="FFFFFF"/>
                          </a:solidFill>
                          <a:latin typeface="Work Sans Medium" pitchFamily="2" charset="-18"/>
                          <a:cs typeface="Work Sans ExtraBold"/>
                        </a:rPr>
                        <a:t> </a:t>
                      </a:r>
                      <a:r>
                        <a:rPr sz="2200" b="1" spc="-10" dirty="0">
                          <a:solidFill>
                            <a:srgbClr val="FFFFFF"/>
                          </a:solidFill>
                          <a:latin typeface="Work Sans Medium" pitchFamily="2" charset="-18"/>
                          <a:cs typeface="Work Sans ExtraBold"/>
                        </a:rPr>
                        <a:t>ODPOVĚDI</a:t>
                      </a:r>
                      <a:endParaRPr sz="2200" dirty="0">
                        <a:latin typeface="Work Sans Medium" pitchFamily="2" charset="-18"/>
                        <a:cs typeface="Work Sans ExtraBold"/>
                      </a:endParaRPr>
                    </a:p>
                  </a:txBody>
                  <a:tcPr marL="0" marR="0" marT="250190" marB="0">
                    <a:solidFill>
                      <a:srgbClr val="003150"/>
                    </a:solidFill>
                  </a:tcPr>
                </a:tc>
                <a:tc>
                  <a:txBody>
                    <a:bodyPr/>
                    <a:lstStyle/>
                    <a:p>
                      <a:pPr marR="549910" algn="r">
                        <a:lnSpc>
                          <a:spcPct val="100000"/>
                        </a:lnSpc>
                        <a:spcBef>
                          <a:spcPts val="1970"/>
                        </a:spcBef>
                      </a:pPr>
                      <a:r>
                        <a:rPr sz="2200" b="1" spc="-10" dirty="0">
                          <a:solidFill>
                            <a:srgbClr val="FFFFFF"/>
                          </a:solidFill>
                          <a:latin typeface="Work Sans Medium" pitchFamily="2" charset="-18"/>
                          <a:cs typeface="Work Sans ExtraBold"/>
                        </a:rPr>
                        <a:t>PODÍL</a:t>
                      </a:r>
                      <a:endParaRPr sz="2200" dirty="0">
                        <a:latin typeface="Work Sans Medium" pitchFamily="2" charset="-18"/>
                        <a:cs typeface="Work Sans ExtraBold"/>
                      </a:endParaRPr>
                    </a:p>
                  </a:txBody>
                  <a:tcPr marL="0" marR="0" marT="250190" marB="0">
                    <a:solidFill>
                      <a:srgbClr val="003150"/>
                    </a:solidFill>
                  </a:tcPr>
                </a:tc>
                <a:extLst>
                  <a:ext uri="{0D108BD9-81ED-4DB2-BD59-A6C34878D82A}">
                    <a16:rowId xmlns:a16="http://schemas.microsoft.com/office/drawing/2014/main" val="10000"/>
                  </a:ext>
                </a:extLst>
              </a:tr>
              <a:tr h="801370">
                <a:tc>
                  <a:txBody>
                    <a:bodyPr/>
                    <a:lstStyle/>
                    <a:p>
                      <a:pPr marL="266700">
                        <a:lnSpc>
                          <a:spcPct val="100000"/>
                        </a:lnSpc>
                        <a:spcBef>
                          <a:spcPts val="1989"/>
                        </a:spcBef>
                      </a:pPr>
                      <a:r>
                        <a:rPr sz="2200" spc="-25" dirty="0">
                          <a:solidFill>
                            <a:srgbClr val="4C4C4C"/>
                          </a:solidFill>
                          <a:latin typeface="Work Sans"/>
                          <a:cs typeface="Work Sans"/>
                        </a:rPr>
                        <a:t>ANO</a:t>
                      </a:r>
                      <a:endParaRPr sz="2200">
                        <a:latin typeface="Work Sans"/>
                        <a:cs typeface="Work Sans"/>
                      </a:endParaRPr>
                    </a:p>
                  </a:txBody>
                  <a:tcPr marL="0" marR="0" marT="252729" marB="0">
                    <a:lnB w="3175">
                      <a:solidFill>
                        <a:srgbClr val="003150"/>
                      </a:solidFill>
                      <a:prstDash val="solid"/>
                    </a:lnB>
                  </a:tcPr>
                </a:tc>
                <a:tc>
                  <a:txBody>
                    <a:bodyPr/>
                    <a:lstStyle/>
                    <a:p>
                      <a:pPr marR="571500" algn="r">
                        <a:lnSpc>
                          <a:spcPct val="100000"/>
                        </a:lnSpc>
                        <a:spcBef>
                          <a:spcPts val="1989"/>
                        </a:spcBef>
                      </a:pPr>
                      <a:r>
                        <a:rPr sz="2200" spc="-10" dirty="0">
                          <a:solidFill>
                            <a:srgbClr val="4C4C4C"/>
                          </a:solidFill>
                          <a:latin typeface="Work Sans"/>
                          <a:cs typeface="Work Sans"/>
                        </a:rPr>
                        <a:t>17,8</a:t>
                      </a:r>
                      <a:r>
                        <a:rPr sz="2200" spc="-175"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B w="3175">
                      <a:solidFill>
                        <a:srgbClr val="003150"/>
                      </a:solidFill>
                      <a:prstDash val="solid"/>
                    </a:lnB>
                  </a:tcPr>
                </a:tc>
                <a:extLst>
                  <a:ext uri="{0D108BD9-81ED-4DB2-BD59-A6C34878D82A}">
                    <a16:rowId xmlns:a16="http://schemas.microsoft.com/office/drawing/2014/main" val="10001"/>
                  </a:ext>
                </a:extLst>
              </a:tr>
              <a:tr h="801370">
                <a:tc>
                  <a:txBody>
                    <a:bodyPr/>
                    <a:lstStyle/>
                    <a:p>
                      <a:pPr marL="266700">
                        <a:lnSpc>
                          <a:spcPct val="100000"/>
                        </a:lnSpc>
                        <a:spcBef>
                          <a:spcPts val="1989"/>
                        </a:spcBef>
                      </a:pPr>
                      <a:r>
                        <a:rPr sz="2200" dirty="0">
                          <a:solidFill>
                            <a:srgbClr val="4C4C4C"/>
                          </a:solidFill>
                          <a:latin typeface="Work Sans"/>
                          <a:cs typeface="Work Sans"/>
                        </a:rPr>
                        <a:t>SPÍŠE </a:t>
                      </a:r>
                      <a:r>
                        <a:rPr sz="2200" spc="-25" dirty="0">
                          <a:solidFill>
                            <a:srgbClr val="4C4C4C"/>
                          </a:solidFill>
                          <a:latin typeface="Work Sans"/>
                          <a:cs typeface="Work Sans"/>
                        </a:rPr>
                        <a:t>ANO</a:t>
                      </a:r>
                      <a:endParaRPr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526415" algn="r">
                        <a:lnSpc>
                          <a:spcPct val="100000"/>
                        </a:lnSpc>
                        <a:spcBef>
                          <a:spcPts val="1989"/>
                        </a:spcBef>
                      </a:pPr>
                      <a:r>
                        <a:rPr sz="2200" dirty="0">
                          <a:solidFill>
                            <a:srgbClr val="4C4C4C"/>
                          </a:solidFill>
                          <a:latin typeface="Work Sans"/>
                          <a:cs typeface="Work Sans"/>
                        </a:rPr>
                        <a:t>29,4</a:t>
                      </a:r>
                      <a:r>
                        <a:rPr sz="2200" spc="-40"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801370">
                <a:tc>
                  <a:txBody>
                    <a:bodyPr/>
                    <a:lstStyle/>
                    <a:p>
                      <a:pPr marL="266700">
                        <a:lnSpc>
                          <a:spcPct val="100000"/>
                        </a:lnSpc>
                        <a:spcBef>
                          <a:spcPts val="1989"/>
                        </a:spcBef>
                      </a:pPr>
                      <a:r>
                        <a:rPr sz="2200" dirty="0">
                          <a:solidFill>
                            <a:srgbClr val="4C4C4C"/>
                          </a:solidFill>
                          <a:latin typeface="Work Sans"/>
                          <a:cs typeface="Work Sans"/>
                        </a:rPr>
                        <a:t>SPÍŠE</a:t>
                      </a:r>
                      <a:r>
                        <a:rPr sz="2200" spc="90" dirty="0">
                          <a:solidFill>
                            <a:srgbClr val="4C4C4C"/>
                          </a:solidFill>
                          <a:latin typeface="Work Sans"/>
                          <a:cs typeface="Work Sans"/>
                        </a:rPr>
                        <a:t> </a:t>
                      </a:r>
                      <a:r>
                        <a:rPr sz="2200" spc="-25" dirty="0">
                          <a:solidFill>
                            <a:srgbClr val="4C4C4C"/>
                          </a:solidFill>
                          <a:latin typeface="Work Sans"/>
                          <a:cs typeface="Work Sans"/>
                        </a:rPr>
                        <a:t>NE</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554355" algn="r">
                        <a:lnSpc>
                          <a:spcPct val="100000"/>
                        </a:lnSpc>
                        <a:spcBef>
                          <a:spcPts val="1989"/>
                        </a:spcBef>
                      </a:pPr>
                      <a:r>
                        <a:rPr sz="2200" dirty="0">
                          <a:solidFill>
                            <a:srgbClr val="4C4C4C"/>
                          </a:solidFill>
                          <a:latin typeface="Work Sans"/>
                          <a:cs typeface="Work Sans"/>
                        </a:rPr>
                        <a:t>31,9</a:t>
                      </a:r>
                      <a:r>
                        <a:rPr sz="2200" spc="-40" dirty="0">
                          <a:solidFill>
                            <a:srgbClr val="4C4C4C"/>
                          </a:solidFill>
                          <a:latin typeface="Work Sans"/>
                          <a:cs typeface="Work Sans"/>
                        </a:rPr>
                        <a:t> </a:t>
                      </a:r>
                      <a:r>
                        <a:rPr sz="2200" spc="-50" dirty="0">
                          <a:solidFill>
                            <a:srgbClr val="4C4C4C"/>
                          </a:solidFill>
                          <a:latin typeface="Work Sans"/>
                          <a:cs typeface="Work Sans"/>
                        </a:rPr>
                        <a:t>%</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r h="801370">
                <a:tc>
                  <a:txBody>
                    <a:bodyPr/>
                    <a:lstStyle/>
                    <a:p>
                      <a:pPr marL="266700">
                        <a:lnSpc>
                          <a:spcPct val="100000"/>
                        </a:lnSpc>
                        <a:spcBef>
                          <a:spcPts val="1989"/>
                        </a:spcBef>
                      </a:pPr>
                      <a:r>
                        <a:rPr sz="2200" spc="-25" dirty="0">
                          <a:solidFill>
                            <a:srgbClr val="4C4C4C"/>
                          </a:solidFill>
                          <a:latin typeface="Work Sans"/>
                          <a:cs typeface="Work Sans"/>
                        </a:rPr>
                        <a:t>NE</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R="525145" algn="r">
                        <a:lnSpc>
                          <a:spcPct val="100000"/>
                        </a:lnSpc>
                        <a:spcBef>
                          <a:spcPts val="1989"/>
                        </a:spcBef>
                      </a:pPr>
                      <a:r>
                        <a:rPr sz="2200" dirty="0">
                          <a:solidFill>
                            <a:srgbClr val="4C4C4C"/>
                          </a:solidFill>
                          <a:latin typeface="Work Sans"/>
                          <a:cs typeface="Work Sans"/>
                        </a:rPr>
                        <a:t>20,9</a:t>
                      </a:r>
                      <a:r>
                        <a:rPr sz="2200" spc="-25" dirty="0">
                          <a:solidFill>
                            <a:srgbClr val="4C4C4C"/>
                          </a:solidFill>
                          <a:latin typeface="Work Sans"/>
                          <a:cs typeface="Work Sans"/>
                        </a:rPr>
                        <a:t> </a:t>
                      </a:r>
                      <a:r>
                        <a:rPr sz="2200" spc="-60" dirty="0">
                          <a:solidFill>
                            <a:srgbClr val="4C4C4C"/>
                          </a:solidFill>
                          <a:latin typeface="Work Sans"/>
                          <a:cs typeface="Work Sans"/>
                        </a:rPr>
                        <a:t>%</a:t>
                      </a:r>
                      <a:endParaRPr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4"/>
                  </a:ext>
                </a:extLst>
              </a:tr>
            </a:tbl>
          </a:graphicData>
        </a:graphic>
      </p:graphicFrame>
      <p:grpSp>
        <p:nvGrpSpPr>
          <p:cNvPr id="35" name="Skupina 34">
            <a:extLst>
              <a:ext uri="{FF2B5EF4-FFF2-40B4-BE49-F238E27FC236}">
                <a16:creationId xmlns:a16="http://schemas.microsoft.com/office/drawing/2014/main" id="{C3C0C183-7552-0D06-A916-459C984AAC06}"/>
              </a:ext>
            </a:extLst>
          </p:cNvPr>
          <p:cNvGrpSpPr/>
          <p:nvPr/>
        </p:nvGrpSpPr>
        <p:grpSpPr>
          <a:xfrm>
            <a:off x="8461057" y="5876857"/>
            <a:ext cx="3838026" cy="3807591"/>
            <a:chOff x="8467187" y="6377955"/>
            <a:chExt cx="3838026" cy="3807591"/>
          </a:xfrm>
        </p:grpSpPr>
        <p:pic>
          <p:nvPicPr>
            <p:cNvPr id="10" name="object 10"/>
            <p:cNvPicPr/>
            <p:nvPr/>
          </p:nvPicPr>
          <p:blipFill>
            <a:blip r:embed="rId2" cstate="email">
              <a:extLst>
                <a:ext uri="{28A0092B-C50C-407E-A947-70E740481C1C}">
                  <a14:useLocalDpi xmlns:a14="http://schemas.microsoft.com/office/drawing/2010/main"/>
                </a:ext>
              </a:extLst>
            </a:blip>
            <a:stretch>
              <a:fillRect/>
            </a:stretch>
          </p:blipFill>
          <p:spPr>
            <a:xfrm>
              <a:off x="8467187" y="6377955"/>
              <a:ext cx="3838026" cy="3807591"/>
            </a:xfrm>
            <a:prstGeom prst="rect">
              <a:avLst/>
            </a:prstGeom>
          </p:spPr>
        </p:pic>
        <p:sp>
          <p:nvSpPr>
            <p:cNvPr id="11" name="object 11"/>
            <p:cNvSpPr txBox="1"/>
            <p:nvPr/>
          </p:nvSpPr>
          <p:spPr>
            <a:xfrm>
              <a:off x="10215979" y="7442599"/>
              <a:ext cx="1092200" cy="1533525"/>
            </a:xfrm>
            <a:prstGeom prst="rect">
              <a:avLst/>
            </a:prstGeom>
          </p:spPr>
          <p:txBody>
            <a:bodyPr vert="horz" wrap="square" lIns="0" tIns="12065" rIns="0" bIns="0" rtlCol="0">
              <a:spAutoFit/>
            </a:bodyPr>
            <a:lstStyle/>
            <a:p>
              <a:pPr marL="12700" marR="5080">
                <a:lnSpc>
                  <a:spcPct val="126800"/>
                </a:lnSpc>
                <a:spcBef>
                  <a:spcPts val="95"/>
                </a:spcBef>
              </a:pPr>
              <a:r>
                <a:rPr sz="1950" b="0" spc="-25" dirty="0">
                  <a:solidFill>
                    <a:srgbClr val="7F7F7F"/>
                  </a:solidFill>
                  <a:latin typeface="Karla Medium"/>
                  <a:cs typeface="Karla Medium"/>
                </a:rPr>
                <a:t>Ano</a:t>
              </a:r>
              <a:r>
                <a:rPr sz="1950" b="0" spc="500" dirty="0">
                  <a:solidFill>
                    <a:srgbClr val="7F7F7F"/>
                  </a:solidFill>
                  <a:latin typeface="Karla Medium"/>
                  <a:cs typeface="Karla Medium"/>
                </a:rPr>
                <a:t> </a:t>
              </a:r>
              <a:r>
                <a:rPr sz="1950" b="0" spc="-60" dirty="0">
                  <a:solidFill>
                    <a:srgbClr val="7F7F7F"/>
                  </a:solidFill>
                  <a:latin typeface="Karla Medium"/>
                  <a:cs typeface="Karla Medium"/>
                </a:rPr>
                <a:t>Spíše</a:t>
              </a:r>
              <a:r>
                <a:rPr sz="1950" b="0" spc="-85" dirty="0">
                  <a:solidFill>
                    <a:srgbClr val="7F7F7F"/>
                  </a:solidFill>
                  <a:latin typeface="Karla Medium"/>
                  <a:cs typeface="Karla Medium"/>
                </a:rPr>
                <a:t> </a:t>
              </a:r>
              <a:r>
                <a:rPr sz="1950" b="0" spc="-50" dirty="0">
                  <a:solidFill>
                    <a:srgbClr val="7F7F7F"/>
                  </a:solidFill>
                  <a:latin typeface="Karla Medium"/>
                  <a:cs typeface="Karla Medium"/>
                </a:rPr>
                <a:t>ano </a:t>
              </a:r>
              <a:r>
                <a:rPr sz="1950" b="0" spc="-60" dirty="0">
                  <a:solidFill>
                    <a:srgbClr val="7F7F7F"/>
                  </a:solidFill>
                  <a:latin typeface="Karla Medium"/>
                  <a:cs typeface="Karla Medium"/>
                </a:rPr>
                <a:t>Spíše</a:t>
              </a:r>
              <a:r>
                <a:rPr sz="1950" b="0" spc="-85" dirty="0">
                  <a:solidFill>
                    <a:srgbClr val="7F7F7F"/>
                  </a:solidFill>
                  <a:latin typeface="Karla Medium"/>
                  <a:cs typeface="Karla Medium"/>
                </a:rPr>
                <a:t> </a:t>
              </a:r>
              <a:r>
                <a:rPr sz="1950" b="0" spc="-25" dirty="0">
                  <a:solidFill>
                    <a:srgbClr val="7F7F7F"/>
                  </a:solidFill>
                  <a:latin typeface="Karla Medium"/>
                  <a:cs typeface="Karla Medium"/>
                </a:rPr>
                <a:t>ne Ne</a:t>
              </a:r>
              <a:endParaRPr sz="1950" dirty="0">
                <a:latin typeface="Karla Medium"/>
                <a:cs typeface="Karla Medium"/>
              </a:endParaRPr>
            </a:p>
          </p:txBody>
        </p:sp>
      </p:grpSp>
      <p:sp>
        <p:nvSpPr>
          <p:cNvPr id="12" name="object 12"/>
          <p:cNvSpPr txBox="1"/>
          <p:nvPr/>
        </p:nvSpPr>
        <p:spPr>
          <a:xfrm>
            <a:off x="14146165" y="6371455"/>
            <a:ext cx="4825365" cy="3861435"/>
          </a:xfrm>
          <a:prstGeom prst="rect">
            <a:avLst/>
          </a:prstGeom>
        </p:spPr>
        <p:txBody>
          <a:bodyPr vert="horz" wrap="square" lIns="0" tIns="0" rIns="0" bIns="0" rtlCol="0">
            <a:spAutoFit/>
          </a:bodyPr>
          <a:lstStyle/>
          <a:p>
            <a:pPr>
              <a:lnSpc>
                <a:spcPts val="1485"/>
              </a:lnSpc>
            </a:pPr>
            <a:r>
              <a:rPr sz="1300" spc="-10" dirty="0">
                <a:solidFill>
                  <a:srgbClr val="3B526F"/>
                </a:solidFill>
                <a:latin typeface="Work Sans"/>
                <a:cs typeface="Work Sans"/>
              </a:rPr>
              <a:t>OTÁZKA</a:t>
            </a:r>
            <a:r>
              <a:rPr sz="1300" spc="-25" dirty="0">
                <a:solidFill>
                  <a:srgbClr val="3B526F"/>
                </a:solidFill>
                <a:latin typeface="Work Sans"/>
                <a:cs typeface="Work Sans"/>
              </a:rPr>
              <a:t> </a:t>
            </a:r>
            <a:r>
              <a:rPr sz="1300" dirty="0">
                <a:solidFill>
                  <a:srgbClr val="3B526F"/>
                </a:solidFill>
                <a:latin typeface="Work Sans"/>
                <a:cs typeface="Work Sans"/>
              </a:rPr>
              <a:t>Č.</a:t>
            </a:r>
            <a:r>
              <a:rPr sz="1300" spc="25" dirty="0">
                <a:solidFill>
                  <a:srgbClr val="3B526F"/>
                </a:solidFill>
                <a:latin typeface="Work Sans"/>
                <a:cs typeface="Work Sans"/>
              </a:rPr>
              <a:t> </a:t>
            </a:r>
            <a:r>
              <a:rPr sz="1300" dirty="0">
                <a:solidFill>
                  <a:srgbClr val="3B526F"/>
                </a:solidFill>
                <a:latin typeface="Work Sans"/>
                <a:cs typeface="Work Sans"/>
              </a:rPr>
              <a:t>6</a:t>
            </a:r>
            <a:r>
              <a:rPr sz="1300" spc="30" dirty="0">
                <a:solidFill>
                  <a:srgbClr val="3B526F"/>
                </a:solidFill>
                <a:latin typeface="Work Sans"/>
                <a:cs typeface="Work Sans"/>
              </a:rPr>
              <a:t> </a:t>
            </a:r>
            <a:r>
              <a:rPr sz="1300" dirty="0">
                <a:solidFill>
                  <a:srgbClr val="3B526F"/>
                </a:solidFill>
                <a:latin typeface="Work Sans"/>
                <a:cs typeface="Work Sans"/>
              </a:rPr>
              <a:t>SOUVISELA</a:t>
            </a:r>
            <a:r>
              <a:rPr sz="1300" spc="-25" dirty="0">
                <a:solidFill>
                  <a:srgbClr val="3B526F"/>
                </a:solidFill>
                <a:latin typeface="Work Sans"/>
                <a:cs typeface="Work Sans"/>
              </a:rPr>
              <a:t> </a:t>
            </a:r>
            <a:r>
              <a:rPr sz="1300" dirty="0">
                <a:solidFill>
                  <a:srgbClr val="3B526F"/>
                </a:solidFill>
                <a:latin typeface="Work Sans"/>
                <a:cs typeface="Work Sans"/>
              </a:rPr>
              <a:t>S</a:t>
            </a:r>
            <a:r>
              <a:rPr sz="1300" spc="30" dirty="0">
                <a:solidFill>
                  <a:srgbClr val="3B526F"/>
                </a:solidFill>
                <a:latin typeface="Work Sans"/>
                <a:cs typeface="Work Sans"/>
              </a:rPr>
              <a:t> </a:t>
            </a:r>
            <a:r>
              <a:rPr sz="1300" dirty="0">
                <a:solidFill>
                  <a:srgbClr val="3B526F"/>
                </a:solidFill>
                <a:latin typeface="Work Sans"/>
                <a:cs typeface="Work Sans"/>
              </a:rPr>
              <a:t>OBECNÝM</a:t>
            </a:r>
            <a:r>
              <a:rPr sz="1300" spc="30" dirty="0">
                <a:solidFill>
                  <a:srgbClr val="3B526F"/>
                </a:solidFill>
                <a:latin typeface="Work Sans"/>
                <a:cs typeface="Work Sans"/>
              </a:rPr>
              <a:t> </a:t>
            </a:r>
            <a:r>
              <a:rPr sz="1300" dirty="0">
                <a:solidFill>
                  <a:srgbClr val="3B526F"/>
                </a:solidFill>
                <a:latin typeface="Work Sans"/>
                <a:cs typeface="Work Sans"/>
              </a:rPr>
              <a:t>NÁZOREM</a:t>
            </a:r>
            <a:r>
              <a:rPr sz="1300" spc="25" dirty="0">
                <a:solidFill>
                  <a:srgbClr val="3B526F"/>
                </a:solidFill>
                <a:latin typeface="Work Sans"/>
                <a:cs typeface="Work Sans"/>
              </a:rPr>
              <a:t> </a:t>
            </a:r>
            <a:r>
              <a:rPr sz="1300" spc="-10" dirty="0">
                <a:solidFill>
                  <a:srgbClr val="3B526F"/>
                </a:solidFill>
                <a:latin typeface="Work Sans"/>
                <a:cs typeface="Work Sans"/>
              </a:rPr>
              <a:t>RESPON-</a:t>
            </a:r>
            <a:endParaRPr sz="1300">
              <a:latin typeface="Work Sans"/>
              <a:cs typeface="Work Sans"/>
            </a:endParaRPr>
          </a:p>
          <a:p>
            <a:pPr>
              <a:lnSpc>
                <a:spcPct val="132100"/>
              </a:lnSpc>
            </a:pPr>
            <a:r>
              <a:rPr sz="1300" dirty="0">
                <a:solidFill>
                  <a:srgbClr val="3B526F"/>
                </a:solidFill>
                <a:latin typeface="Work Sans"/>
                <a:cs typeface="Work Sans"/>
              </a:rPr>
              <a:t>DENTŮ</a:t>
            </a:r>
            <a:r>
              <a:rPr sz="1300" spc="60" dirty="0">
                <a:solidFill>
                  <a:srgbClr val="3B526F"/>
                </a:solidFill>
                <a:latin typeface="Work Sans"/>
                <a:cs typeface="Work Sans"/>
              </a:rPr>
              <a:t> </a:t>
            </a:r>
            <a:r>
              <a:rPr sz="1300" dirty="0">
                <a:solidFill>
                  <a:srgbClr val="3B526F"/>
                </a:solidFill>
                <a:latin typeface="Work Sans"/>
                <a:cs typeface="Work Sans"/>
              </a:rPr>
              <a:t>NA</a:t>
            </a:r>
            <a:r>
              <a:rPr sz="1300" spc="5" dirty="0">
                <a:solidFill>
                  <a:srgbClr val="3B526F"/>
                </a:solidFill>
                <a:latin typeface="Work Sans"/>
                <a:cs typeface="Work Sans"/>
              </a:rPr>
              <a:t> </a:t>
            </a:r>
            <a:r>
              <a:rPr sz="1300" dirty="0">
                <a:solidFill>
                  <a:srgbClr val="3B526F"/>
                </a:solidFill>
                <a:latin typeface="Work Sans"/>
                <a:cs typeface="Work Sans"/>
              </a:rPr>
              <a:t>ZMÍRNĚNÍ</a:t>
            </a:r>
            <a:r>
              <a:rPr sz="1300" spc="60" dirty="0">
                <a:solidFill>
                  <a:srgbClr val="3B526F"/>
                </a:solidFill>
                <a:latin typeface="Work Sans"/>
                <a:cs typeface="Work Sans"/>
              </a:rPr>
              <a:t> </a:t>
            </a:r>
            <a:r>
              <a:rPr sz="1300" dirty="0">
                <a:solidFill>
                  <a:srgbClr val="3B526F"/>
                </a:solidFill>
                <a:latin typeface="Work Sans"/>
                <a:cs typeface="Work Sans"/>
              </a:rPr>
              <a:t>PODMÍNEK</a:t>
            </a:r>
            <a:r>
              <a:rPr sz="1300" spc="45" dirty="0">
                <a:solidFill>
                  <a:srgbClr val="3B526F"/>
                </a:solidFill>
                <a:latin typeface="Work Sans"/>
                <a:cs typeface="Work Sans"/>
              </a:rPr>
              <a:t> </a:t>
            </a:r>
            <a:r>
              <a:rPr sz="1300" dirty="0">
                <a:solidFill>
                  <a:srgbClr val="3B526F"/>
                </a:solidFill>
                <a:latin typeface="Work Sans"/>
                <a:cs typeface="Work Sans"/>
              </a:rPr>
              <a:t>ODDLUŽENÍ</a:t>
            </a:r>
            <a:r>
              <a:rPr sz="1300" spc="60" dirty="0">
                <a:solidFill>
                  <a:srgbClr val="3B526F"/>
                </a:solidFill>
                <a:latin typeface="Work Sans"/>
                <a:cs typeface="Work Sans"/>
              </a:rPr>
              <a:t> </a:t>
            </a:r>
            <a:r>
              <a:rPr sz="1300" dirty="0">
                <a:solidFill>
                  <a:srgbClr val="3B526F"/>
                </a:solidFill>
                <a:latin typeface="Work Sans"/>
                <a:cs typeface="Work Sans"/>
              </a:rPr>
              <a:t>BEZ</a:t>
            </a:r>
            <a:r>
              <a:rPr sz="1300" spc="60" dirty="0">
                <a:solidFill>
                  <a:srgbClr val="3B526F"/>
                </a:solidFill>
                <a:latin typeface="Work Sans"/>
                <a:cs typeface="Work Sans"/>
              </a:rPr>
              <a:t> </a:t>
            </a:r>
            <a:r>
              <a:rPr sz="1300" spc="-10" dirty="0">
                <a:solidFill>
                  <a:srgbClr val="3B526F"/>
                </a:solidFill>
                <a:latin typeface="Work Sans"/>
                <a:cs typeface="Work Sans"/>
              </a:rPr>
              <a:t>OHLEDU </a:t>
            </a:r>
            <a:r>
              <a:rPr sz="1300" dirty="0">
                <a:solidFill>
                  <a:srgbClr val="3B526F"/>
                </a:solidFill>
                <a:latin typeface="Work Sans"/>
                <a:cs typeface="Work Sans"/>
              </a:rPr>
              <a:t>NA</a:t>
            </a:r>
            <a:r>
              <a:rPr sz="1300" spc="-65" dirty="0">
                <a:solidFill>
                  <a:srgbClr val="3B526F"/>
                </a:solidFill>
                <a:latin typeface="Work Sans"/>
                <a:cs typeface="Work Sans"/>
              </a:rPr>
              <a:t> </a:t>
            </a:r>
            <a:r>
              <a:rPr sz="1300" dirty="0">
                <a:solidFill>
                  <a:srgbClr val="3B526F"/>
                </a:solidFill>
                <a:latin typeface="Work Sans"/>
                <a:cs typeface="Work Sans"/>
              </a:rPr>
              <a:t>TO,</a:t>
            </a:r>
            <a:r>
              <a:rPr sz="1300" spc="-5" dirty="0">
                <a:solidFill>
                  <a:srgbClr val="3B526F"/>
                </a:solidFill>
                <a:latin typeface="Work Sans"/>
                <a:cs typeface="Work Sans"/>
              </a:rPr>
              <a:t> </a:t>
            </a:r>
            <a:r>
              <a:rPr sz="1300" dirty="0">
                <a:solidFill>
                  <a:srgbClr val="3B526F"/>
                </a:solidFill>
                <a:latin typeface="Work Sans"/>
                <a:cs typeface="Work Sans"/>
              </a:rPr>
              <a:t>JAK</a:t>
            </a:r>
            <a:r>
              <a:rPr sz="1300" spc="10" dirty="0">
                <a:solidFill>
                  <a:srgbClr val="3B526F"/>
                </a:solidFill>
                <a:latin typeface="Work Sans"/>
                <a:cs typeface="Work Sans"/>
              </a:rPr>
              <a:t> </a:t>
            </a:r>
            <a:r>
              <a:rPr sz="1300" dirty="0">
                <a:solidFill>
                  <a:srgbClr val="3B526F"/>
                </a:solidFill>
                <a:latin typeface="Work Sans"/>
                <a:cs typeface="Work Sans"/>
              </a:rPr>
              <a:t>MOC</a:t>
            </a:r>
            <a:r>
              <a:rPr sz="1300" spc="25" dirty="0">
                <a:solidFill>
                  <a:srgbClr val="3B526F"/>
                </a:solidFill>
                <a:latin typeface="Work Sans"/>
                <a:cs typeface="Work Sans"/>
              </a:rPr>
              <a:t> </a:t>
            </a:r>
            <a:r>
              <a:rPr sz="1300" dirty="0">
                <a:solidFill>
                  <a:srgbClr val="3B526F"/>
                </a:solidFill>
                <a:latin typeface="Work Sans"/>
                <a:cs typeface="Work Sans"/>
              </a:rPr>
              <a:t>SE</a:t>
            </a:r>
            <a:r>
              <a:rPr sz="1300" spc="-10" dirty="0">
                <a:solidFill>
                  <a:srgbClr val="3B526F"/>
                </a:solidFill>
                <a:latin typeface="Work Sans"/>
                <a:cs typeface="Work Sans"/>
              </a:rPr>
              <a:t> </a:t>
            </a:r>
            <a:r>
              <a:rPr sz="1300" dirty="0">
                <a:solidFill>
                  <a:srgbClr val="3B526F"/>
                </a:solidFill>
                <a:latin typeface="Work Sans"/>
                <a:cs typeface="Work Sans"/>
              </a:rPr>
              <a:t>TÍM</a:t>
            </a:r>
            <a:r>
              <a:rPr sz="1300" spc="25" dirty="0">
                <a:solidFill>
                  <a:srgbClr val="3B526F"/>
                </a:solidFill>
                <a:latin typeface="Work Sans"/>
                <a:cs typeface="Work Sans"/>
              </a:rPr>
              <a:t> </a:t>
            </a:r>
            <a:r>
              <a:rPr sz="1300" dirty="0">
                <a:solidFill>
                  <a:srgbClr val="3B526F"/>
                </a:solidFill>
                <a:latin typeface="Work Sans"/>
                <a:cs typeface="Work Sans"/>
              </a:rPr>
              <a:t>SNÍŽÍ</a:t>
            </a:r>
            <a:r>
              <a:rPr sz="1300" spc="25" dirty="0">
                <a:solidFill>
                  <a:srgbClr val="3B526F"/>
                </a:solidFill>
                <a:latin typeface="Work Sans"/>
                <a:cs typeface="Work Sans"/>
              </a:rPr>
              <a:t> </a:t>
            </a:r>
            <a:r>
              <a:rPr sz="1300" dirty="0">
                <a:solidFill>
                  <a:srgbClr val="3B526F"/>
                </a:solidFill>
                <a:latin typeface="Work Sans"/>
                <a:cs typeface="Work Sans"/>
              </a:rPr>
              <a:t>USPOKOJENÍ</a:t>
            </a:r>
            <a:r>
              <a:rPr sz="1300" spc="-20" dirty="0">
                <a:solidFill>
                  <a:srgbClr val="3B526F"/>
                </a:solidFill>
                <a:latin typeface="Work Sans"/>
                <a:cs typeface="Work Sans"/>
              </a:rPr>
              <a:t> </a:t>
            </a:r>
            <a:r>
              <a:rPr sz="1300" dirty="0">
                <a:solidFill>
                  <a:srgbClr val="3B526F"/>
                </a:solidFill>
                <a:latin typeface="Work Sans"/>
                <a:cs typeface="Work Sans"/>
              </a:rPr>
              <a:t>VĚŘITELŮ.</a:t>
            </a:r>
            <a:r>
              <a:rPr sz="1300" spc="25" dirty="0">
                <a:solidFill>
                  <a:srgbClr val="3B526F"/>
                </a:solidFill>
                <a:latin typeface="Work Sans"/>
                <a:cs typeface="Work Sans"/>
              </a:rPr>
              <a:t> </a:t>
            </a:r>
            <a:r>
              <a:rPr sz="1300" spc="-50" dirty="0">
                <a:solidFill>
                  <a:srgbClr val="3B526F"/>
                </a:solidFill>
                <a:latin typeface="Work Sans"/>
                <a:cs typeface="Work Sans"/>
              </a:rPr>
              <a:t>U </a:t>
            </a:r>
            <a:r>
              <a:rPr sz="1300" dirty="0">
                <a:solidFill>
                  <a:srgbClr val="3B526F"/>
                </a:solidFill>
                <a:latin typeface="Work Sans"/>
                <a:cs typeface="Work Sans"/>
              </a:rPr>
              <a:t>TÉTO</a:t>
            </a:r>
            <a:r>
              <a:rPr sz="1300" spc="5" dirty="0">
                <a:solidFill>
                  <a:srgbClr val="3B526F"/>
                </a:solidFill>
                <a:latin typeface="Work Sans"/>
                <a:cs typeface="Work Sans"/>
              </a:rPr>
              <a:t> </a:t>
            </a:r>
            <a:r>
              <a:rPr sz="1300" spc="-10" dirty="0">
                <a:solidFill>
                  <a:srgbClr val="3B526F"/>
                </a:solidFill>
                <a:latin typeface="Work Sans"/>
                <a:cs typeface="Work Sans"/>
              </a:rPr>
              <a:t>OTÁZKY</a:t>
            </a:r>
            <a:r>
              <a:rPr sz="1300" spc="-45" dirty="0">
                <a:solidFill>
                  <a:srgbClr val="3B526F"/>
                </a:solidFill>
                <a:latin typeface="Work Sans"/>
                <a:cs typeface="Work Sans"/>
              </a:rPr>
              <a:t> </a:t>
            </a:r>
            <a:r>
              <a:rPr sz="1300" dirty="0">
                <a:solidFill>
                  <a:srgbClr val="3B526F"/>
                </a:solidFill>
                <a:latin typeface="Work Sans"/>
                <a:cs typeface="Work Sans"/>
              </a:rPr>
              <a:t>BYLO</a:t>
            </a:r>
            <a:r>
              <a:rPr sz="1300" spc="-35" dirty="0">
                <a:solidFill>
                  <a:srgbClr val="3B526F"/>
                </a:solidFill>
                <a:latin typeface="Work Sans"/>
                <a:cs typeface="Work Sans"/>
              </a:rPr>
              <a:t> </a:t>
            </a:r>
            <a:r>
              <a:rPr sz="1300" dirty="0">
                <a:solidFill>
                  <a:srgbClr val="3B526F"/>
                </a:solidFill>
                <a:latin typeface="Work Sans"/>
                <a:cs typeface="Work Sans"/>
              </a:rPr>
              <a:t>V</a:t>
            </a:r>
            <a:r>
              <a:rPr sz="1300" spc="-35" dirty="0">
                <a:solidFill>
                  <a:srgbClr val="3B526F"/>
                </a:solidFill>
                <a:latin typeface="Work Sans"/>
                <a:cs typeface="Work Sans"/>
              </a:rPr>
              <a:t> </a:t>
            </a:r>
            <a:r>
              <a:rPr sz="1300" dirty="0">
                <a:solidFill>
                  <a:srgbClr val="3B526F"/>
                </a:solidFill>
                <a:latin typeface="Work Sans"/>
                <a:cs typeface="Work Sans"/>
              </a:rPr>
              <a:t>RÁMCI</a:t>
            </a:r>
            <a:r>
              <a:rPr sz="1300" spc="10" dirty="0">
                <a:solidFill>
                  <a:srgbClr val="3B526F"/>
                </a:solidFill>
                <a:latin typeface="Work Sans"/>
                <a:cs typeface="Work Sans"/>
              </a:rPr>
              <a:t> </a:t>
            </a:r>
            <a:r>
              <a:rPr sz="1300" dirty="0">
                <a:solidFill>
                  <a:srgbClr val="3B526F"/>
                </a:solidFill>
                <a:latin typeface="Work Sans"/>
                <a:cs typeface="Work Sans"/>
              </a:rPr>
              <a:t>PRŮZKUMU</a:t>
            </a:r>
            <a:r>
              <a:rPr sz="1300" spc="10" dirty="0">
                <a:solidFill>
                  <a:srgbClr val="3B526F"/>
                </a:solidFill>
                <a:latin typeface="Work Sans"/>
                <a:cs typeface="Work Sans"/>
              </a:rPr>
              <a:t> </a:t>
            </a:r>
            <a:r>
              <a:rPr sz="1300" dirty="0">
                <a:solidFill>
                  <a:srgbClr val="3B526F"/>
                </a:solidFill>
                <a:latin typeface="Work Sans"/>
                <a:cs typeface="Work Sans"/>
              </a:rPr>
              <a:t>NEJVĚTŠÍ</a:t>
            </a:r>
            <a:r>
              <a:rPr sz="1300" spc="5" dirty="0">
                <a:solidFill>
                  <a:srgbClr val="3B526F"/>
                </a:solidFill>
                <a:latin typeface="Work Sans"/>
                <a:cs typeface="Work Sans"/>
              </a:rPr>
              <a:t> </a:t>
            </a:r>
            <a:r>
              <a:rPr sz="1300" spc="-20" dirty="0">
                <a:solidFill>
                  <a:srgbClr val="3B526F"/>
                </a:solidFill>
                <a:latin typeface="Work Sans"/>
                <a:cs typeface="Work Sans"/>
              </a:rPr>
              <a:t>PRO- </a:t>
            </a:r>
            <a:r>
              <a:rPr sz="1300" dirty="0">
                <a:solidFill>
                  <a:srgbClr val="3B526F"/>
                </a:solidFill>
                <a:latin typeface="Work Sans"/>
                <a:cs typeface="Work Sans"/>
              </a:rPr>
              <a:t>CENTO</a:t>
            </a:r>
            <a:r>
              <a:rPr sz="1300" spc="55" dirty="0">
                <a:solidFill>
                  <a:srgbClr val="3B526F"/>
                </a:solidFill>
                <a:latin typeface="Work Sans"/>
                <a:cs typeface="Work Sans"/>
              </a:rPr>
              <a:t> </a:t>
            </a:r>
            <a:r>
              <a:rPr sz="1300" dirty="0">
                <a:solidFill>
                  <a:srgbClr val="3B526F"/>
                </a:solidFill>
                <a:latin typeface="Work Sans"/>
                <a:cs typeface="Work Sans"/>
              </a:rPr>
              <a:t>ODPOVĚDÍ</a:t>
            </a:r>
            <a:r>
              <a:rPr sz="1300" spc="60" dirty="0">
                <a:solidFill>
                  <a:srgbClr val="3B526F"/>
                </a:solidFill>
                <a:latin typeface="Work Sans"/>
                <a:cs typeface="Work Sans"/>
              </a:rPr>
              <a:t> </a:t>
            </a:r>
            <a:r>
              <a:rPr sz="1300" dirty="0">
                <a:solidFill>
                  <a:srgbClr val="3B526F"/>
                </a:solidFill>
                <a:latin typeface="Work Sans"/>
                <a:cs typeface="Work Sans"/>
              </a:rPr>
              <a:t>RESPONDENTŮ</a:t>
            </a:r>
            <a:r>
              <a:rPr sz="1300" spc="55" dirty="0">
                <a:solidFill>
                  <a:srgbClr val="3B526F"/>
                </a:solidFill>
                <a:latin typeface="Work Sans"/>
                <a:cs typeface="Work Sans"/>
              </a:rPr>
              <a:t> </a:t>
            </a:r>
            <a:r>
              <a:rPr sz="1300" dirty="0">
                <a:solidFill>
                  <a:srgbClr val="3B526F"/>
                </a:solidFill>
                <a:latin typeface="Work Sans"/>
                <a:cs typeface="Work Sans"/>
              </a:rPr>
              <a:t>NEVÍM</a:t>
            </a:r>
            <a:r>
              <a:rPr sz="1300" spc="60" dirty="0">
                <a:solidFill>
                  <a:srgbClr val="3B526F"/>
                </a:solidFill>
                <a:latin typeface="Work Sans"/>
                <a:cs typeface="Work Sans"/>
              </a:rPr>
              <a:t> </a:t>
            </a:r>
            <a:r>
              <a:rPr sz="1300" dirty="0">
                <a:solidFill>
                  <a:srgbClr val="3B526F"/>
                </a:solidFill>
                <a:latin typeface="Work Sans"/>
                <a:cs typeface="Work Sans"/>
              </a:rPr>
              <a:t>/</a:t>
            </a:r>
            <a:r>
              <a:rPr sz="1300" spc="55" dirty="0">
                <a:solidFill>
                  <a:srgbClr val="3B526F"/>
                </a:solidFill>
                <a:latin typeface="Work Sans"/>
                <a:cs typeface="Work Sans"/>
              </a:rPr>
              <a:t> </a:t>
            </a:r>
            <a:r>
              <a:rPr sz="1300" dirty="0">
                <a:solidFill>
                  <a:srgbClr val="3B526F"/>
                </a:solidFill>
                <a:latin typeface="Work Sans"/>
                <a:cs typeface="Work Sans"/>
              </a:rPr>
              <a:t>NEUMÍM</a:t>
            </a:r>
            <a:r>
              <a:rPr sz="1300" spc="20" dirty="0">
                <a:solidFill>
                  <a:srgbClr val="3B526F"/>
                </a:solidFill>
                <a:latin typeface="Work Sans"/>
                <a:cs typeface="Work Sans"/>
              </a:rPr>
              <a:t> </a:t>
            </a:r>
            <a:r>
              <a:rPr sz="1300" spc="-25" dirty="0">
                <a:solidFill>
                  <a:srgbClr val="3B526F"/>
                </a:solidFill>
                <a:latin typeface="Work Sans"/>
                <a:cs typeface="Work Sans"/>
              </a:rPr>
              <a:t>TO </a:t>
            </a:r>
            <a:r>
              <a:rPr sz="1300" dirty="0">
                <a:solidFill>
                  <a:srgbClr val="3B526F"/>
                </a:solidFill>
                <a:latin typeface="Work Sans"/>
                <a:cs typeface="Work Sans"/>
              </a:rPr>
              <a:t>POSOUDIT.</a:t>
            </a:r>
            <a:r>
              <a:rPr sz="1300" spc="20" dirty="0">
                <a:solidFill>
                  <a:srgbClr val="3B526F"/>
                </a:solidFill>
                <a:latin typeface="Work Sans"/>
                <a:cs typeface="Work Sans"/>
              </a:rPr>
              <a:t> </a:t>
            </a:r>
            <a:r>
              <a:rPr sz="1300" dirty="0">
                <a:solidFill>
                  <a:srgbClr val="3B526F"/>
                </a:solidFill>
                <a:latin typeface="Work Sans"/>
                <a:cs typeface="Work Sans"/>
              </a:rPr>
              <a:t>PRO</a:t>
            </a:r>
            <a:r>
              <a:rPr sz="1300" spc="25" dirty="0">
                <a:solidFill>
                  <a:srgbClr val="3B526F"/>
                </a:solidFill>
                <a:latin typeface="Work Sans"/>
                <a:cs typeface="Work Sans"/>
              </a:rPr>
              <a:t> </a:t>
            </a:r>
            <a:r>
              <a:rPr sz="1300" dirty="0">
                <a:solidFill>
                  <a:srgbClr val="3B526F"/>
                </a:solidFill>
                <a:latin typeface="Work Sans"/>
                <a:cs typeface="Work Sans"/>
              </a:rPr>
              <a:t>ZMÍRNĚNÍ</a:t>
            </a:r>
            <a:r>
              <a:rPr sz="1300" spc="25" dirty="0">
                <a:solidFill>
                  <a:srgbClr val="3B526F"/>
                </a:solidFill>
                <a:latin typeface="Work Sans"/>
                <a:cs typeface="Work Sans"/>
              </a:rPr>
              <a:t> </a:t>
            </a:r>
            <a:r>
              <a:rPr sz="1300" dirty="0">
                <a:solidFill>
                  <a:srgbClr val="3B526F"/>
                </a:solidFill>
                <a:latin typeface="Work Sans"/>
                <a:cs typeface="Work Sans"/>
              </a:rPr>
              <a:t>PODMÍNEK</a:t>
            </a:r>
            <a:r>
              <a:rPr sz="1300" spc="10" dirty="0">
                <a:solidFill>
                  <a:srgbClr val="3B526F"/>
                </a:solidFill>
                <a:latin typeface="Work Sans"/>
                <a:cs typeface="Work Sans"/>
              </a:rPr>
              <a:t> </a:t>
            </a:r>
            <a:r>
              <a:rPr sz="1300" dirty="0">
                <a:solidFill>
                  <a:srgbClr val="3B526F"/>
                </a:solidFill>
                <a:latin typeface="Work Sans"/>
                <a:cs typeface="Work Sans"/>
              </a:rPr>
              <a:t>SE</a:t>
            </a:r>
            <a:r>
              <a:rPr sz="1300" spc="-20" dirty="0">
                <a:solidFill>
                  <a:srgbClr val="3B526F"/>
                </a:solidFill>
                <a:latin typeface="Work Sans"/>
                <a:cs typeface="Work Sans"/>
              </a:rPr>
              <a:t> </a:t>
            </a:r>
            <a:r>
              <a:rPr sz="1300" dirty="0">
                <a:solidFill>
                  <a:srgbClr val="3B526F"/>
                </a:solidFill>
                <a:latin typeface="Work Sans"/>
                <a:cs typeface="Work Sans"/>
              </a:rPr>
              <a:t>VYSLOVILO</a:t>
            </a:r>
            <a:r>
              <a:rPr sz="1300" spc="25" dirty="0">
                <a:solidFill>
                  <a:srgbClr val="3B526F"/>
                </a:solidFill>
                <a:latin typeface="Work Sans"/>
                <a:cs typeface="Work Sans"/>
              </a:rPr>
              <a:t> </a:t>
            </a:r>
            <a:r>
              <a:rPr sz="1300" spc="-20" dirty="0">
                <a:solidFill>
                  <a:srgbClr val="3B526F"/>
                </a:solidFill>
                <a:latin typeface="Work Sans"/>
                <a:cs typeface="Work Sans"/>
              </a:rPr>
              <a:t>47,2 </a:t>
            </a:r>
            <a:r>
              <a:rPr sz="1300" dirty="0">
                <a:solidFill>
                  <a:srgbClr val="3B526F"/>
                </a:solidFill>
                <a:latin typeface="Work Sans"/>
                <a:cs typeface="Work Sans"/>
              </a:rPr>
              <a:t>PROCENT</a:t>
            </a:r>
            <a:r>
              <a:rPr sz="1300" spc="-10" dirty="0">
                <a:solidFill>
                  <a:srgbClr val="3B526F"/>
                </a:solidFill>
                <a:latin typeface="Work Sans"/>
                <a:cs typeface="Work Sans"/>
              </a:rPr>
              <a:t> </a:t>
            </a:r>
            <a:r>
              <a:rPr sz="1300" dirty="0">
                <a:solidFill>
                  <a:srgbClr val="3B526F"/>
                </a:solidFill>
                <a:latin typeface="Work Sans"/>
                <a:cs typeface="Work Sans"/>
              </a:rPr>
              <a:t>RESPONDENTŮ,</a:t>
            </a:r>
            <a:r>
              <a:rPr sz="1300" spc="30" dirty="0">
                <a:solidFill>
                  <a:srgbClr val="3B526F"/>
                </a:solidFill>
                <a:latin typeface="Work Sans"/>
                <a:cs typeface="Work Sans"/>
              </a:rPr>
              <a:t> </a:t>
            </a:r>
            <a:r>
              <a:rPr sz="1300" dirty="0">
                <a:solidFill>
                  <a:srgbClr val="3B526F"/>
                </a:solidFill>
                <a:latin typeface="Work Sans"/>
                <a:cs typeface="Work Sans"/>
              </a:rPr>
              <a:t>PROTI</a:t>
            </a:r>
            <a:r>
              <a:rPr sz="1300" spc="30" dirty="0">
                <a:solidFill>
                  <a:srgbClr val="3B526F"/>
                </a:solidFill>
                <a:latin typeface="Work Sans"/>
                <a:cs typeface="Work Sans"/>
              </a:rPr>
              <a:t> </a:t>
            </a:r>
            <a:r>
              <a:rPr sz="1300" dirty="0">
                <a:solidFill>
                  <a:srgbClr val="3B526F"/>
                </a:solidFill>
                <a:latin typeface="Work Sans"/>
                <a:cs typeface="Work Sans"/>
              </a:rPr>
              <a:t>52,8</a:t>
            </a:r>
            <a:r>
              <a:rPr sz="1300" spc="30" dirty="0">
                <a:solidFill>
                  <a:srgbClr val="3B526F"/>
                </a:solidFill>
                <a:latin typeface="Work Sans"/>
                <a:cs typeface="Work Sans"/>
              </a:rPr>
              <a:t> </a:t>
            </a:r>
            <a:r>
              <a:rPr sz="1300" dirty="0">
                <a:solidFill>
                  <a:srgbClr val="3B526F"/>
                </a:solidFill>
                <a:latin typeface="Work Sans"/>
                <a:cs typeface="Work Sans"/>
              </a:rPr>
              <a:t>PROCENT.</a:t>
            </a:r>
            <a:r>
              <a:rPr sz="1300" spc="30" dirty="0">
                <a:solidFill>
                  <a:srgbClr val="3B526F"/>
                </a:solidFill>
                <a:latin typeface="Work Sans"/>
                <a:cs typeface="Work Sans"/>
              </a:rPr>
              <a:t> </a:t>
            </a:r>
            <a:r>
              <a:rPr sz="1300" spc="-10" dirty="0">
                <a:solidFill>
                  <a:srgbClr val="3B526F"/>
                </a:solidFill>
                <a:latin typeface="Work Sans"/>
                <a:cs typeface="Work Sans"/>
              </a:rPr>
              <a:t>PRŮZKUM </a:t>
            </a:r>
            <a:r>
              <a:rPr sz="1300" dirty="0">
                <a:solidFill>
                  <a:srgbClr val="3B526F"/>
                </a:solidFill>
                <a:latin typeface="Work Sans"/>
                <a:cs typeface="Work Sans"/>
              </a:rPr>
              <a:t>BYL</a:t>
            </a:r>
            <a:r>
              <a:rPr sz="1300" spc="-5" dirty="0">
                <a:solidFill>
                  <a:srgbClr val="3B526F"/>
                </a:solidFill>
                <a:latin typeface="Work Sans"/>
                <a:cs typeface="Work Sans"/>
              </a:rPr>
              <a:t> </a:t>
            </a:r>
            <a:r>
              <a:rPr sz="1300" dirty="0">
                <a:solidFill>
                  <a:srgbClr val="3B526F"/>
                </a:solidFill>
                <a:latin typeface="Work Sans"/>
                <a:cs typeface="Work Sans"/>
              </a:rPr>
              <a:t>POŘÁDÁN</a:t>
            </a:r>
            <a:r>
              <a:rPr sz="1300" spc="-15" dirty="0">
                <a:solidFill>
                  <a:srgbClr val="3B526F"/>
                </a:solidFill>
                <a:latin typeface="Work Sans"/>
                <a:cs typeface="Work Sans"/>
              </a:rPr>
              <a:t> </a:t>
            </a:r>
            <a:r>
              <a:rPr sz="1300" dirty="0">
                <a:solidFill>
                  <a:srgbClr val="3B526F"/>
                </a:solidFill>
                <a:latin typeface="Work Sans"/>
                <a:cs typeface="Work Sans"/>
              </a:rPr>
              <a:t>V</a:t>
            </a:r>
            <a:r>
              <a:rPr sz="1300" spc="-70" dirty="0">
                <a:solidFill>
                  <a:srgbClr val="3B526F"/>
                </a:solidFill>
                <a:latin typeface="Work Sans"/>
                <a:cs typeface="Work Sans"/>
              </a:rPr>
              <a:t> </a:t>
            </a:r>
            <a:r>
              <a:rPr sz="1300" dirty="0">
                <a:solidFill>
                  <a:srgbClr val="3B526F"/>
                </a:solidFill>
                <a:latin typeface="Work Sans"/>
                <a:cs typeface="Work Sans"/>
              </a:rPr>
              <a:t>ADVENTNÍM</a:t>
            </a:r>
            <a:r>
              <a:rPr sz="1300" spc="35" dirty="0">
                <a:solidFill>
                  <a:srgbClr val="3B526F"/>
                </a:solidFill>
                <a:latin typeface="Work Sans"/>
                <a:cs typeface="Work Sans"/>
              </a:rPr>
              <a:t> </a:t>
            </a:r>
            <a:r>
              <a:rPr sz="1300" dirty="0">
                <a:solidFill>
                  <a:srgbClr val="3B526F"/>
                </a:solidFill>
                <a:latin typeface="Work Sans"/>
                <a:cs typeface="Work Sans"/>
              </a:rPr>
              <a:t>ČASE,</a:t>
            </a:r>
            <a:r>
              <a:rPr sz="1300" spc="-20" dirty="0">
                <a:solidFill>
                  <a:srgbClr val="3B526F"/>
                </a:solidFill>
                <a:latin typeface="Work Sans"/>
                <a:cs typeface="Work Sans"/>
              </a:rPr>
              <a:t> </a:t>
            </a:r>
            <a:r>
              <a:rPr sz="1300" dirty="0">
                <a:solidFill>
                  <a:srgbClr val="3B526F"/>
                </a:solidFill>
                <a:latin typeface="Work Sans"/>
                <a:cs typeface="Work Sans"/>
              </a:rPr>
              <a:t>A</a:t>
            </a:r>
            <a:r>
              <a:rPr sz="1300" spc="-70" dirty="0">
                <a:solidFill>
                  <a:srgbClr val="3B526F"/>
                </a:solidFill>
                <a:latin typeface="Work Sans"/>
                <a:cs typeface="Work Sans"/>
              </a:rPr>
              <a:t> </a:t>
            </a:r>
            <a:r>
              <a:rPr sz="1300" dirty="0">
                <a:solidFill>
                  <a:srgbClr val="3B526F"/>
                </a:solidFill>
                <a:latin typeface="Work Sans"/>
                <a:cs typeface="Work Sans"/>
              </a:rPr>
              <a:t>VE</a:t>
            </a:r>
            <a:r>
              <a:rPr sz="1300" spc="-15" dirty="0">
                <a:solidFill>
                  <a:srgbClr val="3B526F"/>
                </a:solidFill>
                <a:latin typeface="Work Sans"/>
                <a:cs typeface="Work Sans"/>
              </a:rPr>
              <a:t> </a:t>
            </a:r>
            <a:r>
              <a:rPr sz="1300" spc="-10" dirty="0">
                <a:solidFill>
                  <a:srgbClr val="3B526F"/>
                </a:solidFill>
                <a:latin typeface="Work Sans"/>
                <a:cs typeface="Work Sans"/>
              </a:rPr>
              <a:t>VÝSLEDCÍCH</a:t>
            </a:r>
            <a:endParaRPr sz="1300">
              <a:latin typeface="Work Sans"/>
              <a:cs typeface="Work Sans"/>
            </a:endParaRPr>
          </a:p>
          <a:p>
            <a:pPr marR="290195">
              <a:lnSpc>
                <a:spcPct val="132100"/>
              </a:lnSpc>
            </a:pPr>
            <a:r>
              <a:rPr sz="1300" dirty="0">
                <a:solidFill>
                  <a:srgbClr val="3B526F"/>
                </a:solidFill>
                <a:latin typeface="Work Sans"/>
                <a:cs typeface="Work Sans"/>
              </a:rPr>
              <a:t>SE</a:t>
            </a:r>
            <a:r>
              <a:rPr sz="1300" spc="30" dirty="0">
                <a:solidFill>
                  <a:srgbClr val="3B526F"/>
                </a:solidFill>
                <a:latin typeface="Work Sans"/>
                <a:cs typeface="Work Sans"/>
              </a:rPr>
              <a:t> </a:t>
            </a:r>
            <a:r>
              <a:rPr sz="1300" dirty="0">
                <a:solidFill>
                  <a:srgbClr val="3B526F"/>
                </a:solidFill>
                <a:latin typeface="Work Sans"/>
                <a:cs typeface="Work Sans"/>
              </a:rPr>
              <a:t>PROJEVILA</a:t>
            </a:r>
            <a:r>
              <a:rPr sz="1300" spc="-25" dirty="0">
                <a:solidFill>
                  <a:srgbClr val="3B526F"/>
                </a:solidFill>
                <a:latin typeface="Work Sans"/>
                <a:cs typeface="Work Sans"/>
              </a:rPr>
              <a:t> </a:t>
            </a:r>
            <a:r>
              <a:rPr sz="1300" spc="-20" dirty="0">
                <a:solidFill>
                  <a:srgbClr val="3B526F"/>
                </a:solidFill>
                <a:latin typeface="Work Sans"/>
                <a:cs typeface="Work Sans"/>
              </a:rPr>
              <a:t>OCHOTA</a:t>
            </a:r>
            <a:r>
              <a:rPr sz="1300" spc="-65" dirty="0">
                <a:solidFill>
                  <a:srgbClr val="3B526F"/>
                </a:solidFill>
                <a:latin typeface="Work Sans"/>
                <a:cs typeface="Work Sans"/>
              </a:rPr>
              <a:t> </a:t>
            </a:r>
            <a:r>
              <a:rPr sz="1300" dirty="0">
                <a:solidFill>
                  <a:srgbClr val="3B526F"/>
                </a:solidFill>
                <a:latin typeface="Work Sans"/>
                <a:cs typeface="Work Sans"/>
              </a:rPr>
              <a:t>VEŘEJNOSTI</a:t>
            </a:r>
            <a:r>
              <a:rPr sz="1300" spc="30" dirty="0">
                <a:solidFill>
                  <a:srgbClr val="3B526F"/>
                </a:solidFill>
                <a:latin typeface="Work Sans"/>
                <a:cs typeface="Work Sans"/>
              </a:rPr>
              <a:t> </a:t>
            </a:r>
            <a:r>
              <a:rPr sz="1300" dirty="0">
                <a:solidFill>
                  <a:srgbClr val="3B526F"/>
                </a:solidFill>
                <a:latin typeface="Work Sans"/>
                <a:cs typeface="Work Sans"/>
              </a:rPr>
              <a:t>POMÁHAT</a:t>
            </a:r>
            <a:r>
              <a:rPr sz="1300" spc="-5" dirty="0">
                <a:solidFill>
                  <a:srgbClr val="3B526F"/>
                </a:solidFill>
                <a:latin typeface="Work Sans"/>
                <a:cs typeface="Work Sans"/>
              </a:rPr>
              <a:t> </a:t>
            </a:r>
            <a:r>
              <a:rPr sz="1300" spc="-10" dirty="0">
                <a:solidFill>
                  <a:srgbClr val="3B526F"/>
                </a:solidFill>
                <a:latin typeface="Work Sans"/>
                <a:cs typeface="Work Sans"/>
              </a:rPr>
              <a:t>LIDEM</a:t>
            </a:r>
            <a:r>
              <a:rPr sz="1300" spc="500" dirty="0">
                <a:solidFill>
                  <a:srgbClr val="3B526F"/>
                </a:solidFill>
                <a:latin typeface="Work Sans"/>
                <a:cs typeface="Work Sans"/>
              </a:rPr>
              <a:t> </a:t>
            </a:r>
            <a:r>
              <a:rPr sz="1300" dirty="0">
                <a:solidFill>
                  <a:srgbClr val="3B526F"/>
                </a:solidFill>
                <a:latin typeface="Work Sans"/>
                <a:cs typeface="Work Sans"/>
              </a:rPr>
              <a:t>V</a:t>
            </a:r>
            <a:r>
              <a:rPr sz="1300" spc="-25" dirty="0">
                <a:solidFill>
                  <a:srgbClr val="3B526F"/>
                </a:solidFill>
                <a:latin typeface="Work Sans"/>
                <a:cs typeface="Work Sans"/>
              </a:rPr>
              <a:t> </a:t>
            </a:r>
            <a:r>
              <a:rPr sz="1300" dirty="0">
                <a:solidFill>
                  <a:srgbClr val="3B526F"/>
                </a:solidFill>
                <a:latin typeface="Work Sans"/>
                <a:cs typeface="Work Sans"/>
              </a:rPr>
              <a:t>NOUZI.</a:t>
            </a:r>
            <a:r>
              <a:rPr sz="1300" spc="20" dirty="0">
                <a:solidFill>
                  <a:srgbClr val="3B526F"/>
                </a:solidFill>
                <a:latin typeface="Work Sans"/>
                <a:cs typeface="Work Sans"/>
              </a:rPr>
              <a:t> </a:t>
            </a:r>
            <a:r>
              <a:rPr sz="1300" spc="-10" dirty="0">
                <a:solidFill>
                  <a:srgbClr val="3B526F"/>
                </a:solidFill>
                <a:latin typeface="Work Sans"/>
                <a:cs typeface="Work Sans"/>
              </a:rPr>
              <a:t>KDYBY</a:t>
            </a:r>
            <a:r>
              <a:rPr sz="1300" spc="-80" dirty="0">
                <a:solidFill>
                  <a:srgbClr val="3B526F"/>
                </a:solidFill>
                <a:latin typeface="Work Sans"/>
                <a:cs typeface="Work Sans"/>
              </a:rPr>
              <a:t> </a:t>
            </a:r>
            <a:r>
              <a:rPr sz="1300" dirty="0">
                <a:solidFill>
                  <a:srgbClr val="3B526F"/>
                </a:solidFill>
                <a:latin typeface="Work Sans"/>
                <a:cs typeface="Work Sans"/>
              </a:rPr>
              <a:t>VŠAK</a:t>
            </a:r>
            <a:r>
              <a:rPr sz="1300" spc="5" dirty="0">
                <a:solidFill>
                  <a:srgbClr val="3B526F"/>
                </a:solidFill>
                <a:latin typeface="Work Sans"/>
                <a:cs typeface="Work Sans"/>
              </a:rPr>
              <a:t> </a:t>
            </a:r>
            <a:r>
              <a:rPr sz="1300" dirty="0">
                <a:solidFill>
                  <a:srgbClr val="3B526F"/>
                </a:solidFill>
                <a:latin typeface="Work Sans"/>
                <a:cs typeface="Work Sans"/>
              </a:rPr>
              <a:t>BYL</a:t>
            </a:r>
            <a:r>
              <a:rPr sz="1300" spc="-10" dirty="0">
                <a:solidFill>
                  <a:srgbClr val="3B526F"/>
                </a:solidFill>
                <a:latin typeface="Work Sans"/>
                <a:cs typeface="Work Sans"/>
              </a:rPr>
              <a:t> </a:t>
            </a:r>
            <a:r>
              <a:rPr sz="1300" dirty="0">
                <a:solidFill>
                  <a:srgbClr val="3B526F"/>
                </a:solidFill>
                <a:latin typeface="Work Sans"/>
                <a:cs typeface="Work Sans"/>
              </a:rPr>
              <a:t>DO</a:t>
            </a:r>
            <a:r>
              <a:rPr sz="1300" spc="20" dirty="0">
                <a:solidFill>
                  <a:srgbClr val="3B526F"/>
                </a:solidFill>
                <a:latin typeface="Work Sans"/>
                <a:cs typeface="Work Sans"/>
              </a:rPr>
              <a:t> </a:t>
            </a:r>
            <a:r>
              <a:rPr sz="1300" spc="-10" dirty="0">
                <a:solidFill>
                  <a:srgbClr val="3B526F"/>
                </a:solidFill>
                <a:latin typeface="Work Sans"/>
                <a:cs typeface="Work Sans"/>
              </a:rPr>
              <a:t>OTÁZKY</a:t>
            </a:r>
            <a:r>
              <a:rPr sz="1300" spc="-35" dirty="0">
                <a:solidFill>
                  <a:srgbClr val="3B526F"/>
                </a:solidFill>
                <a:latin typeface="Work Sans"/>
                <a:cs typeface="Work Sans"/>
              </a:rPr>
              <a:t> </a:t>
            </a:r>
            <a:r>
              <a:rPr sz="1300" dirty="0">
                <a:solidFill>
                  <a:srgbClr val="3B526F"/>
                </a:solidFill>
                <a:latin typeface="Work Sans"/>
                <a:cs typeface="Work Sans"/>
              </a:rPr>
              <a:t>UVEDEN</a:t>
            </a:r>
            <a:r>
              <a:rPr sz="1300" spc="20" dirty="0">
                <a:solidFill>
                  <a:srgbClr val="3B526F"/>
                </a:solidFill>
                <a:latin typeface="Work Sans"/>
                <a:cs typeface="Work Sans"/>
              </a:rPr>
              <a:t> </a:t>
            </a:r>
            <a:r>
              <a:rPr sz="1300" spc="-10" dirty="0">
                <a:solidFill>
                  <a:srgbClr val="3B526F"/>
                </a:solidFill>
                <a:latin typeface="Work Sans"/>
                <a:cs typeface="Work Sans"/>
              </a:rPr>
              <a:t>ODHAD</a:t>
            </a:r>
            <a:endParaRPr sz="1300">
              <a:latin typeface="Work Sans"/>
              <a:cs typeface="Work Sans"/>
            </a:endParaRPr>
          </a:p>
          <a:p>
            <a:pPr marR="31750">
              <a:lnSpc>
                <a:spcPct val="132100"/>
              </a:lnSpc>
            </a:pPr>
            <a:r>
              <a:rPr sz="1300" dirty="0">
                <a:solidFill>
                  <a:srgbClr val="3B526F"/>
                </a:solidFill>
                <a:latin typeface="Work Sans"/>
                <a:cs typeface="Work Sans"/>
              </a:rPr>
              <a:t>PŘEDPOKLÁDANÉHO</a:t>
            </a:r>
            <a:r>
              <a:rPr sz="1300" spc="65" dirty="0">
                <a:solidFill>
                  <a:srgbClr val="3B526F"/>
                </a:solidFill>
                <a:latin typeface="Work Sans"/>
                <a:cs typeface="Work Sans"/>
              </a:rPr>
              <a:t> </a:t>
            </a:r>
            <a:r>
              <a:rPr sz="1300" dirty="0">
                <a:solidFill>
                  <a:srgbClr val="3B526F"/>
                </a:solidFill>
                <a:latin typeface="Work Sans"/>
                <a:cs typeface="Work Sans"/>
              </a:rPr>
              <a:t>USPOKOJENÍ</a:t>
            </a:r>
            <a:r>
              <a:rPr sz="1300" spc="15" dirty="0">
                <a:solidFill>
                  <a:srgbClr val="3B526F"/>
                </a:solidFill>
                <a:latin typeface="Work Sans"/>
                <a:cs typeface="Work Sans"/>
              </a:rPr>
              <a:t> </a:t>
            </a:r>
            <a:r>
              <a:rPr sz="1300" dirty="0">
                <a:solidFill>
                  <a:srgbClr val="3B526F"/>
                </a:solidFill>
                <a:latin typeface="Work Sans"/>
                <a:cs typeface="Work Sans"/>
              </a:rPr>
              <a:t>VĚŘITELŮ</a:t>
            </a:r>
            <a:r>
              <a:rPr sz="1300" spc="70" dirty="0">
                <a:solidFill>
                  <a:srgbClr val="3B526F"/>
                </a:solidFill>
                <a:latin typeface="Work Sans"/>
                <a:cs typeface="Work Sans"/>
              </a:rPr>
              <a:t> </a:t>
            </a:r>
            <a:r>
              <a:rPr sz="1300" dirty="0">
                <a:solidFill>
                  <a:srgbClr val="3B526F"/>
                </a:solidFill>
                <a:latin typeface="Work Sans"/>
                <a:cs typeface="Work Sans"/>
              </a:rPr>
              <a:t>(PRŮMĚR</a:t>
            </a:r>
            <a:r>
              <a:rPr sz="1300" spc="65" dirty="0">
                <a:solidFill>
                  <a:srgbClr val="3B526F"/>
                </a:solidFill>
                <a:latin typeface="Work Sans"/>
                <a:cs typeface="Work Sans"/>
              </a:rPr>
              <a:t> </a:t>
            </a:r>
            <a:r>
              <a:rPr sz="1300" spc="-25" dirty="0">
                <a:solidFill>
                  <a:srgbClr val="3B526F"/>
                </a:solidFill>
                <a:latin typeface="Work Sans"/>
                <a:cs typeface="Work Sans"/>
              </a:rPr>
              <a:t>6,5 </a:t>
            </a:r>
            <a:r>
              <a:rPr sz="1300" dirty="0">
                <a:solidFill>
                  <a:srgbClr val="3B526F"/>
                </a:solidFill>
                <a:latin typeface="Work Sans"/>
                <a:cs typeface="Work Sans"/>
              </a:rPr>
              <a:t>PROCENT Z</a:t>
            </a:r>
            <a:r>
              <a:rPr sz="1300" spc="40" dirty="0">
                <a:solidFill>
                  <a:srgbClr val="3B526F"/>
                </a:solidFill>
                <a:latin typeface="Work Sans"/>
                <a:cs typeface="Work Sans"/>
              </a:rPr>
              <a:t> </a:t>
            </a:r>
            <a:r>
              <a:rPr sz="1300" dirty="0">
                <a:solidFill>
                  <a:srgbClr val="3B526F"/>
                </a:solidFill>
                <a:latin typeface="Work Sans"/>
                <a:cs typeface="Work Sans"/>
              </a:rPr>
              <a:t>HODNOTY</a:t>
            </a:r>
            <a:r>
              <a:rPr sz="1300" spc="-20" dirty="0">
                <a:solidFill>
                  <a:srgbClr val="3B526F"/>
                </a:solidFill>
                <a:latin typeface="Work Sans"/>
                <a:cs typeface="Work Sans"/>
              </a:rPr>
              <a:t> </a:t>
            </a:r>
            <a:r>
              <a:rPr sz="1300" dirty="0">
                <a:solidFill>
                  <a:srgbClr val="3B526F"/>
                </a:solidFill>
                <a:latin typeface="Work Sans"/>
                <a:cs typeface="Work Sans"/>
              </a:rPr>
              <a:t>DLUHŮ</a:t>
            </a:r>
            <a:r>
              <a:rPr sz="1300" spc="40" dirty="0">
                <a:solidFill>
                  <a:srgbClr val="3B526F"/>
                </a:solidFill>
                <a:latin typeface="Work Sans"/>
                <a:cs typeface="Work Sans"/>
              </a:rPr>
              <a:t> </a:t>
            </a:r>
            <a:r>
              <a:rPr sz="1300" dirty="0">
                <a:solidFill>
                  <a:srgbClr val="3B526F"/>
                </a:solidFill>
                <a:latin typeface="Work Sans"/>
                <a:cs typeface="Work Sans"/>
              </a:rPr>
              <a:t>PODLE</a:t>
            </a:r>
            <a:r>
              <a:rPr sz="1300" spc="35" dirty="0">
                <a:solidFill>
                  <a:srgbClr val="3B526F"/>
                </a:solidFill>
                <a:latin typeface="Work Sans"/>
                <a:cs typeface="Work Sans"/>
              </a:rPr>
              <a:t> </a:t>
            </a:r>
            <a:r>
              <a:rPr sz="1300" dirty="0">
                <a:solidFill>
                  <a:srgbClr val="3B526F"/>
                </a:solidFill>
                <a:latin typeface="Work Sans"/>
                <a:cs typeface="Work Sans"/>
              </a:rPr>
              <a:t>EXPERTŮ</a:t>
            </a:r>
            <a:r>
              <a:rPr sz="1300" spc="40" dirty="0">
                <a:solidFill>
                  <a:srgbClr val="3B526F"/>
                </a:solidFill>
                <a:latin typeface="Work Sans"/>
                <a:cs typeface="Work Sans"/>
              </a:rPr>
              <a:t> </a:t>
            </a:r>
            <a:r>
              <a:rPr sz="1300" spc="-10" dirty="0">
                <a:solidFill>
                  <a:srgbClr val="3B526F"/>
                </a:solidFill>
                <a:latin typeface="Work Sans"/>
                <a:cs typeface="Work Sans"/>
              </a:rPr>
              <a:t>MINISTER- STVA</a:t>
            </a:r>
            <a:r>
              <a:rPr sz="1300" spc="-60" dirty="0">
                <a:solidFill>
                  <a:srgbClr val="3B526F"/>
                </a:solidFill>
                <a:latin typeface="Work Sans"/>
                <a:cs typeface="Work Sans"/>
              </a:rPr>
              <a:t> </a:t>
            </a:r>
            <a:r>
              <a:rPr sz="1300" dirty="0">
                <a:solidFill>
                  <a:srgbClr val="3B526F"/>
                </a:solidFill>
                <a:latin typeface="Work Sans"/>
                <a:cs typeface="Work Sans"/>
              </a:rPr>
              <a:t>SPRAVEDLNOSTI),</a:t>
            </a:r>
            <a:r>
              <a:rPr sz="1300" spc="-10" dirty="0">
                <a:solidFill>
                  <a:srgbClr val="3B526F"/>
                </a:solidFill>
                <a:latin typeface="Work Sans"/>
                <a:cs typeface="Work Sans"/>
              </a:rPr>
              <a:t> </a:t>
            </a:r>
            <a:r>
              <a:rPr sz="1300" dirty="0">
                <a:solidFill>
                  <a:srgbClr val="3B526F"/>
                </a:solidFill>
                <a:latin typeface="Work Sans"/>
                <a:cs typeface="Work Sans"/>
              </a:rPr>
              <a:t>PAK</a:t>
            </a:r>
            <a:r>
              <a:rPr sz="1300" spc="-25" dirty="0">
                <a:solidFill>
                  <a:srgbClr val="3B526F"/>
                </a:solidFill>
                <a:latin typeface="Work Sans"/>
                <a:cs typeface="Work Sans"/>
              </a:rPr>
              <a:t> </a:t>
            </a:r>
            <a:r>
              <a:rPr sz="1300" dirty="0">
                <a:solidFill>
                  <a:srgbClr val="3B526F"/>
                </a:solidFill>
                <a:latin typeface="Work Sans"/>
                <a:cs typeface="Work Sans"/>
              </a:rPr>
              <a:t>BY</a:t>
            </a:r>
            <a:r>
              <a:rPr sz="1300" spc="-65" dirty="0">
                <a:solidFill>
                  <a:srgbClr val="3B526F"/>
                </a:solidFill>
                <a:latin typeface="Work Sans"/>
                <a:cs typeface="Work Sans"/>
              </a:rPr>
              <a:t> </a:t>
            </a:r>
            <a:r>
              <a:rPr sz="1300" dirty="0">
                <a:solidFill>
                  <a:srgbClr val="3B526F"/>
                </a:solidFill>
                <a:latin typeface="Work Sans"/>
                <a:cs typeface="Work Sans"/>
              </a:rPr>
              <a:t>DALEKO</a:t>
            </a:r>
            <a:r>
              <a:rPr sz="1300" spc="-55" dirty="0">
                <a:solidFill>
                  <a:srgbClr val="3B526F"/>
                </a:solidFill>
                <a:latin typeface="Work Sans"/>
                <a:cs typeface="Work Sans"/>
              </a:rPr>
              <a:t> </a:t>
            </a:r>
            <a:r>
              <a:rPr sz="1300" dirty="0">
                <a:solidFill>
                  <a:srgbClr val="3B526F"/>
                </a:solidFill>
                <a:latin typeface="Work Sans"/>
                <a:cs typeface="Work Sans"/>
              </a:rPr>
              <a:t>VĚTŠÍ</a:t>
            </a:r>
            <a:r>
              <a:rPr sz="1300" spc="-10" dirty="0">
                <a:solidFill>
                  <a:srgbClr val="3B526F"/>
                </a:solidFill>
                <a:latin typeface="Work Sans"/>
                <a:cs typeface="Work Sans"/>
              </a:rPr>
              <a:t> PROCENTO </a:t>
            </a:r>
            <a:r>
              <a:rPr sz="1300" dirty="0">
                <a:solidFill>
                  <a:srgbClr val="3B526F"/>
                </a:solidFill>
                <a:latin typeface="Work Sans"/>
                <a:cs typeface="Work Sans"/>
              </a:rPr>
              <a:t>RESPONDENTŮ</a:t>
            </a:r>
            <a:r>
              <a:rPr sz="1300" spc="55" dirty="0">
                <a:solidFill>
                  <a:srgbClr val="3B526F"/>
                </a:solidFill>
                <a:latin typeface="Work Sans"/>
                <a:cs typeface="Work Sans"/>
              </a:rPr>
              <a:t> </a:t>
            </a:r>
            <a:r>
              <a:rPr sz="1300" dirty="0">
                <a:solidFill>
                  <a:srgbClr val="3B526F"/>
                </a:solidFill>
                <a:latin typeface="Work Sans"/>
                <a:cs typeface="Work Sans"/>
              </a:rPr>
              <a:t>SE</a:t>
            </a:r>
            <a:r>
              <a:rPr sz="1300" spc="60" dirty="0">
                <a:solidFill>
                  <a:srgbClr val="3B526F"/>
                </a:solidFill>
                <a:latin typeface="Work Sans"/>
                <a:cs typeface="Work Sans"/>
              </a:rPr>
              <a:t> </a:t>
            </a:r>
            <a:r>
              <a:rPr sz="1300" dirty="0">
                <a:solidFill>
                  <a:srgbClr val="3B526F"/>
                </a:solidFill>
                <a:latin typeface="Work Sans"/>
                <a:cs typeface="Work Sans"/>
              </a:rPr>
              <a:t>ZMIRŇOVÁNÍM</a:t>
            </a:r>
            <a:r>
              <a:rPr sz="1300" spc="55" dirty="0">
                <a:solidFill>
                  <a:srgbClr val="3B526F"/>
                </a:solidFill>
                <a:latin typeface="Work Sans"/>
                <a:cs typeface="Work Sans"/>
              </a:rPr>
              <a:t> </a:t>
            </a:r>
            <a:r>
              <a:rPr sz="1300" dirty="0">
                <a:solidFill>
                  <a:srgbClr val="3B526F"/>
                </a:solidFill>
                <a:latin typeface="Work Sans"/>
                <a:cs typeface="Work Sans"/>
              </a:rPr>
              <a:t>PODMÍNEK</a:t>
            </a:r>
            <a:r>
              <a:rPr sz="1300" spc="40" dirty="0">
                <a:solidFill>
                  <a:srgbClr val="3B526F"/>
                </a:solidFill>
                <a:latin typeface="Work Sans"/>
                <a:cs typeface="Work Sans"/>
              </a:rPr>
              <a:t> </a:t>
            </a:r>
            <a:r>
              <a:rPr sz="1300" spc="-10" dirty="0">
                <a:solidFill>
                  <a:srgbClr val="3B526F"/>
                </a:solidFill>
                <a:latin typeface="Work Sans"/>
                <a:cs typeface="Work Sans"/>
              </a:rPr>
              <a:t>PRAVDĚPO- </a:t>
            </a:r>
            <a:r>
              <a:rPr sz="1300" dirty="0">
                <a:solidFill>
                  <a:srgbClr val="3B526F"/>
                </a:solidFill>
                <a:latin typeface="Work Sans"/>
                <a:cs typeface="Work Sans"/>
              </a:rPr>
              <a:t>DOBNĚ</a:t>
            </a:r>
            <a:r>
              <a:rPr sz="1300" spc="60" dirty="0">
                <a:solidFill>
                  <a:srgbClr val="3B526F"/>
                </a:solidFill>
                <a:latin typeface="Work Sans"/>
                <a:cs typeface="Work Sans"/>
              </a:rPr>
              <a:t> </a:t>
            </a:r>
            <a:r>
              <a:rPr sz="1300" spc="-10" dirty="0">
                <a:solidFill>
                  <a:srgbClr val="3B526F"/>
                </a:solidFill>
                <a:latin typeface="Work Sans"/>
                <a:cs typeface="Work Sans"/>
              </a:rPr>
              <a:t>NESOUHLASILO.</a:t>
            </a:r>
            <a:endParaRPr sz="1300">
              <a:latin typeface="Work Sans"/>
              <a:cs typeface="Work Sans"/>
            </a:endParaRPr>
          </a:p>
        </p:txBody>
      </p:sp>
      <p:sp>
        <p:nvSpPr>
          <p:cNvPr id="14" name="object 14"/>
          <p:cNvSpPr/>
          <p:nvPr/>
        </p:nvSpPr>
        <p:spPr>
          <a:xfrm>
            <a:off x="13298023" y="3457472"/>
            <a:ext cx="6806565" cy="7864475"/>
          </a:xfrm>
          <a:custGeom>
            <a:avLst/>
            <a:gdLst/>
            <a:ahLst/>
            <a:cxnLst/>
            <a:rect l="l" t="t" r="r" b="b"/>
            <a:pathLst>
              <a:path w="6806565" h="7864475">
                <a:moveTo>
                  <a:pt x="6806075" y="0"/>
                </a:moveTo>
                <a:lnTo>
                  <a:pt x="0" y="0"/>
                </a:lnTo>
                <a:lnTo>
                  <a:pt x="0" y="7864336"/>
                </a:lnTo>
                <a:lnTo>
                  <a:pt x="6806075" y="7864336"/>
                </a:lnTo>
                <a:lnTo>
                  <a:pt x="6806075" y="0"/>
                </a:lnTo>
                <a:close/>
              </a:path>
            </a:pathLst>
          </a:custGeom>
          <a:solidFill>
            <a:srgbClr val="F2F2F2"/>
          </a:solidFill>
        </p:spPr>
        <p:txBody>
          <a:bodyPr wrap="square" lIns="0" tIns="0" rIns="0" bIns="0" rtlCol="0"/>
          <a:lstStyle/>
          <a:p>
            <a:endParaRPr/>
          </a:p>
        </p:txBody>
      </p:sp>
      <p:sp>
        <p:nvSpPr>
          <p:cNvPr id="19" name="object 19"/>
          <p:cNvSpPr txBox="1"/>
          <p:nvPr/>
        </p:nvSpPr>
        <p:spPr>
          <a:xfrm>
            <a:off x="13913577" y="1232911"/>
            <a:ext cx="3501390" cy="768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dirty="0">
                <a:solidFill>
                  <a:srgbClr val="FFFFFF"/>
                </a:solidFill>
                <a:latin typeface="Work Sans Light"/>
                <a:cs typeface="Work Sans Light"/>
              </a:rPr>
              <a:t>2</a:t>
            </a:r>
            <a:r>
              <a:rPr sz="2450" b="0" spc="-240" dirty="0">
                <a:solidFill>
                  <a:srgbClr val="FFFFFF"/>
                </a:solidFill>
                <a:latin typeface="Work Sans Light"/>
                <a:cs typeface="Work Sans Light"/>
              </a:rPr>
              <a:t> </a:t>
            </a:r>
            <a:r>
              <a:rPr sz="2450" b="0" spc="-90" dirty="0">
                <a:solidFill>
                  <a:srgbClr val="FFFFFF"/>
                </a:solidFill>
                <a:latin typeface="Work Sans Light"/>
                <a:cs typeface="Work Sans Light"/>
              </a:rPr>
              <a:t>100</a:t>
            </a:r>
            <a:r>
              <a:rPr sz="2450" b="0" spc="-204" dirty="0">
                <a:solidFill>
                  <a:srgbClr val="FFFFFF"/>
                </a:solidFill>
                <a:latin typeface="Work Sans Light"/>
                <a:cs typeface="Work Sans Light"/>
              </a:rPr>
              <a:t> </a:t>
            </a:r>
            <a:r>
              <a:rPr sz="2450" b="0" spc="-110" dirty="0">
                <a:solidFill>
                  <a:srgbClr val="FFFFFF"/>
                </a:solidFill>
                <a:latin typeface="Work Sans Light"/>
                <a:cs typeface="Work Sans Light"/>
              </a:rPr>
              <a:t>OBČANŮ</a:t>
            </a:r>
            <a:r>
              <a:rPr sz="2450" b="0" spc="-204" dirty="0">
                <a:solidFill>
                  <a:srgbClr val="FFFFFF"/>
                </a:solidFill>
                <a:latin typeface="Work Sans Light"/>
                <a:cs typeface="Work Sans Light"/>
              </a:rPr>
              <a:t> </a:t>
            </a:r>
            <a:r>
              <a:rPr sz="2450" b="0" dirty="0">
                <a:solidFill>
                  <a:srgbClr val="FFFFFF"/>
                </a:solidFill>
                <a:latin typeface="Work Sans Light"/>
                <a:cs typeface="Work Sans Light"/>
              </a:rPr>
              <a:t>Z</a:t>
            </a:r>
            <a:r>
              <a:rPr sz="2450" b="0" spc="-204" dirty="0">
                <a:solidFill>
                  <a:srgbClr val="FFFFFF"/>
                </a:solidFill>
                <a:latin typeface="Work Sans Light"/>
                <a:cs typeface="Work Sans Light"/>
              </a:rPr>
              <a:t> </a:t>
            </a:r>
            <a:r>
              <a:rPr sz="2450" b="0" spc="-100" dirty="0">
                <a:solidFill>
                  <a:srgbClr val="FFFFFF"/>
                </a:solidFill>
                <a:latin typeface="Work Sans Light"/>
                <a:cs typeface="Work Sans Light"/>
              </a:rPr>
              <a:t>CELÉ</a:t>
            </a:r>
            <a:r>
              <a:rPr sz="2450" b="0" spc="-200" dirty="0">
                <a:solidFill>
                  <a:srgbClr val="FFFFFF"/>
                </a:solidFill>
                <a:latin typeface="Work Sans Light"/>
                <a:cs typeface="Work Sans Light"/>
              </a:rPr>
              <a:t> </a:t>
            </a:r>
            <a:r>
              <a:rPr sz="2450" b="0" spc="-25" dirty="0">
                <a:solidFill>
                  <a:srgbClr val="FFFFFF"/>
                </a:solidFill>
                <a:latin typeface="Work Sans Light"/>
                <a:cs typeface="Work Sans Light"/>
              </a:rPr>
              <a:t>ČR</a:t>
            </a:r>
            <a:endParaRPr sz="2450">
              <a:latin typeface="Work Sans Light"/>
              <a:cs typeface="Work Sans Light"/>
            </a:endParaRPr>
          </a:p>
        </p:txBody>
      </p:sp>
      <p:sp>
        <p:nvSpPr>
          <p:cNvPr id="20" name="object 20"/>
          <p:cNvSpPr txBox="1"/>
          <p:nvPr/>
        </p:nvSpPr>
        <p:spPr>
          <a:xfrm>
            <a:off x="13913577" y="2279999"/>
            <a:ext cx="5254625" cy="654050"/>
          </a:xfrm>
          <a:prstGeom prst="rect">
            <a:avLst/>
          </a:prstGeom>
        </p:spPr>
        <p:txBody>
          <a:bodyPr vert="horz" wrap="square" lIns="0" tIns="12065" rIns="0" bIns="0" rtlCol="0">
            <a:spAutoFit/>
          </a:bodyPr>
          <a:lstStyle/>
          <a:p>
            <a:pPr marL="12700" marR="5080">
              <a:lnSpc>
                <a:spcPct val="100499"/>
              </a:lnSpc>
              <a:spcBef>
                <a:spcPts val="95"/>
              </a:spcBef>
            </a:pPr>
            <a:r>
              <a:rPr sz="2050" spc="-114" dirty="0">
                <a:solidFill>
                  <a:srgbClr val="FFFFFF"/>
                </a:solidFill>
                <a:latin typeface="Work Sans"/>
                <a:cs typeface="Work Sans"/>
              </a:rPr>
              <a:t>Ve</a:t>
            </a:r>
            <a:r>
              <a:rPr sz="2050" spc="-240" dirty="0">
                <a:solidFill>
                  <a:srgbClr val="FFFFFF"/>
                </a:solidFill>
                <a:latin typeface="Work Sans"/>
                <a:cs typeface="Work Sans"/>
              </a:rPr>
              <a:t> </a:t>
            </a:r>
            <a:r>
              <a:rPr sz="2050" spc="-85" dirty="0">
                <a:solidFill>
                  <a:srgbClr val="FFFFFF"/>
                </a:solidFill>
                <a:latin typeface="Work Sans"/>
                <a:cs typeface="Work Sans"/>
              </a:rPr>
              <a:t>věku</a:t>
            </a:r>
            <a:r>
              <a:rPr sz="2050" spc="-229" dirty="0">
                <a:solidFill>
                  <a:srgbClr val="FFFFFF"/>
                </a:solidFill>
                <a:latin typeface="Work Sans"/>
                <a:cs typeface="Work Sans"/>
              </a:rPr>
              <a:t> </a:t>
            </a:r>
            <a:r>
              <a:rPr sz="2050" spc="-80" dirty="0">
                <a:solidFill>
                  <a:srgbClr val="FFFFFF"/>
                </a:solidFill>
                <a:latin typeface="Work Sans"/>
                <a:cs typeface="Work Sans"/>
              </a:rPr>
              <a:t>18</a:t>
            </a:r>
            <a:r>
              <a:rPr sz="2050" spc="-185" dirty="0">
                <a:solidFill>
                  <a:srgbClr val="FFFFFF"/>
                </a:solidFill>
                <a:latin typeface="Work Sans"/>
                <a:cs typeface="Work Sans"/>
              </a:rPr>
              <a:t> </a:t>
            </a:r>
            <a:r>
              <a:rPr sz="2050" spc="-60" dirty="0">
                <a:solidFill>
                  <a:srgbClr val="FFFFFF"/>
                </a:solidFill>
                <a:latin typeface="Work Sans"/>
                <a:cs typeface="Work Sans"/>
              </a:rPr>
              <a:t>až</a:t>
            </a:r>
            <a:r>
              <a:rPr sz="2050" spc="-185" dirty="0">
                <a:solidFill>
                  <a:srgbClr val="FFFFFF"/>
                </a:solidFill>
                <a:latin typeface="Work Sans"/>
                <a:cs typeface="Work Sans"/>
              </a:rPr>
              <a:t> </a:t>
            </a:r>
            <a:r>
              <a:rPr sz="2050" spc="-70" dirty="0">
                <a:solidFill>
                  <a:srgbClr val="FFFFFF"/>
                </a:solidFill>
                <a:latin typeface="Work Sans"/>
                <a:cs typeface="Work Sans"/>
              </a:rPr>
              <a:t>65</a:t>
            </a:r>
            <a:r>
              <a:rPr sz="2050" spc="-185" dirty="0">
                <a:solidFill>
                  <a:srgbClr val="FFFFFF"/>
                </a:solidFill>
                <a:latin typeface="Work Sans"/>
                <a:cs typeface="Work Sans"/>
              </a:rPr>
              <a:t> </a:t>
            </a:r>
            <a:r>
              <a:rPr sz="2050" spc="-95" dirty="0">
                <a:solidFill>
                  <a:srgbClr val="FFFFFF"/>
                </a:solidFill>
                <a:latin typeface="Work Sans"/>
                <a:cs typeface="Work Sans"/>
              </a:rPr>
              <a:t>let.</a:t>
            </a:r>
            <a:r>
              <a:rPr sz="2050" spc="-185" dirty="0">
                <a:solidFill>
                  <a:srgbClr val="FFFFFF"/>
                </a:solidFill>
                <a:latin typeface="Work Sans"/>
                <a:cs typeface="Work Sans"/>
              </a:rPr>
              <a:t> </a:t>
            </a:r>
            <a:r>
              <a:rPr sz="2050" spc="-100" dirty="0">
                <a:solidFill>
                  <a:srgbClr val="FFFFFF"/>
                </a:solidFill>
                <a:latin typeface="Work Sans"/>
                <a:cs typeface="Work Sans"/>
              </a:rPr>
              <a:t>Respondenti</a:t>
            </a:r>
            <a:r>
              <a:rPr sz="2050" spc="-190" dirty="0">
                <a:solidFill>
                  <a:srgbClr val="FFFFFF"/>
                </a:solidFill>
                <a:latin typeface="Work Sans"/>
                <a:cs typeface="Work Sans"/>
              </a:rPr>
              <a:t> </a:t>
            </a:r>
            <a:r>
              <a:rPr sz="2050" spc="-105" dirty="0">
                <a:solidFill>
                  <a:srgbClr val="FFFFFF"/>
                </a:solidFill>
                <a:latin typeface="Work Sans"/>
                <a:cs typeface="Work Sans"/>
              </a:rPr>
              <a:t>byli</a:t>
            </a:r>
            <a:r>
              <a:rPr sz="2050" spc="-235" dirty="0">
                <a:solidFill>
                  <a:srgbClr val="FFFFFF"/>
                </a:solidFill>
                <a:latin typeface="Work Sans"/>
                <a:cs typeface="Work Sans"/>
              </a:rPr>
              <a:t> </a:t>
            </a:r>
            <a:r>
              <a:rPr sz="2050" spc="-95" dirty="0">
                <a:solidFill>
                  <a:srgbClr val="FFFFFF"/>
                </a:solidFill>
                <a:latin typeface="Work Sans"/>
                <a:cs typeface="Work Sans"/>
              </a:rPr>
              <a:t>vybráni </a:t>
            </a:r>
            <a:r>
              <a:rPr sz="2050" spc="-100" dirty="0">
                <a:solidFill>
                  <a:srgbClr val="FFFFFF"/>
                </a:solidFill>
                <a:latin typeface="Work Sans"/>
                <a:cs typeface="Work Sans"/>
              </a:rPr>
              <a:t>kvótně</a:t>
            </a:r>
            <a:r>
              <a:rPr sz="2050" spc="-165" dirty="0">
                <a:solidFill>
                  <a:srgbClr val="FFFFFF"/>
                </a:solidFill>
                <a:latin typeface="Work Sans"/>
                <a:cs typeface="Work Sans"/>
              </a:rPr>
              <a:t> </a:t>
            </a:r>
            <a:r>
              <a:rPr sz="2050" spc="-105" dirty="0">
                <a:solidFill>
                  <a:srgbClr val="FFFFFF"/>
                </a:solidFill>
                <a:latin typeface="Work Sans"/>
                <a:cs typeface="Work Sans"/>
              </a:rPr>
              <a:t>podle</a:t>
            </a:r>
            <a:r>
              <a:rPr sz="2050" spc="-160" dirty="0">
                <a:solidFill>
                  <a:srgbClr val="FFFFFF"/>
                </a:solidFill>
                <a:latin typeface="Work Sans"/>
                <a:cs typeface="Work Sans"/>
              </a:rPr>
              <a:t> </a:t>
            </a:r>
            <a:r>
              <a:rPr sz="2050" spc="-105" dirty="0">
                <a:solidFill>
                  <a:srgbClr val="FFFFFF"/>
                </a:solidFill>
                <a:latin typeface="Work Sans"/>
                <a:cs typeface="Work Sans"/>
              </a:rPr>
              <a:t>pohlaví,</a:t>
            </a:r>
            <a:r>
              <a:rPr sz="2050" spc="-215" dirty="0">
                <a:solidFill>
                  <a:srgbClr val="FFFFFF"/>
                </a:solidFill>
                <a:latin typeface="Work Sans"/>
                <a:cs typeface="Work Sans"/>
              </a:rPr>
              <a:t> </a:t>
            </a:r>
            <a:r>
              <a:rPr sz="2050" spc="-90" dirty="0">
                <a:solidFill>
                  <a:srgbClr val="FFFFFF"/>
                </a:solidFill>
                <a:latin typeface="Work Sans"/>
                <a:cs typeface="Work Sans"/>
              </a:rPr>
              <a:t>věku,</a:t>
            </a:r>
            <a:r>
              <a:rPr sz="2050" spc="-215" dirty="0">
                <a:solidFill>
                  <a:srgbClr val="FFFFFF"/>
                </a:solidFill>
                <a:latin typeface="Work Sans"/>
                <a:cs typeface="Work Sans"/>
              </a:rPr>
              <a:t> </a:t>
            </a:r>
            <a:r>
              <a:rPr sz="2050" spc="-100" dirty="0">
                <a:solidFill>
                  <a:srgbClr val="FFFFFF"/>
                </a:solidFill>
                <a:latin typeface="Work Sans"/>
                <a:cs typeface="Work Sans"/>
              </a:rPr>
              <a:t>vzdělání</a:t>
            </a:r>
            <a:r>
              <a:rPr sz="2050" spc="-160" dirty="0">
                <a:solidFill>
                  <a:srgbClr val="FFFFFF"/>
                </a:solidFill>
                <a:latin typeface="Work Sans"/>
                <a:cs typeface="Work Sans"/>
              </a:rPr>
              <a:t> </a:t>
            </a:r>
            <a:r>
              <a:rPr sz="2050" dirty="0">
                <a:solidFill>
                  <a:srgbClr val="FFFFFF"/>
                </a:solidFill>
                <a:latin typeface="Work Sans"/>
                <a:cs typeface="Work Sans"/>
              </a:rPr>
              <a:t>a</a:t>
            </a:r>
            <a:r>
              <a:rPr sz="2050" spc="-210" dirty="0">
                <a:solidFill>
                  <a:srgbClr val="FFFFFF"/>
                </a:solidFill>
                <a:latin typeface="Work Sans"/>
                <a:cs typeface="Work Sans"/>
              </a:rPr>
              <a:t> </a:t>
            </a:r>
            <a:r>
              <a:rPr sz="2050" spc="-10" dirty="0">
                <a:solidFill>
                  <a:srgbClr val="FFFFFF"/>
                </a:solidFill>
                <a:latin typeface="Work Sans"/>
                <a:cs typeface="Work Sans"/>
              </a:rPr>
              <a:t>kraje.</a:t>
            </a:r>
            <a:endParaRPr sz="2050">
              <a:latin typeface="Work Sans"/>
              <a:cs typeface="Work Sans"/>
            </a:endParaRPr>
          </a:p>
        </p:txBody>
      </p:sp>
      <p:grpSp>
        <p:nvGrpSpPr>
          <p:cNvPr id="36" name="Skupina 35">
            <a:extLst>
              <a:ext uri="{FF2B5EF4-FFF2-40B4-BE49-F238E27FC236}">
                <a16:creationId xmlns:a16="http://schemas.microsoft.com/office/drawing/2014/main" id="{9CC9D869-53DF-45C6-B254-047552DE50CC}"/>
              </a:ext>
            </a:extLst>
          </p:cNvPr>
          <p:cNvGrpSpPr/>
          <p:nvPr/>
        </p:nvGrpSpPr>
        <p:grpSpPr>
          <a:xfrm>
            <a:off x="13965932" y="4002804"/>
            <a:ext cx="5427980" cy="6022349"/>
            <a:chOff x="13965932" y="4002804"/>
            <a:chExt cx="5427980" cy="6022349"/>
          </a:xfrm>
        </p:grpSpPr>
        <p:sp>
          <p:nvSpPr>
            <p:cNvPr id="15" name="object 15"/>
            <p:cNvSpPr/>
            <p:nvPr/>
          </p:nvSpPr>
          <p:spPr>
            <a:xfrm>
              <a:off x="16495186" y="4002805"/>
              <a:ext cx="1304290" cy="2164715"/>
            </a:xfrm>
            <a:custGeom>
              <a:avLst/>
              <a:gdLst/>
              <a:ahLst/>
              <a:cxnLst/>
              <a:rect l="l" t="t" r="r" b="b"/>
              <a:pathLst>
                <a:path w="1304290" h="2164715">
                  <a:moveTo>
                    <a:pt x="216192" y="73"/>
                  </a:moveTo>
                  <a:lnTo>
                    <a:pt x="208506" y="0"/>
                  </a:lnTo>
                  <a:lnTo>
                    <a:pt x="205208" y="3266"/>
                  </a:lnTo>
                  <a:lnTo>
                    <a:pt x="205208" y="10837"/>
                  </a:lnTo>
                  <a:lnTo>
                    <a:pt x="205208" y="324576"/>
                  </a:lnTo>
                  <a:lnTo>
                    <a:pt x="255353" y="326137"/>
                  </a:lnTo>
                  <a:lnTo>
                    <a:pt x="304836" y="330789"/>
                  </a:lnTo>
                  <a:lnTo>
                    <a:pt x="353546" y="338484"/>
                  </a:lnTo>
                  <a:lnTo>
                    <a:pt x="401374" y="349173"/>
                  </a:lnTo>
                  <a:lnTo>
                    <a:pt x="448209" y="362808"/>
                  </a:lnTo>
                  <a:lnTo>
                    <a:pt x="493942" y="379342"/>
                  </a:lnTo>
                  <a:lnTo>
                    <a:pt x="538460" y="398727"/>
                  </a:lnTo>
                  <a:lnTo>
                    <a:pt x="581655" y="420914"/>
                  </a:lnTo>
                  <a:lnTo>
                    <a:pt x="623416" y="445855"/>
                  </a:lnTo>
                  <a:lnTo>
                    <a:pt x="663632" y="473502"/>
                  </a:lnTo>
                  <a:lnTo>
                    <a:pt x="702194" y="503808"/>
                  </a:lnTo>
                  <a:lnTo>
                    <a:pt x="738991" y="536724"/>
                  </a:lnTo>
                  <a:lnTo>
                    <a:pt x="773913" y="572202"/>
                  </a:lnTo>
                  <a:lnTo>
                    <a:pt x="806488" y="609782"/>
                  </a:lnTo>
                  <a:lnTo>
                    <a:pt x="836296" y="648959"/>
                  </a:lnTo>
                  <a:lnTo>
                    <a:pt x="863301" y="689621"/>
                  </a:lnTo>
                  <a:lnTo>
                    <a:pt x="887462" y="731656"/>
                  </a:lnTo>
                  <a:lnTo>
                    <a:pt x="908743" y="774951"/>
                  </a:lnTo>
                  <a:lnTo>
                    <a:pt x="927105" y="819392"/>
                  </a:lnTo>
                  <a:lnTo>
                    <a:pt x="942509" y="864868"/>
                  </a:lnTo>
                  <a:lnTo>
                    <a:pt x="954918" y="911266"/>
                  </a:lnTo>
                  <a:lnTo>
                    <a:pt x="964294" y="958473"/>
                  </a:lnTo>
                  <a:lnTo>
                    <a:pt x="970597" y="1006376"/>
                  </a:lnTo>
                  <a:lnTo>
                    <a:pt x="973790" y="1054863"/>
                  </a:lnTo>
                  <a:lnTo>
                    <a:pt x="973835" y="1103821"/>
                  </a:lnTo>
                  <a:lnTo>
                    <a:pt x="970692" y="1153137"/>
                  </a:lnTo>
                  <a:lnTo>
                    <a:pt x="964396" y="1202160"/>
                  </a:lnTo>
                  <a:lnTo>
                    <a:pt x="955038" y="1250242"/>
                  </a:lnTo>
                  <a:lnTo>
                    <a:pt x="942677" y="1297281"/>
                  </a:lnTo>
                  <a:lnTo>
                    <a:pt x="927372" y="1343172"/>
                  </a:lnTo>
                  <a:lnTo>
                    <a:pt x="909181" y="1387813"/>
                  </a:lnTo>
                  <a:lnTo>
                    <a:pt x="888165" y="1431099"/>
                  </a:lnTo>
                  <a:lnTo>
                    <a:pt x="864381" y="1472926"/>
                  </a:lnTo>
                  <a:lnTo>
                    <a:pt x="837890" y="1513192"/>
                  </a:lnTo>
                  <a:lnTo>
                    <a:pt x="808748" y="1551793"/>
                  </a:lnTo>
                  <a:lnTo>
                    <a:pt x="777017" y="1588624"/>
                  </a:lnTo>
                  <a:lnTo>
                    <a:pt x="742754" y="1623582"/>
                  </a:lnTo>
                  <a:lnTo>
                    <a:pt x="706018" y="1656564"/>
                  </a:lnTo>
                  <a:lnTo>
                    <a:pt x="666869" y="1687466"/>
                  </a:lnTo>
                  <a:lnTo>
                    <a:pt x="625817" y="1715871"/>
                  </a:lnTo>
                  <a:lnTo>
                    <a:pt x="583409" y="1741414"/>
                  </a:lnTo>
                  <a:lnTo>
                    <a:pt x="539765" y="1764066"/>
                  </a:lnTo>
                  <a:lnTo>
                    <a:pt x="495001" y="1783802"/>
                  </a:lnTo>
                  <a:lnTo>
                    <a:pt x="449234" y="1800594"/>
                  </a:lnTo>
                  <a:lnTo>
                    <a:pt x="402584" y="1814417"/>
                  </a:lnTo>
                  <a:lnTo>
                    <a:pt x="355166" y="1825242"/>
                  </a:lnTo>
                  <a:lnTo>
                    <a:pt x="307098" y="1833044"/>
                  </a:lnTo>
                  <a:lnTo>
                    <a:pt x="258498" y="1837795"/>
                  </a:lnTo>
                  <a:lnTo>
                    <a:pt x="209484" y="1839468"/>
                  </a:lnTo>
                  <a:lnTo>
                    <a:pt x="160173" y="1838037"/>
                  </a:lnTo>
                  <a:lnTo>
                    <a:pt x="110682" y="1833475"/>
                  </a:lnTo>
                  <a:lnTo>
                    <a:pt x="61129" y="1825755"/>
                  </a:lnTo>
                  <a:lnTo>
                    <a:pt x="0" y="2141369"/>
                  </a:lnTo>
                  <a:lnTo>
                    <a:pt x="60738" y="2154383"/>
                  </a:lnTo>
                  <a:lnTo>
                    <a:pt x="111198" y="2159970"/>
                  </a:lnTo>
                  <a:lnTo>
                    <a:pt x="161517" y="2163299"/>
                  </a:lnTo>
                  <a:lnTo>
                    <a:pt x="211645" y="2164376"/>
                  </a:lnTo>
                  <a:lnTo>
                    <a:pt x="261530" y="2163208"/>
                  </a:lnTo>
                  <a:lnTo>
                    <a:pt x="311121" y="2159804"/>
                  </a:lnTo>
                  <a:lnTo>
                    <a:pt x="360367" y="2154169"/>
                  </a:lnTo>
                  <a:lnTo>
                    <a:pt x="409217" y="2146311"/>
                  </a:lnTo>
                  <a:lnTo>
                    <a:pt x="457620" y="2136237"/>
                  </a:lnTo>
                  <a:lnTo>
                    <a:pt x="505526" y="2123954"/>
                  </a:lnTo>
                  <a:lnTo>
                    <a:pt x="552883" y="2109468"/>
                  </a:lnTo>
                  <a:lnTo>
                    <a:pt x="599640" y="2092788"/>
                  </a:lnTo>
                  <a:lnTo>
                    <a:pt x="645746" y="2073920"/>
                  </a:lnTo>
                  <a:lnTo>
                    <a:pt x="691150" y="2052871"/>
                  </a:lnTo>
                  <a:lnTo>
                    <a:pt x="735801" y="2029649"/>
                  </a:lnTo>
                  <a:lnTo>
                    <a:pt x="779648" y="2004259"/>
                  </a:lnTo>
                  <a:lnTo>
                    <a:pt x="822641" y="1976710"/>
                  </a:lnTo>
                  <a:lnTo>
                    <a:pt x="864727" y="1947008"/>
                  </a:lnTo>
                  <a:lnTo>
                    <a:pt x="905459" y="1915430"/>
                  </a:lnTo>
                  <a:lnTo>
                    <a:pt x="944406" y="1882280"/>
                  </a:lnTo>
                  <a:lnTo>
                    <a:pt x="981534" y="1847615"/>
                  </a:lnTo>
                  <a:lnTo>
                    <a:pt x="1016814" y="1811490"/>
                  </a:lnTo>
                  <a:lnTo>
                    <a:pt x="1050212" y="1773960"/>
                  </a:lnTo>
                  <a:lnTo>
                    <a:pt x="1081697" y="1735082"/>
                  </a:lnTo>
                  <a:lnTo>
                    <a:pt x="1111237" y="1694912"/>
                  </a:lnTo>
                  <a:lnTo>
                    <a:pt x="1138801" y="1653505"/>
                  </a:lnTo>
                  <a:lnTo>
                    <a:pt x="1164357" y="1610916"/>
                  </a:lnTo>
                  <a:lnTo>
                    <a:pt x="1187873" y="1567203"/>
                  </a:lnTo>
                  <a:lnTo>
                    <a:pt x="1209317" y="1522420"/>
                  </a:lnTo>
                  <a:lnTo>
                    <a:pt x="1228658" y="1476624"/>
                  </a:lnTo>
                  <a:lnTo>
                    <a:pt x="1245864" y="1429869"/>
                  </a:lnTo>
                  <a:lnTo>
                    <a:pt x="1260903" y="1382213"/>
                  </a:lnTo>
                  <a:lnTo>
                    <a:pt x="1273743" y="1333710"/>
                  </a:lnTo>
                  <a:lnTo>
                    <a:pt x="1284353" y="1284416"/>
                  </a:lnTo>
                  <a:lnTo>
                    <a:pt x="1292701" y="1234388"/>
                  </a:lnTo>
                  <a:lnTo>
                    <a:pt x="1298756" y="1183681"/>
                  </a:lnTo>
                  <a:lnTo>
                    <a:pt x="1302456" y="1132756"/>
                  </a:lnTo>
                  <a:lnTo>
                    <a:pt x="1303775" y="1082074"/>
                  </a:lnTo>
                  <a:lnTo>
                    <a:pt x="1302731" y="1031697"/>
                  </a:lnTo>
                  <a:lnTo>
                    <a:pt x="1299346" y="981684"/>
                  </a:lnTo>
                  <a:lnTo>
                    <a:pt x="1293641" y="932096"/>
                  </a:lnTo>
                  <a:lnTo>
                    <a:pt x="1285635" y="882995"/>
                  </a:lnTo>
                  <a:lnTo>
                    <a:pt x="1275350" y="834440"/>
                  </a:lnTo>
                  <a:lnTo>
                    <a:pt x="1262806" y="786492"/>
                  </a:lnTo>
                  <a:lnTo>
                    <a:pt x="1248023" y="739213"/>
                  </a:lnTo>
                  <a:lnTo>
                    <a:pt x="1231022" y="692662"/>
                  </a:lnTo>
                  <a:lnTo>
                    <a:pt x="1211824" y="646900"/>
                  </a:lnTo>
                  <a:lnTo>
                    <a:pt x="1190449" y="601989"/>
                  </a:lnTo>
                  <a:lnTo>
                    <a:pt x="1166917" y="557988"/>
                  </a:lnTo>
                  <a:lnTo>
                    <a:pt x="1141250" y="514959"/>
                  </a:lnTo>
                  <a:lnTo>
                    <a:pt x="1113467" y="472962"/>
                  </a:lnTo>
                  <a:lnTo>
                    <a:pt x="1083590" y="432057"/>
                  </a:lnTo>
                  <a:lnTo>
                    <a:pt x="1051639" y="392306"/>
                  </a:lnTo>
                  <a:lnTo>
                    <a:pt x="1017633" y="353769"/>
                  </a:lnTo>
                  <a:lnTo>
                    <a:pt x="981944" y="316827"/>
                  </a:lnTo>
                  <a:lnTo>
                    <a:pt x="944955" y="281832"/>
                  </a:lnTo>
                  <a:lnTo>
                    <a:pt x="906716" y="248801"/>
                  </a:lnTo>
                  <a:lnTo>
                    <a:pt x="867274" y="217750"/>
                  </a:lnTo>
                  <a:lnTo>
                    <a:pt x="826680" y="188694"/>
                  </a:lnTo>
                  <a:lnTo>
                    <a:pt x="784980" y="161652"/>
                  </a:lnTo>
                  <a:lnTo>
                    <a:pt x="742226" y="136638"/>
                  </a:lnTo>
                  <a:lnTo>
                    <a:pt x="698464" y="113669"/>
                  </a:lnTo>
                  <a:lnTo>
                    <a:pt x="653744" y="92762"/>
                  </a:lnTo>
                  <a:lnTo>
                    <a:pt x="608115" y="73933"/>
                  </a:lnTo>
                  <a:lnTo>
                    <a:pt x="561625" y="57199"/>
                  </a:lnTo>
                  <a:lnTo>
                    <a:pt x="514323" y="42575"/>
                  </a:lnTo>
                  <a:lnTo>
                    <a:pt x="466258" y="30078"/>
                  </a:lnTo>
                  <a:lnTo>
                    <a:pt x="417478" y="19725"/>
                  </a:lnTo>
                  <a:lnTo>
                    <a:pt x="368033" y="11531"/>
                  </a:lnTo>
                  <a:lnTo>
                    <a:pt x="317971" y="5514"/>
                  </a:lnTo>
                  <a:lnTo>
                    <a:pt x="267341" y="1689"/>
                  </a:lnTo>
                  <a:lnTo>
                    <a:pt x="216192" y="73"/>
                  </a:lnTo>
                  <a:close/>
                </a:path>
              </a:pathLst>
            </a:custGeom>
            <a:solidFill>
              <a:srgbClr val="003150"/>
            </a:solidFill>
          </p:spPr>
          <p:txBody>
            <a:bodyPr wrap="square" lIns="0" tIns="0" rIns="0" bIns="0" rtlCol="0"/>
            <a:lstStyle/>
            <a:p>
              <a:endParaRPr/>
            </a:p>
          </p:txBody>
        </p:sp>
        <p:sp>
          <p:nvSpPr>
            <p:cNvPr id="16" name="object 16"/>
            <p:cNvSpPr/>
            <p:nvPr/>
          </p:nvSpPr>
          <p:spPr>
            <a:xfrm>
              <a:off x="16495186" y="4002805"/>
              <a:ext cx="1304290" cy="2164715"/>
            </a:xfrm>
            <a:custGeom>
              <a:avLst/>
              <a:gdLst/>
              <a:ahLst/>
              <a:cxnLst/>
              <a:rect l="l" t="t" r="r" b="b"/>
              <a:pathLst>
                <a:path w="1304290" h="2164715">
                  <a:moveTo>
                    <a:pt x="205208" y="10837"/>
                  </a:moveTo>
                  <a:lnTo>
                    <a:pt x="205208" y="3266"/>
                  </a:lnTo>
                  <a:lnTo>
                    <a:pt x="208506" y="0"/>
                  </a:lnTo>
                  <a:lnTo>
                    <a:pt x="216192" y="73"/>
                  </a:lnTo>
                  <a:lnTo>
                    <a:pt x="267341" y="1689"/>
                  </a:lnTo>
                  <a:lnTo>
                    <a:pt x="317971" y="5514"/>
                  </a:lnTo>
                  <a:lnTo>
                    <a:pt x="368033" y="11531"/>
                  </a:lnTo>
                  <a:lnTo>
                    <a:pt x="417478" y="19725"/>
                  </a:lnTo>
                  <a:lnTo>
                    <a:pt x="466258" y="30078"/>
                  </a:lnTo>
                  <a:lnTo>
                    <a:pt x="514323" y="42575"/>
                  </a:lnTo>
                  <a:lnTo>
                    <a:pt x="561625" y="57199"/>
                  </a:lnTo>
                  <a:lnTo>
                    <a:pt x="608115" y="73933"/>
                  </a:lnTo>
                  <a:lnTo>
                    <a:pt x="653744" y="92762"/>
                  </a:lnTo>
                  <a:lnTo>
                    <a:pt x="698464" y="113669"/>
                  </a:lnTo>
                  <a:lnTo>
                    <a:pt x="742226" y="136638"/>
                  </a:lnTo>
                  <a:lnTo>
                    <a:pt x="784980" y="161652"/>
                  </a:lnTo>
                  <a:lnTo>
                    <a:pt x="826680" y="188694"/>
                  </a:lnTo>
                  <a:lnTo>
                    <a:pt x="867274" y="217750"/>
                  </a:lnTo>
                  <a:lnTo>
                    <a:pt x="906716" y="248801"/>
                  </a:lnTo>
                  <a:lnTo>
                    <a:pt x="944955" y="281832"/>
                  </a:lnTo>
                  <a:lnTo>
                    <a:pt x="981944" y="316827"/>
                  </a:lnTo>
                  <a:lnTo>
                    <a:pt x="1017633" y="353769"/>
                  </a:lnTo>
                  <a:lnTo>
                    <a:pt x="1051639" y="392306"/>
                  </a:lnTo>
                  <a:lnTo>
                    <a:pt x="1083590" y="432057"/>
                  </a:lnTo>
                  <a:lnTo>
                    <a:pt x="1113467" y="472962"/>
                  </a:lnTo>
                  <a:lnTo>
                    <a:pt x="1141250" y="514959"/>
                  </a:lnTo>
                  <a:lnTo>
                    <a:pt x="1166917" y="557988"/>
                  </a:lnTo>
                  <a:lnTo>
                    <a:pt x="1190449" y="601989"/>
                  </a:lnTo>
                  <a:lnTo>
                    <a:pt x="1211824" y="646900"/>
                  </a:lnTo>
                  <a:lnTo>
                    <a:pt x="1231022" y="692662"/>
                  </a:lnTo>
                  <a:lnTo>
                    <a:pt x="1248023" y="739213"/>
                  </a:lnTo>
                  <a:lnTo>
                    <a:pt x="1262806" y="786492"/>
                  </a:lnTo>
                  <a:lnTo>
                    <a:pt x="1275350" y="834440"/>
                  </a:lnTo>
                  <a:lnTo>
                    <a:pt x="1285635" y="882995"/>
                  </a:lnTo>
                  <a:lnTo>
                    <a:pt x="1293641" y="932096"/>
                  </a:lnTo>
                  <a:lnTo>
                    <a:pt x="1299346" y="981684"/>
                  </a:lnTo>
                  <a:lnTo>
                    <a:pt x="1302731" y="1031697"/>
                  </a:lnTo>
                  <a:lnTo>
                    <a:pt x="1303775" y="1082074"/>
                  </a:lnTo>
                  <a:lnTo>
                    <a:pt x="1302456" y="1132756"/>
                  </a:lnTo>
                  <a:lnTo>
                    <a:pt x="1298756" y="1183681"/>
                  </a:lnTo>
                  <a:lnTo>
                    <a:pt x="1292701" y="1234388"/>
                  </a:lnTo>
                  <a:lnTo>
                    <a:pt x="1284353" y="1284416"/>
                  </a:lnTo>
                  <a:lnTo>
                    <a:pt x="1273743" y="1333710"/>
                  </a:lnTo>
                  <a:lnTo>
                    <a:pt x="1260903" y="1382213"/>
                  </a:lnTo>
                  <a:lnTo>
                    <a:pt x="1245864" y="1429869"/>
                  </a:lnTo>
                  <a:lnTo>
                    <a:pt x="1228658" y="1476624"/>
                  </a:lnTo>
                  <a:lnTo>
                    <a:pt x="1209317" y="1522420"/>
                  </a:lnTo>
                  <a:lnTo>
                    <a:pt x="1187873" y="1567203"/>
                  </a:lnTo>
                  <a:lnTo>
                    <a:pt x="1164357" y="1610916"/>
                  </a:lnTo>
                  <a:lnTo>
                    <a:pt x="1138801" y="1653505"/>
                  </a:lnTo>
                  <a:lnTo>
                    <a:pt x="1111237" y="1694912"/>
                  </a:lnTo>
                  <a:lnTo>
                    <a:pt x="1081697" y="1735082"/>
                  </a:lnTo>
                  <a:lnTo>
                    <a:pt x="1050212" y="1773960"/>
                  </a:lnTo>
                  <a:lnTo>
                    <a:pt x="1016814" y="1811490"/>
                  </a:lnTo>
                  <a:lnTo>
                    <a:pt x="981534" y="1847615"/>
                  </a:lnTo>
                  <a:lnTo>
                    <a:pt x="944406" y="1882280"/>
                  </a:lnTo>
                  <a:lnTo>
                    <a:pt x="905459" y="1915430"/>
                  </a:lnTo>
                  <a:lnTo>
                    <a:pt x="864727" y="1947008"/>
                  </a:lnTo>
                  <a:lnTo>
                    <a:pt x="822641" y="1976710"/>
                  </a:lnTo>
                  <a:lnTo>
                    <a:pt x="779648" y="2004259"/>
                  </a:lnTo>
                  <a:lnTo>
                    <a:pt x="735801" y="2029649"/>
                  </a:lnTo>
                  <a:lnTo>
                    <a:pt x="691150" y="2052871"/>
                  </a:lnTo>
                  <a:lnTo>
                    <a:pt x="645746" y="2073920"/>
                  </a:lnTo>
                  <a:lnTo>
                    <a:pt x="599640" y="2092788"/>
                  </a:lnTo>
                  <a:lnTo>
                    <a:pt x="552883" y="2109468"/>
                  </a:lnTo>
                  <a:lnTo>
                    <a:pt x="505526" y="2123954"/>
                  </a:lnTo>
                  <a:lnTo>
                    <a:pt x="457620" y="2136237"/>
                  </a:lnTo>
                  <a:lnTo>
                    <a:pt x="409217" y="2146311"/>
                  </a:lnTo>
                  <a:lnTo>
                    <a:pt x="360367" y="2154169"/>
                  </a:lnTo>
                  <a:lnTo>
                    <a:pt x="311121" y="2159804"/>
                  </a:lnTo>
                  <a:lnTo>
                    <a:pt x="261530" y="2163208"/>
                  </a:lnTo>
                  <a:lnTo>
                    <a:pt x="211645" y="2164376"/>
                  </a:lnTo>
                  <a:lnTo>
                    <a:pt x="161517" y="2163299"/>
                  </a:lnTo>
                  <a:lnTo>
                    <a:pt x="111198" y="2159970"/>
                  </a:lnTo>
                  <a:lnTo>
                    <a:pt x="60738" y="2154383"/>
                  </a:lnTo>
                  <a:lnTo>
                    <a:pt x="10188" y="2146531"/>
                  </a:lnTo>
                  <a:lnTo>
                    <a:pt x="0" y="2141369"/>
                  </a:lnTo>
                  <a:lnTo>
                    <a:pt x="1444" y="2133935"/>
                  </a:lnTo>
                  <a:lnTo>
                    <a:pt x="61129" y="1825755"/>
                  </a:lnTo>
                  <a:lnTo>
                    <a:pt x="110682" y="1833475"/>
                  </a:lnTo>
                  <a:lnTo>
                    <a:pt x="160173" y="1838037"/>
                  </a:lnTo>
                  <a:lnTo>
                    <a:pt x="209484" y="1839468"/>
                  </a:lnTo>
                  <a:lnTo>
                    <a:pt x="258498" y="1837795"/>
                  </a:lnTo>
                  <a:lnTo>
                    <a:pt x="307098" y="1833044"/>
                  </a:lnTo>
                  <a:lnTo>
                    <a:pt x="355166" y="1825242"/>
                  </a:lnTo>
                  <a:lnTo>
                    <a:pt x="402584" y="1814417"/>
                  </a:lnTo>
                  <a:lnTo>
                    <a:pt x="449234" y="1800594"/>
                  </a:lnTo>
                  <a:lnTo>
                    <a:pt x="495001" y="1783802"/>
                  </a:lnTo>
                  <a:lnTo>
                    <a:pt x="539765" y="1764066"/>
                  </a:lnTo>
                  <a:lnTo>
                    <a:pt x="583409" y="1741414"/>
                  </a:lnTo>
                  <a:lnTo>
                    <a:pt x="625817" y="1715871"/>
                  </a:lnTo>
                  <a:lnTo>
                    <a:pt x="666869" y="1687466"/>
                  </a:lnTo>
                  <a:lnTo>
                    <a:pt x="706018" y="1656564"/>
                  </a:lnTo>
                  <a:lnTo>
                    <a:pt x="742754" y="1623582"/>
                  </a:lnTo>
                  <a:lnTo>
                    <a:pt x="777017" y="1588624"/>
                  </a:lnTo>
                  <a:lnTo>
                    <a:pt x="808748" y="1551793"/>
                  </a:lnTo>
                  <a:lnTo>
                    <a:pt x="837890" y="1513192"/>
                  </a:lnTo>
                  <a:lnTo>
                    <a:pt x="864381" y="1472926"/>
                  </a:lnTo>
                  <a:lnTo>
                    <a:pt x="888165" y="1431099"/>
                  </a:lnTo>
                  <a:lnTo>
                    <a:pt x="909181" y="1387813"/>
                  </a:lnTo>
                  <a:lnTo>
                    <a:pt x="927372" y="1343172"/>
                  </a:lnTo>
                  <a:lnTo>
                    <a:pt x="942677" y="1297281"/>
                  </a:lnTo>
                  <a:lnTo>
                    <a:pt x="955038" y="1250242"/>
                  </a:lnTo>
                  <a:lnTo>
                    <a:pt x="964396" y="1202160"/>
                  </a:lnTo>
                  <a:lnTo>
                    <a:pt x="970692" y="1153137"/>
                  </a:lnTo>
                  <a:lnTo>
                    <a:pt x="973835" y="1103821"/>
                  </a:lnTo>
                  <a:lnTo>
                    <a:pt x="973790" y="1054863"/>
                  </a:lnTo>
                  <a:lnTo>
                    <a:pt x="970597" y="1006376"/>
                  </a:lnTo>
                  <a:lnTo>
                    <a:pt x="964294" y="958473"/>
                  </a:lnTo>
                  <a:lnTo>
                    <a:pt x="954918" y="911266"/>
                  </a:lnTo>
                  <a:lnTo>
                    <a:pt x="942509" y="864868"/>
                  </a:lnTo>
                  <a:lnTo>
                    <a:pt x="927105" y="819392"/>
                  </a:lnTo>
                  <a:lnTo>
                    <a:pt x="908743" y="774951"/>
                  </a:lnTo>
                  <a:lnTo>
                    <a:pt x="887462" y="731656"/>
                  </a:lnTo>
                  <a:lnTo>
                    <a:pt x="863301" y="689621"/>
                  </a:lnTo>
                  <a:lnTo>
                    <a:pt x="836296" y="648959"/>
                  </a:lnTo>
                  <a:lnTo>
                    <a:pt x="806488" y="609782"/>
                  </a:lnTo>
                  <a:lnTo>
                    <a:pt x="773913" y="572202"/>
                  </a:lnTo>
                  <a:lnTo>
                    <a:pt x="738991" y="536724"/>
                  </a:lnTo>
                  <a:lnTo>
                    <a:pt x="702194" y="503808"/>
                  </a:lnTo>
                  <a:lnTo>
                    <a:pt x="663632" y="473502"/>
                  </a:lnTo>
                  <a:lnTo>
                    <a:pt x="623416" y="445855"/>
                  </a:lnTo>
                  <a:lnTo>
                    <a:pt x="581655" y="420914"/>
                  </a:lnTo>
                  <a:lnTo>
                    <a:pt x="538460" y="398727"/>
                  </a:lnTo>
                  <a:lnTo>
                    <a:pt x="493942" y="379342"/>
                  </a:lnTo>
                  <a:lnTo>
                    <a:pt x="448209" y="362808"/>
                  </a:lnTo>
                  <a:lnTo>
                    <a:pt x="401374" y="349173"/>
                  </a:lnTo>
                  <a:lnTo>
                    <a:pt x="353546" y="338484"/>
                  </a:lnTo>
                  <a:lnTo>
                    <a:pt x="304836" y="330789"/>
                  </a:lnTo>
                  <a:lnTo>
                    <a:pt x="255353" y="326137"/>
                  </a:lnTo>
                  <a:lnTo>
                    <a:pt x="205208" y="324576"/>
                  </a:lnTo>
                  <a:lnTo>
                    <a:pt x="205208" y="10837"/>
                  </a:lnTo>
                  <a:close/>
                </a:path>
              </a:pathLst>
            </a:custGeom>
            <a:ln w="15706">
              <a:solidFill>
                <a:srgbClr val="F4F4F7"/>
              </a:solidFill>
            </a:ln>
          </p:spPr>
          <p:txBody>
            <a:bodyPr wrap="square" lIns="0" tIns="0" rIns="0" bIns="0" rtlCol="0"/>
            <a:lstStyle/>
            <a:p>
              <a:endParaRPr/>
            </a:p>
          </p:txBody>
        </p:sp>
        <p:sp>
          <p:nvSpPr>
            <p:cNvPr id="17" name="object 17"/>
            <p:cNvSpPr/>
            <p:nvPr/>
          </p:nvSpPr>
          <p:spPr>
            <a:xfrm>
              <a:off x="15600806" y="4002804"/>
              <a:ext cx="1099820" cy="2144395"/>
            </a:xfrm>
            <a:custGeom>
              <a:avLst/>
              <a:gdLst/>
              <a:ahLst/>
              <a:cxnLst/>
              <a:rect l="l" t="t" r="r" b="b"/>
              <a:pathLst>
                <a:path w="1099819" h="2144395">
                  <a:moveTo>
                    <a:pt x="1096297" y="0"/>
                  </a:moveTo>
                  <a:lnTo>
                    <a:pt x="1038725" y="1624"/>
                  </a:lnTo>
                  <a:lnTo>
                    <a:pt x="989354" y="5273"/>
                  </a:lnTo>
                  <a:lnTo>
                    <a:pt x="940536" y="10998"/>
                  </a:lnTo>
                  <a:lnTo>
                    <a:pt x="892321" y="18775"/>
                  </a:lnTo>
                  <a:lnTo>
                    <a:pt x="844760" y="28581"/>
                  </a:lnTo>
                  <a:lnTo>
                    <a:pt x="797903" y="40393"/>
                  </a:lnTo>
                  <a:lnTo>
                    <a:pt x="751799" y="54186"/>
                  </a:lnTo>
                  <a:lnTo>
                    <a:pt x="706499" y="69939"/>
                  </a:lnTo>
                  <a:lnTo>
                    <a:pt x="662052" y="87628"/>
                  </a:lnTo>
                  <a:lnTo>
                    <a:pt x="618509" y="107230"/>
                  </a:lnTo>
                  <a:lnTo>
                    <a:pt x="575920" y="128721"/>
                  </a:lnTo>
                  <a:lnTo>
                    <a:pt x="534334" y="152078"/>
                  </a:lnTo>
                  <a:lnTo>
                    <a:pt x="493802" y="177278"/>
                  </a:lnTo>
                  <a:lnTo>
                    <a:pt x="454374" y="204298"/>
                  </a:lnTo>
                  <a:lnTo>
                    <a:pt x="416099" y="233114"/>
                  </a:lnTo>
                  <a:lnTo>
                    <a:pt x="379028" y="263704"/>
                  </a:lnTo>
                  <a:lnTo>
                    <a:pt x="343211" y="296043"/>
                  </a:lnTo>
                  <a:lnTo>
                    <a:pt x="308698" y="330110"/>
                  </a:lnTo>
                  <a:lnTo>
                    <a:pt x="275538" y="365880"/>
                  </a:lnTo>
                  <a:lnTo>
                    <a:pt x="243782" y="403330"/>
                  </a:lnTo>
                  <a:lnTo>
                    <a:pt x="213479" y="442437"/>
                  </a:lnTo>
                  <a:lnTo>
                    <a:pt x="184681" y="483179"/>
                  </a:lnTo>
                  <a:lnTo>
                    <a:pt x="157703" y="525162"/>
                  </a:lnTo>
                  <a:lnTo>
                    <a:pt x="132833" y="567966"/>
                  </a:lnTo>
                  <a:lnTo>
                    <a:pt x="110075" y="611530"/>
                  </a:lnTo>
                  <a:lnTo>
                    <a:pt x="89435" y="655791"/>
                  </a:lnTo>
                  <a:lnTo>
                    <a:pt x="70921" y="700688"/>
                  </a:lnTo>
                  <a:lnTo>
                    <a:pt x="54536" y="746158"/>
                  </a:lnTo>
                  <a:lnTo>
                    <a:pt x="40288" y="792140"/>
                  </a:lnTo>
                  <a:lnTo>
                    <a:pt x="28183" y="838571"/>
                  </a:lnTo>
                  <a:lnTo>
                    <a:pt x="18226" y="885390"/>
                  </a:lnTo>
                  <a:lnTo>
                    <a:pt x="10423" y="932534"/>
                  </a:lnTo>
                  <a:lnTo>
                    <a:pt x="4780" y="979942"/>
                  </a:lnTo>
                  <a:lnTo>
                    <a:pt x="1304" y="1027552"/>
                  </a:lnTo>
                  <a:lnTo>
                    <a:pt x="0" y="1075301"/>
                  </a:lnTo>
                  <a:lnTo>
                    <a:pt x="873" y="1123128"/>
                  </a:lnTo>
                  <a:lnTo>
                    <a:pt x="3931" y="1170971"/>
                  </a:lnTo>
                  <a:lnTo>
                    <a:pt x="9179" y="1218767"/>
                  </a:lnTo>
                  <a:lnTo>
                    <a:pt x="16622" y="1266456"/>
                  </a:lnTo>
                  <a:lnTo>
                    <a:pt x="26268" y="1313974"/>
                  </a:lnTo>
                  <a:lnTo>
                    <a:pt x="38121" y="1361260"/>
                  </a:lnTo>
                  <a:lnTo>
                    <a:pt x="52188" y="1408252"/>
                  </a:lnTo>
                  <a:lnTo>
                    <a:pt x="68475" y="1454888"/>
                  </a:lnTo>
                  <a:lnTo>
                    <a:pt x="86987" y="1501106"/>
                  </a:lnTo>
                  <a:lnTo>
                    <a:pt x="107523" y="1546441"/>
                  </a:lnTo>
                  <a:lnTo>
                    <a:pt x="129848" y="1590448"/>
                  </a:lnTo>
                  <a:lnTo>
                    <a:pt x="153915" y="1633097"/>
                  </a:lnTo>
                  <a:lnTo>
                    <a:pt x="179682" y="1674354"/>
                  </a:lnTo>
                  <a:lnTo>
                    <a:pt x="207102" y="1714187"/>
                  </a:lnTo>
                  <a:lnTo>
                    <a:pt x="236132" y="1752564"/>
                  </a:lnTo>
                  <a:lnTo>
                    <a:pt x="266726" y="1789454"/>
                  </a:lnTo>
                  <a:lnTo>
                    <a:pt x="298840" y="1824825"/>
                  </a:lnTo>
                  <a:lnTo>
                    <a:pt x="332429" y="1858643"/>
                  </a:lnTo>
                  <a:lnTo>
                    <a:pt x="367449" y="1890877"/>
                  </a:lnTo>
                  <a:lnTo>
                    <a:pt x="403855" y="1921496"/>
                  </a:lnTo>
                  <a:lnTo>
                    <a:pt x="441601" y="1950467"/>
                  </a:lnTo>
                  <a:lnTo>
                    <a:pt x="480644" y="1977757"/>
                  </a:lnTo>
                  <a:lnTo>
                    <a:pt x="520938" y="2003335"/>
                  </a:lnTo>
                  <a:lnTo>
                    <a:pt x="562439" y="2027170"/>
                  </a:lnTo>
                  <a:lnTo>
                    <a:pt x="605102" y="2049228"/>
                  </a:lnTo>
                  <a:lnTo>
                    <a:pt x="648883" y="2069477"/>
                  </a:lnTo>
                  <a:lnTo>
                    <a:pt x="693737" y="2087887"/>
                  </a:lnTo>
                  <a:lnTo>
                    <a:pt x="739618" y="2104423"/>
                  </a:lnTo>
                  <a:lnTo>
                    <a:pt x="786483" y="2119056"/>
                  </a:lnTo>
                  <a:lnTo>
                    <a:pt x="834287" y="2131752"/>
                  </a:lnTo>
                  <a:lnTo>
                    <a:pt x="882984" y="2142479"/>
                  </a:lnTo>
                  <a:lnTo>
                    <a:pt x="890523" y="2143976"/>
                  </a:lnTo>
                  <a:lnTo>
                    <a:pt x="894376" y="2141369"/>
                  </a:lnTo>
                  <a:lnTo>
                    <a:pt x="895821" y="2133935"/>
                  </a:lnTo>
                  <a:lnTo>
                    <a:pt x="955516" y="1825755"/>
                  </a:lnTo>
                  <a:lnTo>
                    <a:pt x="905077" y="1814594"/>
                  </a:lnTo>
                  <a:lnTo>
                    <a:pt x="855995" y="1800362"/>
                  </a:lnTo>
                  <a:lnTo>
                    <a:pt x="808378" y="1783147"/>
                  </a:lnTo>
                  <a:lnTo>
                    <a:pt x="762336" y="1763035"/>
                  </a:lnTo>
                  <a:lnTo>
                    <a:pt x="717975" y="1740112"/>
                  </a:lnTo>
                  <a:lnTo>
                    <a:pt x="675406" y="1714465"/>
                  </a:lnTo>
                  <a:lnTo>
                    <a:pt x="634735" y="1686181"/>
                  </a:lnTo>
                  <a:lnTo>
                    <a:pt x="596073" y="1655346"/>
                  </a:lnTo>
                  <a:lnTo>
                    <a:pt x="559527" y="1622046"/>
                  </a:lnTo>
                  <a:lnTo>
                    <a:pt x="525206" y="1586368"/>
                  </a:lnTo>
                  <a:lnTo>
                    <a:pt x="493218" y="1548399"/>
                  </a:lnTo>
                  <a:lnTo>
                    <a:pt x="463672" y="1508226"/>
                  </a:lnTo>
                  <a:lnTo>
                    <a:pt x="436676" y="1465933"/>
                  </a:lnTo>
                  <a:lnTo>
                    <a:pt x="412339" y="1421609"/>
                  </a:lnTo>
                  <a:lnTo>
                    <a:pt x="390769" y="1375340"/>
                  </a:lnTo>
                  <a:lnTo>
                    <a:pt x="372296" y="1327786"/>
                  </a:lnTo>
                  <a:lnTo>
                    <a:pt x="357171" y="1279646"/>
                  </a:lnTo>
                  <a:lnTo>
                    <a:pt x="345380" y="1231058"/>
                  </a:lnTo>
                  <a:lnTo>
                    <a:pt x="336909" y="1182157"/>
                  </a:lnTo>
                  <a:lnTo>
                    <a:pt x="331747" y="1133081"/>
                  </a:lnTo>
                  <a:lnTo>
                    <a:pt x="329878" y="1083967"/>
                  </a:lnTo>
                  <a:lnTo>
                    <a:pt x="331291" y="1034951"/>
                  </a:lnTo>
                  <a:lnTo>
                    <a:pt x="335973" y="986170"/>
                  </a:lnTo>
                  <a:lnTo>
                    <a:pt x="343910" y="937761"/>
                  </a:lnTo>
                  <a:lnTo>
                    <a:pt x="355088" y="889861"/>
                  </a:lnTo>
                  <a:lnTo>
                    <a:pt x="369496" y="842607"/>
                  </a:lnTo>
                  <a:lnTo>
                    <a:pt x="387120" y="796136"/>
                  </a:lnTo>
                  <a:lnTo>
                    <a:pt x="407946" y="750584"/>
                  </a:lnTo>
                  <a:lnTo>
                    <a:pt x="431962" y="706088"/>
                  </a:lnTo>
                  <a:lnTo>
                    <a:pt x="459154" y="662786"/>
                  </a:lnTo>
                  <a:lnTo>
                    <a:pt x="489145" y="621316"/>
                  </a:lnTo>
                  <a:lnTo>
                    <a:pt x="521484" y="582269"/>
                  </a:lnTo>
                  <a:lnTo>
                    <a:pt x="556049" y="545708"/>
                  </a:lnTo>
                  <a:lnTo>
                    <a:pt x="592715" y="511698"/>
                  </a:lnTo>
                  <a:lnTo>
                    <a:pt x="631360" y="480305"/>
                  </a:lnTo>
                  <a:lnTo>
                    <a:pt x="671861" y="451594"/>
                  </a:lnTo>
                  <a:lnTo>
                    <a:pt x="714095" y="425629"/>
                  </a:lnTo>
                  <a:lnTo>
                    <a:pt x="757939" y="402475"/>
                  </a:lnTo>
                  <a:lnTo>
                    <a:pt x="803270" y="382198"/>
                  </a:lnTo>
                  <a:lnTo>
                    <a:pt x="849964" y="364862"/>
                  </a:lnTo>
                  <a:lnTo>
                    <a:pt x="897899" y="350532"/>
                  </a:lnTo>
                  <a:lnTo>
                    <a:pt x="946951" y="339274"/>
                  </a:lnTo>
                  <a:lnTo>
                    <a:pt x="996999" y="331152"/>
                  </a:lnTo>
                  <a:lnTo>
                    <a:pt x="1047917" y="326231"/>
                  </a:lnTo>
                  <a:lnTo>
                    <a:pt x="1099585" y="324576"/>
                  </a:lnTo>
                  <a:lnTo>
                    <a:pt x="1099585" y="3266"/>
                  </a:lnTo>
                  <a:lnTo>
                    <a:pt x="1096297" y="0"/>
                  </a:lnTo>
                  <a:close/>
                </a:path>
              </a:pathLst>
            </a:custGeom>
            <a:solidFill>
              <a:srgbClr val="D8D8D8"/>
            </a:solidFill>
          </p:spPr>
          <p:txBody>
            <a:bodyPr wrap="square" lIns="0" tIns="0" rIns="0" bIns="0" rtlCol="0"/>
            <a:lstStyle/>
            <a:p>
              <a:endParaRPr/>
            </a:p>
          </p:txBody>
        </p:sp>
        <p:sp>
          <p:nvSpPr>
            <p:cNvPr id="18" name="object 18"/>
            <p:cNvSpPr/>
            <p:nvPr/>
          </p:nvSpPr>
          <p:spPr>
            <a:xfrm>
              <a:off x="15600806" y="4002804"/>
              <a:ext cx="1099820" cy="2144395"/>
            </a:xfrm>
            <a:custGeom>
              <a:avLst/>
              <a:gdLst/>
              <a:ahLst/>
              <a:cxnLst/>
              <a:rect l="l" t="t" r="r" b="b"/>
              <a:pathLst>
                <a:path w="1099819" h="2144395">
                  <a:moveTo>
                    <a:pt x="895821" y="2133935"/>
                  </a:moveTo>
                  <a:lnTo>
                    <a:pt x="894376" y="2141369"/>
                  </a:lnTo>
                  <a:lnTo>
                    <a:pt x="890523" y="2143976"/>
                  </a:lnTo>
                  <a:lnTo>
                    <a:pt x="882984" y="2142479"/>
                  </a:lnTo>
                  <a:lnTo>
                    <a:pt x="834287" y="2131752"/>
                  </a:lnTo>
                  <a:lnTo>
                    <a:pt x="786483" y="2119056"/>
                  </a:lnTo>
                  <a:lnTo>
                    <a:pt x="739618" y="2104423"/>
                  </a:lnTo>
                  <a:lnTo>
                    <a:pt x="693737" y="2087887"/>
                  </a:lnTo>
                  <a:lnTo>
                    <a:pt x="648883" y="2069477"/>
                  </a:lnTo>
                  <a:lnTo>
                    <a:pt x="605102" y="2049228"/>
                  </a:lnTo>
                  <a:lnTo>
                    <a:pt x="562439" y="2027170"/>
                  </a:lnTo>
                  <a:lnTo>
                    <a:pt x="520938" y="2003335"/>
                  </a:lnTo>
                  <a:lnTo>
                    <a:pt x="480644" y="1977757"/>
                  </a:lnTo>
                  <a:lnTo>
                    <a:pt x="441601" y="1950467"/>
                  </a:lnTo>
                  <a:lnTo>
                    <a:pt x="403855" y="1921496"/>
                  </a:lnTo>
                  <a:lnTo>
                    <a:pt x="367449" y="1890877"/>
                  </a:lnTo>
                  <a:lnTo>
                    <a:pt x="332429" y="1858643"/>
                  </a:lnTo>
                  <a:lnTo>
                    <a:pt x="298840" y="1824825"/>
                  </a:lnTo>
                  <a:lnTo>
                    <a:pt x="266726" y="1789454"/>
                  </a:lnTo>
                  <a:lnTo>
                    <a:pt x="236132" y="1752564"/>
                  </a:lnTo>
                  <a:lnTo>
                    <a:pt x="207102" y="1714187"/>
                  </a:lnTo>
                  <a:lnTo>
                    <a:pt x="179682" y="1674354"/>
                  </a:lnTo>
                  <a:lnTo>
                    <a:pt x="153915" y="1633097"/>
                  </a:lnTo>
                  <a:lnTo>
                    <a:pt x="129848" y="1590448"/>
                  </a:lnTo>
                  <a:lnTo>
                    <a:pt x="107523" y="1546441"/>
                  </a:lnTo>
                  <a:lnTo>
                    <a:pt x="86987" y="1501106"/>
                  </a:lnTo>
                  <a:lnTo>
                    <a:pt x="68475" y="1454888"/>
                  </a:lnTo>
                  <a:lnTo>
                    <a:pt x="52188" y="1408252"/>
                  </a:lnTo>
                  <a:lnTo>
                    <a:pt x="38121" y="1361260"/>
                  </a:lnTo>
                  <a:lnTo>
                    <a:pt x="26268" y="1313974"/>
                  </a:lnTo>
                  <a:lnTo>
                    <a:pt x="16622" y="1266456"/>
                  </a:lnTo>
                  <a:lnTo>
                    <a:pt x="9179" y="1218767"/>
                  </a:lnTo>
                  <a:lnTo>
                    <a:pt x="3931" y="1170971"/>
                  </a:lnTo>
                  <a:lnTo>
                    <a:pt x="873" y="1123128"/>
                  </a:lnTo>
                  <a:lnTo>
                    <a:pt x="0" y="1075301"/>
                  </a:lnTo>
                  <a:lnTo>
                    <a:pt x="1304" y="1027552"/>
                  </a:lnTo>
                  <a:lnTo>
                    <a:pt x="4780" y="979942"/>
                  </a:lnTo>
                  <a:lnTo>
                    <a:pt x="10423" y="932534"/>
                  </a:lnTo>
                  <a:lnTo>
                    <a:pt x="18226" y="885390"/>
                  </a:lnTo>
                  <a:lnTo>
                    <a:pt x="28183" y="838571"/>
                  </a:lnTo>
                  <a:lnTo>
                    <a:pt x="40288" y="792140"/>
                  </a:lnTo>
                  <a:lnTo>
                    <a:pt x="54536" y="746158"/>
                  </a:lnTo>
                  <a:lnTo>
                    <a:pt x="70921" y="700688"/>
                  </a:lnTo>
                  <a:lnTo>
                    <a:pt x="89435" y="655791"/>
                  </a:lnTo>
                  <a:lnTo>
                    <a:pt x="110075" y="611530"/>
                  </a:lnTo>
                  <a:lnTo>
                    <a:pt x="132833" y="567966"/>
                  </a:lnTo>
                  <a:lnTo>
                    <a:pt x="157703" y="525162"/>
                  </a:lnTo>
                  <a:lnTo>
                    <a:pt x="184681" y="483179"/>
                  </a:lnTo>
                  <a:lnTo>
                    <a:pt x="213479" y="442437"/>
                  </a:lnTo>
                  <a:lnTo>
                    <a:pt x="243782" y="403330"/>
                  </a:lnTo>
                  <a:lnTo>
                    <a:pt x="275538" y="365880"/>
                  </a:lnTo>
                  <a:lnTo>
                    <a:pt x="308698" y="330110"/>
                  </a:lnTo>
                  <a:lnTo>
                    <a:pt x="343211" y="296043"/>
                  </a:lnTo>
                  <a:lnTo>
                    <a:pt x="379028" y="263704"/>
                  </a:lnTo>
                  <a:lnTo>
                    <a:pt x="416099" y="233114"/>
                  </a:lnTo>
                  <a:lnTo>
                    <a:pt x="454374" y="204298"/>
                  </a:lnTo>
                  <a:lnTo>
                    <a:pt x="493802" y="177278"/>
                  </a:lnTo>
                  <a:lnTo>
                    <a:pt x="534334" y="152078"/>
                  </a:lnTo>
                  <a:lnTo>
                    <a:pt x="575920" y="128721"/>
                  </a:lnTo>
                  <a:lnTo>
                    <a:pt x="618509" y="107230"/>
                  </a:lnTo>
                  <a:lnTo>
                    <a:pt x="662052" y="87628"/>
                  </a:lnTo>
                  <a:lnTo>
                    <a:pt x="706499" y="69939"/>
                  </a:lnTo>
                  <a:lnTo>
                    <a:pt x="751799" y="54186"/>
                  </a:lnTo>
                  <a:lnTo>
                    <a:pt x="797903" y="40393"/>
                  </a:lnTo>
                  <a:lnTo>
                    <a:pt x="844760" y="28581"/>
                  </a:lnTo>
                  <a:lnTo>
                    <a:pt x="892321" y="18775"/>
                  </a:lnTo>
                  <a:lnTo>
                    <a:pt x="940536" y="10998"/>
                  </a:lnTo>
                  <a:lnTo>
                    <a:pt x="989354" y="5273"/>
                  </a:lnTo>
                  <a:lnTo>
                    <a:pt x="1038725" y="1624"/>
                  </a:lnTo>
                  <a:lnTo>
                    <a:pt x="1088601" y="73"/>
                  </a:lnTo>
                  <a:lnTo>
                    <a:pt x="1096297" y="0"/>
                  </a:lnTo>
                  <a:lnTo>
                    <a:pt x="1099585" y="3266"/>
                  </a:lnTo>
                  <a:lnTo>
                    <a:pt x="1099585" y="10837"/>
                  </a:lnTo>
                  <a:lnTo>
                    <a:pt x="1099585" y="324576"/>
                  </a:lnTo>
                  <a:lnTo>
                    <a:pt x="1047917" y="326231"/>
                  </a:lnTo>
                  <a:lnTo>
                    <a:pt x="996999" y="331152"/>
                  </a:lnTo>
                  <a:lnTo>
                    <a:pt x="946951" y="339274"/>
                  </a:lnTo>
                  <a:lnTo>
                    <a:pt x="897899" y="350532"/>
                  </a:lnTo>
                  <a:lnTo>
                    <a:pt x="849964" y="364862"/>
                  </a:lnTo>
                  <a:lnTo>
                    <a:pt x="803270" y="382198"/>
                  </a:lnTo>
                  <a:lnTo>
                    <a:pt x="757939" y="402475"/>
                  </a:lnTo>
                  <a:lnTo>
                    <a:pt x="714095" y="425629"/>
                  </a:lnTo>
                  <a:lnTo>
                    <a:pt x="671861" y="451594"/>
                  </a:lnTo>
                  <a:lnTo>
                    <a:pt x="631360" y="480305"/>
                  </a:lnTo>
                  <a:lnTo>
                    <a:pt x="592715" y="511698"/>
                  </a:lnTo>
                  <a:lnTo>
                    <a:pt x="556049" y="545708"/>
                  </a:lnTo>
                  <a:lnTo>
                    <a:pt x="521484" y="582269"/>
                  </a:lnTo>
                  <a:lnTo>
                    <a:pt x="489145" y="621316"/>
                  </a:lnTo>
                  <a:lnTo>
                    <a:pt x="459154" y="662786"/>
                  </a:lnTo>
                  <a:lnTo>
                    <a:pt x="431962" y="706088"/>
                  </a:lnTo>
                  <a:lnTo>
                    <a:pt x="407946" y="750584"/>
                  </a:lnTo>
                  <a:lnTo>
                    <a:pt x="387120" y="796136"/>
                  </a:lnTo>
                  <a:lnTo>
                    <a:pt x="369496" y="842607"/>
                  </a:lnTo>
                  <a:lnTo>
                    <a:pt x="355088" y="889861"/>
                  </a:lnTo>
                  <a:lnTo>
                    <a:pt x="343910" y="937761"/>
                  </a:lnTo>
                  <a:lnTo>
                    <a:pt x="335973" y="986170"/>
                  </a:lnTo>
                  <a:lnTo>
                    <a:pt x="331291" y="1034951"/>
                  </a:lnTo>
                  <a:lnTo>
                    <a:pt x="329878" y="1083967"/>
                  </a:lnTo>
                  <a:lnTo>
                    <a:pt x="331747" y="1133081"/>
                  </a:lnTo>
                  <a:lnTo>
                    <a:pt x="336909" y="1182157"/>
                  </a:lnTo>
                  <a:lnTo>
                    <a:pt x="345380" y="1231058"/>
                  </a:lnTo>
                  <a:lnTo>
                    <a:pt x="357171" y="1279646"/>
                  </a:lnTo>
                  <a:lnTo>
                    <a:pt x="372296" y="1327786"/>
                  </a:lnTo>
                  <a:lnTo>
                    <a:pt x="390769" y="1375340"/>
                  </a:lnTo>
                  <a:lnTo>
                    <a:pt x="412339" y="1421609"/>
                  </a:lnTo>
                  <a:lnTo>
                    <a:pt x="436676" y="1465933"/>
                  </a:lnTo>
                  <a:lnTo>
                    <a:pt x="463672" y="1508226"/>
                  </a:lnTo>
                  <a:lnTo>
                    <a:pt x="493218" y="1548399"/>
                  </a:lnTo>
                  <a:lnTo>
                    <a:pt x="525206" y="1586368"/>
                  </a:lnTo>
                  <a:lnTo>
                    <a:pt x="559527" y="1622046"/>
                  </a:lnTo>
                  <a:lnTo>
                    <a:pt x="596073" y="1655346"/>
                  </a:lnTo>
                  <a:lnTo>
                    <a:pt x="634735" y="1686181"/>
                  </a:lnTo>
                  <a:lnTo>
                    <a:pt x="675406" y="1714465"/>
                  </a:lnTo>
                  <a:lnTo>
                    <a:pt x="717975" y="1740112"/>
                  </a:lnTo>
                  <a:lnTo>
                    <a:pt x="762336" y="1763035"/>
                  </a:lnTo>
                  <a:lnTo>
                    <a:pt x="808378" y="1783147"/>
                  </a:lnTo>
                  <a:lnTo>
                    <a:pt x="855995" y="1800362"/>
                  </a:lnTo>
                  <a:lnTo>
                    <a:pt x="905077" y="1814594"/>
                  </a:lnTo>
                  <a:lnTo>
                    <a:pt x="955516" y="1825755"/>
                  </a:lnTo>
                  <a:lnTo>
                    <a:pt x="895821" y="2133935"/>
                  </a:lnTo>
                  <a:close/>
                </a:path>
              </a:pathLst>
            </a:custGeom>
            <a:ln w="15706">
              <a:solidFill>
                <a:srgbClr val="FEFEFE"/>
              </a:solidFill>
            </a:ln>
          </p:spPr>
          <p:txBody>
            <a:bodyPr wrap="square" lIns="0" tIns="0" rIns="0" bIns="0" rtlCol="0"/>
            <a:lstStyle/>
            <a:p>
              <a:endParaRPr/>
            </a:p>
          </p:txBody>
        </p:sp>
        <p:sp>
          <p:nvSpPr>
            <p:cNvPr id="21" name="object 21"/>
            <p:cNvSpPr txBox="1"/>
            <p:nvPr/>
          </p:nvSpPr>
          <p:spPr>
            <a:xfrm>
              <a:off x="16106227" y="4695559"/>
              <a:ext cx="1223010" cy="732790"/>
            </a:xfrm>
            <a:prstGeom prst="rect">
              <a:avLst/>
            </a:prstGeom>
          </p:spPr>
          <p:txBody>
            <a:bodyPr vert="horz" wrap="square" lIns="0" tIns="17145" rIns="0" bIns="0" rtlCol="0">
              <a:spAutoFit/>
            </a:bodyPr>
            <a:lstStyle/>
            <a:p>
              <a:pPr marL="12700">
                <a:lnSpc>
                  <a:spcPct val="100000"/>
                </a:lnSpc>
                <a:spcBef>
                  <a:spcPts val="135"/>
                </a:spcBef>
              </a:pPr>
              <a:r>
                <a:rPr sz="4600" b="1" spc="-90" dirty="0">
                  <a:solidFill>
                    <a:srgbClr val="003150"/>
                  </a:solidFill>
                  <a:latin typeface="Work Sans"/>
                  <a:cs typeface="Work Sans"/>
                </a:rPr>
                <a:t>53%</a:t>
              </a:r>
              <a:endParaRPr sz="4600">
                <a:latin typeface="Work Sans"/>
                <a:cs typeface="Work Sans"/>
              </a:endParaRPr>
            </a:p>
          </p:txBody>
        </p:sp>
        <p:sp>
          <p:nvSpPr>
            <p:cNvPr id="22" name="object 22"/>
            <p:cNvSpPr txBox="1"/>
            <p:nvPr/>
          </p:nvSpPr>
          <p:spPr>
            <a:xfrm>
              <a:off x="13965932" y="6513603"/>
              <a:ext cx="5427980" cy="3511550"/>
            </a:xfrm>
            <a:prstGeom prst="rect">
              <a:avLst/>
            </a:prstGeom>
          </p:spPr>
          <p:txBody>
            <a:bodyPr vert="horz" wrap="square" lIns="0" tIns="33655" rIns="0" bIns="0" rtlCol="0">
              <a:spAutoFit/>
            </a:bodyPr>
            <a:lstStyle/>
            <a:p>
              <a:pPr marL="12700" marR="5080">
                <a:lnSpc>
                  <a:spcPts val="2470"/>
                </a:lnSpc>
                <a:spcBef>
                  <a:spcPts val="265"/>
                </a:spcBef>
              </a:pPr>
              <a:r>
                <a:rPr sz="2150" dirty="0">
                  <a:solidFill>
                    <a:srgbClr val="3B526F"/>
                  </a:solidFill>
                  <a:latin typeface="Work Sans"/>
                  <a:cs typeface="Work Sans"/>
                </a:rPr>
                <a:t>PRO</a:t>
              </a:r>
              <a:r>
                <a:rPr sz="2150" spc="-100" dirty="0">
                  <a:solidFill>
                    <a:srgbClr val="3B526F"/>
                  </a:solidFill>
                  <a:latin typeface="Work Sans"/>
                  <a:cs typeface="Work Sans"/>
                </a:rPr>
                <a:t> </a:t>
              </a:r>
              <a:r>
                <a:rPr sz="2150" spc="-25" dirty="0">
                  <a:solidFill>
                    <a:srgbClr val="3B526F"/>
                  </a:solidFill>
                  <a:latin typeface="Work Sans"/>
                  <a:cs typeface="Work Sans"/>
                </a:rPr>
                <a:t>ZMÍRNĚNÍ</a:t>
              </a:r>
              <a:r>
                <a:rPr sz="2150" spc="-100" dirty="0">
                  <a:solidFill>
                    <a:srgbClr val="3B526F"/>
                  </a:solidFill>
                  <a:latin typeface="Work Sans"/>
                  <a:cs typeface="Work Sans"/>
                </a:rPr>
                <a:t> </a:t>
              </a:r>
              <a:r>
                <a:rPr sz="2150" spc="-30" dirty="0">
                  <a:solidFill>
                    <a:srgbClr val="3B526F"/>
                  </a:solidFill>
                  <a:latin typeface="Work Sans"/>
                  <a:cs typeface="Work Sans"/>
                </a:rPr>
                <a:t>PODMÍNEK</a:t>
              </a:r>
              <a:r>
                <a:rPr sz="2150" spc="-125" dirty="0">
                  <a:solidFill>
                    <a:srgbClr val="3B526F"/>
                  </a:solidFill>
                  <a:latin typeface="Work Sans"/>
                  <a:cs typeface="Work Sans"/>
                </a:rPr>
                <a:t> </a:t>
              </a:r>
              <a:r>
                <a:rPr sz="2150" dirty="0">
                  <a:solidFill>
                    <a:srgbClr val="3B526F"/>
                  </a:solidFill>
                  <a:latin typeface="Work Sans"/>
                  <a:cs typeface="Work Sans"/>
                </a:rPr>
                <a:t>SE</a:t>
              </a:r>
              <a:r>
                <a:rPr sz="2150" spc="-165" dirty="0">
                  <a:solidFill>
                    <a:srgbClr val="3B526F"/>
                  </a:solidFill>
                  <a:latin typeface="Work Sans"/>
                  <a:cs typeface="Work Sans"/>
                </a:rPr>
                <a:t> </a:t>
              </a:r>
              <a:r>
                <a:rPr sz="2150" spc="-25" dirty="0">
                  <a:solidFill>
                    <a:srgbClr val="3B526F"/>
                  </a:solidFill>
                  <a:latin typeface="Work Sans"/>
                  <a:cs typeface="Work Sans"/>
                </a:rPr>
                <a:t>VYSLOVILO </a:t>
              </a:r>
              <a:r>
                <a:rPr sz="2150" spc="-100" dirty="0">
                  <a:solidFill>
                    <a:srgbClr val="3B526F"/>
                  </a:solidFill>
                  <a:latin typeface="Work Sans"/>
                  <a:cs typeface="Work Sans"/>
                </a:rPr>
                <a:t>47,2</a:t>
              </a:r>
              <a:r>
                <a:rPr sz="2150" spc="-85" dirty="0">
                  <a:solidFill>
                    <a:srgbClr val="3B526F"/>
                  </a:solidFill>
                  <a:latin typeface="Work Sans"/>
                  <a:cs typeface="Work Sans"/>
                </a:rPr>
                <a:t> </a:t>
              </a:r>
              <a:r>
                <a:rPr sz="2150" dirty="0">
                  <a:solidFill>
                    <a:srgbClr val="3B526F"/>
                  </a:solidFill>
                  <a:latin typeface="Work Sans"/>
                  <a:cs typeface="Work Sans"/>
                </a:rPr>
                <a:t>%</a:t>
              </a:r>
              <a:r>
                <a:rPr sz="2150" spc="-110" dirty="0">
                  <a:solidFill>
                    <a:srgbClr val="3B526F"/>
                  </a:solidFill>
                  <a:latin typeface="Work Sans"/>
                  <a:cs typeface="Work Sans"/>
                </a:rPr>
                <a:t> </a:t>
              </a:r>
              <a:r>
                <a:rPr sz="2150" spc="-35" dirty="0">
                  <a:solidFill>
                    <a:srgbClr val="3B526F"/>
                  </a:solidFill>
                  <a:latin typeface="Work Sans"/>
                  <a:cs typeface="Work Sans"/>
                </a:rPr>
                <a:t>RESPONDENTŮ,</a:t>
              </a:r>
              <a:r>
                <a:rPr sz="2150" spc="-95" dirty="0">
                  <a:solidFill>
                    <a:srgbClr val="3B526F"/>
                  </a:solidFill>
                  <a:latin typeface="Work Sans"/>
                  <a:cs typeface="Work Sans"/>
                </a:rPr>
                <a:t> </a:t>
              </a:r>
              <a:r>
                <a:rPr sz="2150" spc="-20" dirty="0">
                  <a:solidFill>
                    <a:srgbClr val="3B526F"/>
                  </a:solidFill>
                  <a:latin typeface="Work Sans"/>
                  <a:cs typeface="Work Sans"/>
                </a:rPr>
                <a:t>PROTI</a:t>
              </a:r>
              <a:r>
                <a:rPr sz="2150" spc="-95" dirty="0">
                  <a:solidFill>
                    <a:srgbClr val="3B526F"/>
                  </a:solidFill>
                  <a:latin typeface="Work Sans"/>
                  <a:cs typeface="Work Sans"/>
                </a:rPr>
                <a:t> </a:t>
              </a:r>
              <a:r>
                <a:rPr sz="2150" dirty="0">
                  <a:solidFill>
                    <a:srgbClr val="3B526F"/>
                  </a:solidFill>
                  <a:latin typeface="Work Sans"/>
                  <a:cs typeface="Work Sans"/>
                </a:rPr>
                <a:t>52,8</a:t>
              </a:r>
              <a:r>
                <a:rPr sz="2150" spc="-95" dirty="0">
                  <a:solidFill>
                    <a:srgbClr val="3B526F"/>
                  </a:solidFill>
                  <a:latin typeface="Work Sans"/>
                  <a:cs typeface="Work Sans"/>
                </a:rPr>
                <a:t> </a:t>
              </a:r>
              <a:r>
                <a:rPr sz="2150" spc="-25" dirty="0">
                  <a:solidFill>
                    <a:srgbClr val="3B526F"/>
                  </a:solidFill>
                  <a:latin typeface="Work Sans"/>
                  <a:cs typeface="Work Sans"/>
                </a:rPr>
                <a:t>%.</a:t>
              </a:r>
              <a:endParaRPr sz="2150" dirty="0">
                <a:latin typeface="Work Sans"/>
                <a:cs typeface="Work Sans"/>
              </a:endParaRPr>
            </a:p>
            <a:p>
              <a:pPr marL="12700">
                <a:lnSpc>
                  <a:spcPts val="2070"/>
                </a:lnSpc>
                <a:spcBef>
                  <a:spcPts val="390"/>
                </a:spcBef>
              </a:pPr>
              <a:r>
                <a:rPr sz="1800" spc="-40" dirty="0">
                  <a:solidFill>
                    <a:srgbClr val="3B526F"/>
                  </a:solidFill>
                  <a:latin typeface="Work Sans"/>
                  <a:cs typeface="Work Sans"/>
                </a:rPr>
                <a:t>Průzkum</a:t>
              </a:r>
              <a:r>
                <a:rPr sz="1800" spc="-85" dirty="0">
                  <a:solidFill>
                    <a:srgbClr val="3B526F"/>
                  </a:solidFill>
                  <a:latin typeface="Work Sans"/>
                  <a:cs typeface="Work Sans"/>
                </a:rPr>
                <a:t> </a:t>
              </a:r>
              <a:r>
                <a:rPr sz="1800" spc="-60" dirty="0">
                  <a:solidFill>
                    <a:srgbClr val="3B526F"/>
                  </a:solidFill>
                  <a:latin typeface="Work Sans"/>
                  <a:cs typeface="Work Sans"/>
                </a:rPr>
                <a:t>byl</a:t>
              </a:r>
              <a:r>
                <a:rPr sz="1800" spc="-150" dirty="0">
                  <a:solidFill>
                    <a:srgbClr val="3B526F"/>
                  </a:solidFill>
                  <a:latin typeface="Work Sans"/>
                  <a:cs typeface="Work Sans"/>
                </a:rPr>
                <a:t> </a:t>
              </a:r>
              <a:r>
                <a:rPr sz="1800" spc="-50" dirty="0">
                  <a:solidFill>
                    <a:srgbClr val="3B526F"/>
                  </a:solidFill>
                  <a:latin typeface="Work Sans"/>
                  <a:cs typeface="Work Sans"/>
                </a:rPr>
                <a:t>pořádán</a:t>
              </a:r>
              <a:r>
                <a:rPr sz="1800" spc="-130" dirty="0">
                  <a:solidFill>
                    <a:srgbClr val="3B526F"/>
                  </a:solidFill>
                  <a:latin typeface="Work Sans"/>
                  <a:cs typeface="Work Sans"/>
                </a:rPr>
                <a:t> </a:t>
              </a:r>
              <a:r>
                <a:rPr sz="1800" dirty="0">
                  <a:solidFill>
                    <a:srgbClr val="3B526F"/>
                  </a:solidFill>
                  <a:latin typeface="Work Sans"/>
                  <a:cs typeface="Work Sans"/>
                </a:rPr>
                <a:t>v</a:t>
              </a:r>
              <a:r>
                <a:rPr sz="1800" spc="-130" dirty="0">
                  <a:solidFill>
                    <a:srgbClr val="3B526F"/>
                  </a:solidFill>
                  <a:latin typeface="Work Sans"/>
                  <a:cs typeface="Work Sans"/>
                </a:rPr>
                <a:t> </a:t>
              </a:r>
              <a:r>
                <a:rPr sz="1800" spc="-45" dirty="0">
                  <a:solidFill>
                    <a:srgbClr val="3B526F"/>
                  </a:solidFill>
                  <a:latin typeface="Work Sans"/>
                  <a:cs typeface="Work Sans"/>
                </a:rPr>
                <a:t>adventním</a:t>
              </a:r>
              <a:r>
                <a:rPr sz="1800" spc="-85" dirty="0">
                  <a:solidFill>
                    <a:srgbClr val="3B526F"/>
                  </a:solidFill>
                  <a:latin typeface="Work Sans"/>
                  <a:cs typeface="Work Sans"/>
                </a:rPr>
                <a:t> </a:t>
              </a:r>
              <a:r>
                <a:rPr sz="1800" spc="-10" dirty="0">
                  <a:solidFill>
                    <a:srgbClr val="3B526F"/>
                  </a:solidFill>
                  <a:latin typeface="Work Sans"/>
                  <a:cs typeface="Work Sans"/>
                </a:rPr>
                <a:t>čase,</a:t>
              </a:r>
              <a:endParaRPr sz="1800" dirty="0">
                <a:latin typeface="Work Sans"/>
                <a:cs typeface="Work Sans"/>
              </a:endParaRPr>
            </a:p>
            <a:p>
              <a:pPr marL="12700" marR="158750">
                <a:lnSpc>
                  <a:spcPts val="1980"/>
                </a:lnSpc>
                <a:spcBef>
                  <a:spcPts val="125"/>
                </a:spcBef>
              </a:pPr>
              <a:r>
                <a:rPr sz="1800" dirty="0">
                  <a:solidFill>
                    <a:srgbClr val="3B526F"/>
                  </a:solidFill>
                  <a:latin typeface="Work Sans"/>
                  <a:cs typeface="Work Sans"/>
                </a:rPr>
                <a:t>a</a:t>
              </a:r>
              <a:r>
                <a:rPr sz="1800" spc="-170" dirty="0">
                  <a:solidFill>
                    <a:srgbClr val="3B526F"/>
                  </a:solidFill>
                  <a:latin typeface="Work Sans"/>
                  <a:cs typeface="Work Sans"/>
                </a:rPr>
                <a:t> </a:t>
              </a:r>
              <a:r>
                <a:rPr sz="1800" spc="-25" dirty="0">
                  <a:solidFill>
                    <a:srgbClr val="3B526F"/>
                  </a:solidFill>
                  <a:latin typeface="Work Sans"/>
                  <a:cs typeface="Work Sans"/>
                </a:rPr>
                <a:t>ve</a:t>
              </a:r>
              <a:r>
                <a:rPr sz="1800" spc="-125" dirty="0">
                  <a:solidFill>
                    <a:srgbClr val="3B526F"/>
                  </a:solidFill>
                  <a:latin typeface="Work Sans"/>
                  <a:cs typeface="Work Sans"/>
                </a:rPr>
                <a:t> </a:t>
              </a:r>
              <a:r>
                <a:rPr sz="1800" spc="-50" dirty="0">
                  <a:solidFill>
                    <a:srgbClr val="3B526F"/>
                  </a:solidFill>
                  <a:latin typeface="Work Sans"/>
                  <a:cs typeface="Work Sans"/>
                </a:rPr>
                <a:t>výsledcích</a:t>
              </a:r>
              <a:r>
                <a:rPr sz="1800" spc="-80" dirty="0">
                  <a:solidFill>
                    <a:srgbClr val="3B526F"/>
                  </a:solidFill>
                  <a:latin typeface="Work Sans"/>
                  <a:cs typeface="Work Sans"/>
                </a:rPr>
                <a:t> </a:t>
              </a:r>
              <a:r>
                <a:rPr sz="1800" dirty="0">
                  <a:solidFill>
                    <a:srgbClr val="3B526F"/>
                  </a:solidFill>
                  <a:latin typeface="Work Sans"/>
                  <a:cs typeface="Work Sans"/>
                </a:rPr>
                <a:t>se</a:t>
              </a:r>
              <a:r>
                <a:rPr sz="1800" spc="-80" dirty="0">
                  <a:solidFill>
                    <a:srgbClr val="3B526F"/>
                  </a:solidFill>
                  <a:latin typeface="Work Sans"/>
                  <a:cs typeface="Work Sans"/>
                </a:rPr>
                <a:t> </a:t>
              </a:r>
              <a:r>
                <a:rPr sz="1800" spc="-60" dirty="0">
                  <a:solidFill>
                    <a:srgbClr val="3B526F"/>
                  </a:solidFill>
                  <a:latin typeface="Work Sans"/>
                  <a:cs typeface="Work Sans"/>
                </a:rPr>
                <a:t>projevila</a:t>
              </a:r>
              <a:r>
                <a:rPr sz="1800" spc="-120" dirty="0">
                  <a:solidFill>
                    <a:srgbClr val="3B526F"/>
                  </a:solidFill>
                  <a:latin typeface="Work Sans"/>
                  <a:cs typeface="Work Sans"/>
                </a:rPr>
                <a:t> </a:t>
              </a:r>
              <a:r>
                <a:rPr sz="1800" spc="-60" dirty="0">
                  <a:solidFill>
                    <a:srgbClr val="3B526F"/>
                  </a:solidFill>
                  <a:latin typeface="Work Sans"/>
                  <a:cs typeface="Work Sans"/>
                </a:rPr>
                <a:t>ochota</a:t>
              </a:r>
              <a:r>
                <a:rPr sz="1800" spc="-165" dirty="0">
                  <a:solidFill>
                    <a:srgbClr val="3B526F"/>
                  </a:solidFill>
                  <a:latin typeface="Work Sans"/>
                  <a:cs typeface="Work Sans"/>
                </a:rPr>
                <a:t> </a:t>
              </a:r>
              <a:r>
                <a:rPr sz="1800" spc="-10" dirty="0">
                  <a:solidFill>
                    <a:srgbClr val="3B526F"/>
                  </a:solidFill>
                  <a:latin typeface="Work Sans"/>
                  <a:cs typeface="Work Sans"/>
                </a:rPr>
                <a:t>veřejnosti </a:t>
              </a:r>
              <a:r>
                <a:rPr sz="1800" spc="-55" dirty="0">
                  <a:solidFill>
                    <a:srgbClr val="3B526F"/>
                  </a:solidFill>
                  <a:latin typeface="Work Sans"/>
                  <a:cs typeface="Work Sans"/>
                </a:rPr>
                <a:t>pomáhat</a:t>
              </a:r>
              <a:r>
                <a:rPr sz="1800" spc="-80" dirty="0">
                  <a:solidFill>
                    <a:srgbClr val="3B526F"/>
                  </a:solidFill>
                  <a:latin typeface="Work Sans"/>
                  <a:cs typeface="Work Sans"/>
                </a:rPr>
                <a:t> </a:t>
              </a:r>
              <a:r>
                <a:rPr sz="1800" spc="-45" dirty="0">
                  <a:solidFill>
                    <a:srgbClr val="3B526F"/>
                  </a:solidFill>
                  <a:latin typeface="Work Sans"/>
                  <a:cs typeface="Work Sans"/>
                </a:rPr>
                <a:t>lidem</a:t>
              </a:r>
              <a:r>
                <a:rPr sz="1800" spc="-125" dirty="0">
                  <a:solidFill>
                    <a:srgbClr val="3B526F"/>
                  </a:solidFill>
                  <a:latin typeface="Work Sans"/>
                  <a:cs typeface="Work Sans"/>
                </a:rPr>
                <a:t> </a:t>
              </a:r>
              <a:r>
                <a:rPr sz="1800" dirty="0">
                  <a:solidFill>
                    <a:srgbClr val="3B526F"/>
                  </a:solidFill>
                  <a:latin typeface="Work Sans"/>
                  <a:cs typeface="Work Sans"/>
                </a:rPr>
                <a:t>v</a:t>
              </a:r>
              <a:r>
                <a:rPr sz="1800" spc="-125" dirty="0">
                  <a:solidFill>
                    <a:srgbClr val="3B526F"/>
                  </a:solidFill>
                  <a:latin typeface="Work Sans"/>
                  <a:cs typeface="Work Sans"/>
                </a:rPr>
                <a:t> </a:t>
              </a:r>
              <a:r>
                <a:rPr sz="1800" spc="-40" dirty="0">
                  <a:solidFill>
                    <a:srgbClr val="3B526F"/>
                  </a:solidFill>
                  <a:latin typeface="Work Sans"/>
                  <a:cs typeface="Work Sans"/>
                </a:rPr>
                <a:t>nouzi.</a:t>
              </a:r>
              <a:r>
                <a:rPr sz="1800" spc="-80" dirty="0">
                  <a:solidFill>
                    <a:srgbClr val="3B526F"/>
                  </a:solidFill>
                  <a:latin typeface="Work Sans"/>
                  <a:cs typeface="Work Sans"/>
                </a:rPr>
                <a:t> Kdyby</a:t>
              </a:r>
              <a:r>
                <a:rPr sz="1800" spc="-170" dirty="0">
                  <a:solidFill>
                    <a:srgbClr val="3B526F"/>
                  </a:solidFill>
                  <a:latin typeface="Work Sans"/>
                  <a:cs typeface="Work Sans"/>
                </a:rPr>
                <a:t> </a:t>
              </a:r>
              <a:r>
                <a:rPr sz="1800" spc="-45" dirty="0">
                  <a:solidFill>
                    <a:srgbClr val="3B526F"/>
                  </a:solidFill>
                  <a:latin typeface="Work Sans"/>
                  <a:cs typeface="Work Sans"/>
                </a:rPr>
                <a:t>však</a:t>
              </a:r>
              <a:r>
                <a:rPr sz="1800" spc="-120" dirty="0">
                  <a:solidFill>
                    <a:srgbClr val="3B526F"/>
                  </a:solidFill>
                  <a:latin typeface="Work Sans"/>
                  <a:cs typeface="Work Sans"/>
                </a:rPr>
                <a:t> </a:t>
              </a:r>
              <a:r>
                <a:rPr sz="1800" spc="-60" dirty="0">
                  <a:solidFill>
                    <a:srgbClr val="3B526F"/>
                  </a:solidFill>
                  <a:latin typeface="Work Sans"/>
                  <a:cs typeface="Work Sans"/>
                </a:rPr>
                <a:t>byl</a:t>
              </a:r>
              <a:r>
                <a:rPr sz="1800" spc="-140" dirty="0">
                  <a:solidFill>
                    <a:srgbClr val="3B526F"/>
                  </a:solidFill>
                  <a:latin typeface="Work Sans"/>
                  <a:cs typeface="Work Sans"/>
                </a:rPr>
                <a:t> </a:t>
              </a:r>
              <a:r>
                <a:rPr sz="1800" spc="-10" dirty="0">
                  <a:solidFill>
                    <a:srgbClr val="3B526F"/>
                  </a:solidFill>
                  <a:latin typeface="Work Sans"/>
                  <a:cs typeface="Work Sans"/>
                </a:rPr>
                <a:t>do</a:t>
              </a:r>
              <a:r>
                <a:rPr sz="1800" spc="-75" dirty="0">
                  <a:solidFill>
                    <a:srgbClr val="3B526F"/>
                  </a:solidFill>
                  <a:latin typeface="Work Sans"/>
                  <a:cs typeface="Work Sans"/>
                </a:rPr>
                <a:t> </a:t>
              </a:r>
              <a:r>
                <a:rPr sz="1800" spc="-10" dirty="0">
                  <a:solidFill>
                    <a:srgbClr val="3B526F"/>
                  </a:solidFill>
                  <a:latin typeface="Work Sans"/>
                  <a:cs typeface="Work Sans"/>
                </a:rPr>
                <a:t>otázky </a:t>
              </a:r>
              <a:r>
                <a:rPr sz="1800" spc="-40" dirty="0">
                  <a:solidFill>
                    <a:srgbClr val="3B526F"/>
                  </a:solidFill>
                  <a:latin typeface="Work Sans"/>
                  <a:cs typeface="Work Sans"/>
                </a:rPr>
                <a:t>uveden</a:t>
              </a:r>
              <a:r>
                <a:rPr sz="1800" spc="-95" dirty="0">
                  <a:solidFill>
                    <a:srgbClr val="3B526F"/>
                  </a:solidFill>
                  <a:latin typeface="Work Sans"/>
                  <a:cs typeface="Work Sans"/>
                </a:rPr>
                <a:t> </a:t>
              </a:r>
              <a:r>
                <a:rPr sz="1800" spc="-35" dirty="0">
                  <a:solidFill>
                    <a:srgbClr val="3B526F"/>
                  </a:solidFill>
                  <a:latin typeface="Work Sans"/>
                  <a:cs typeface="Work Sans"/>
                </a:rPr>
                <a:t>odhad</a:t>
              </a:r>
              <a:r>
                <a:rPr sz="1800" spc="-95" dirty="0">
                  <a:solidFill>
                    <a:srgbClr val="3B526F"/>
                  </a:solidFill>
                  <a:latin typeface="Work Sans"/>
                  <a:cs typeface="Work Sans"/>
                </a:rPr>
                <a:t> </a:t>
              </a:r>
              <a:r>
                <a:rPr sz="1800" spc="-50" dirty="0">
                  <a:solidFill>
                    <a:srgbClr val="3B526F"/>
                  </a:solidFill>
                  <a:latin typeface="Work Sans"/>
                  <a:cs typeface="Work Sans"/>
                </a:rPr>
                <a:t>předpokládaného</a:t>
              </a:r>
              <a:r>
                <a:rPr sz="1800" spc="-90" dirty="0">
                  <a:solidFill>
                    <a:srgbClr val="3B526F"/>
                  </a:solidFill>
                  <a:latin typeface="Work Sans"/>
                  <a:cs typeface="Work Sans"/>
                </a:rPr>
                <a:t> </a:t>
              </a:r>
              <a:r>
                <a:rPr sz="1800" spc="-10" dirty="0">
                  <a:solidFill>
                    <a:srgbClr val="3B526F"/>
                  </a:solidFill>
                  <a:latin typeface="Work Sans"/>
                  <a:cs typeface="Work Sans"/>
                </a:rPr>
                <a:t>uspokojení </a:t>
              </a:r>
              <a:r>
                <a:rPr sz="1800" spc="-45" dirty="0">
                  <a:solidFill>
                    <a:srgbClr val="3B526F"/>
                  </a:solidFill>
                  <a:latin typeface="Work Sans"/>
                  <a:cs typeface="Work Sans"/>
                </a:rPr>
                <a:t>věřitelů</a:t>
              </a:r>
              <a:r>
                <a:rPr sz="1800" spc="-80" dirty="0">
                  <a:solidFill>
                    <a:srgbClr val="3B526F"/>
                  </a:solidFill>
                  <a:latin typeface="Work Sans"/>
                  <a:cs typeface="Work Sans"/>
                </a:rPr>
                <a:t> </a:t>
              </a:r>
              <a:r>
                <a:rPr sz="1800" spc="-55" dirty="0">
                  <a:solidFill>
                    <a:srgbClr val="3B526F"/>
                  </a:solidFill>
                  <a:latin typeface="Work Sans"/>
                  <a:cs typeface="Work Sans"/>
                </a:rPr>
                <a:t>(průměr</a:t>
              </a:r>
              <a:r>
                <a:rPr sz="1800" spc="-114" dirty="0">
                  <a:solidFill>
                    <a:srgbClr val="3B526F"/>
                  </a:solidFill>
                  <a:latin typeface="Work Sans"/>
                  <a:cs typeface="Work Sans"/>
                </a:rPr>
                <a:t> </a:t>
              </a:r>
              <a:r>
                <a:rPr sz="1800" spc="-20" dirty="0">
                  <a:solidFill>
                    <a:srgbClr val="3B526F"/>
                  </a:solidFill>
                  <a:latin typeface="Work Sans"/>
                  <a:cs typeface="Work Sans"/>
                </a:rPr>
                <a:t>6,5</a:t>
              </a:r>
              <a:r>
                <a:rPr sz="1800" spc="-75" dirty="0">
                  <a:solidFill>
                    <a:srgbClr val="3B526F"/>
                  </a:solidFill>
                  <a:latin typeface="Work Sans"/>
                  <a:cs typeface="Work Sans"/>
                </a:rPr>
                <a:t> </a:t>
              </a:r>
              <a:r>
                <a:rPr sz="1800" spc="-55" dirty="0">
                  <a:solidFill>
                    <a:srgbClr val="3B526F"/>
                  </a:solidFill>
                  <a:latin typeface="Work Sans"/>
                  <a:cs typeface="Work Sans"/>
                </a:rPr>
                <a:t>procent</a:t>
              </a:r>
              <a:r>
                <a:rPr sz="1800" spc="-80" dirty="0">
                  <a:solidFill>
                    <a:srgbClr val="3B526F"/>
                  </a:solidFill>
                  <a:latin typeface="Work Sans"/>
                  <a:cs typeface="Work Sans"/>
                </a:rPr>
                <a:t> </a:t>
              </a:r>
              <a:r>
                <a:rPr sz="1800" dirty="0">
                  <a:solidFill>
                    <a:srgbClr val="3B526F"/>
                  </a:solidFill>
                  <a:latin typeface="Work Sans"/>
                  <a:cs typeface="Work Sans"/>
                </a:rPr>
                <a:t>z</a:t>
              </a:r>
              <a:r>
                <a:rPr sz="1800" spc="-75" dirty="0">
                  <a:solidFill>
                    <a:srgbClr val="3B526F"/>
                  </a:solidFill>
                  <a:latin typeface="Work Sans"/>
                  <a:cs typeface="Work Sans"/>
                </a:rPr>
                <a:t> </a:t>
              </a:r>
              <a:r>
                <a:rPr sz="1800" spc="-55" dirty="0">
                  <a:solidFill>
                    <a:srgbClr val="3B526F"/>
                  </a:solidFill>
                  <a:latin typeface="Work Sans"/>
                  <a:cs typeface="Work Sans"/>
                </a:rPr>
                <a:t>hodnoty</a:t>
              </a:r>
              <a:r>
                <a:rPr sz="1800" spc="-120" dirty="0">
                  <a:solidFill>
                    <a:srgbClr val="3B526F"/>
                  </a:solidFill>
                  <a:latin typeface="Work Sans"/>
                  <a:cs typeface="Work Sans"/>
                </a:rPr>
                <a:t> </a:t>
              </a:r>
              <a:r>
                <a:rPr sz="1800" spc="-10" dirty="0">
                  <a:solidFill>
                    <a:srgbClr val="3B526F"/>
                  </a:solidFill>
                  <a:latin typeface="Work Sans"/>
                  <a:cs typeface="Work Sans"/>
                </a:rPr>
                <a:t>dluhů </a:t>
              </a:r>
              <a:r>
                <a:rPr sz="1800" spc="-35" dirty="0">
                  <a:solidFill>
                    <a:srgbClr val="3B526F"/>
                  </a:solidFill>
                  <a:latin typeface="Work Sans"/>
                  <a:cs typeface="Work Sans"/>
                </a:rPr>
                <a:t>podle</a:t>
              </a:r>
              <a:r>
                <a:rPr sz="1800" spc="-80" dirty="0">
                  <a:solidFill>
                    <a:srgbClr val="3B526F"/>
                  </a:solidFill>
                  <a:latin typeface="Work Sans"/>
                  <a:cs typeface="Work Sans"/>
                </a:rPr>
                <a:t> </a:t>
              </a:r>
              <a:r>
                <a:rPr sz="1800" spc="-55" dirty="0">
                  <a:solidFill>
                    <a:srgbClr val="3B526F"/>
                  </a:solidFill>
                  <a:latin typeface="Work Sans"/>
                  <a:cs typeface="Work Sans"/>
                </a:rPr>
                <a:t>expertů</a:t>
              </a:r>
              <a:r>
                <a:rPr sz="1800" spc="-80" dirty="0">
                  <a:solidFill>
                    <a:srgbClr val="3B526F"/>
                  </a:solidFill>
                  <a:latin typeface="Work Sans"/>
                  <a:cs typeface="Work Sans"/>
                </a:rPr>
                <a:t> </a:t>
              </a:r>
              <a:r>
                <a:rPr sz="1800" spc="-55" dirty="0">
                  <a:solidFill>
                    <a:srgbClr val="3B526F"/>
                  </a:solidFill>
                  <a:latin typeface="Work Sans"/>
                  <a:cs typeface="Work Sans"/>
                </a:rPr>
                <a:t>ministerstva</a:t>
              </a:r>
              <a:r>
                <a:rPr sz="1800" spc="-114" dirty="0">
                  <a:solidFill>
                    <a:srgbClr val="3B526F"/>
                  </a:solidFill>
                  <a:latin typeface="Work Sans"/>
                  <a:cs typeface="Work Sans"/>
                </a:rPr>
                <a:t> </a:t>
              </a:r>
              <a:r>
                <a:rPr sz="1800" spc="-10" dirty="0">
                  <a:solidFill>
                    <a:srgbClr val="3B526F"/>
                  </a:solidFill>
                  <a:latin typeface="Work Sans"/>
                  <a:cs typeface="Work Sans"/>
                </a:rPr>
                <a:t>spravedlnosti),</a:t>
              </a:r>
              <a:endParaRPr sz="1800" dirty="0">
                <a:latin typeface="Work Sans"/>
                <a:cs typeface="Work Sans"/>
              </a:endParaRPr>
            </a:p>
            <a:p>
              <a:pPr marL="12700">
                <a:lnSpc>
                  <a:spcPts val="1845"/>
                </a:lnSpc>
              </a:pPr>
              <a:r>
                <a:rPr sz="1800" spc="-35" dirty="0">
                  <a:solidFill>
                    <a:srgbClr val="3B526F"/>
                  </a:solidFill>
                  <a:latin typeface="Work Sans"/>
                  <a:cs typeface="Work Sans"/>
                </a:rPr>
                <a:t>pak</a:t>
              </a:r>
              <a:r>
                <a:rPr sz="1800" spc="-114" dirty="0">
                  <a:solidFill>
                    <a:srgbClr val="3B526F"/>
                  </a:solidFill>
                  <a:latin typeface="Work Sans"/>
                  <a:cs typeface="Work Sans"/>
                </a:rPr>
                <a:t> </a:t>
              </a:r>
              <a:r>
                <a:rPr sz="1800" spc="-60" dirty="0">
                  <a:solidFill>
                    <a:srgbClr val="3B526F"/>
                  </a:solidFill>
                  <a:latin typeface="Work Sans"/>
                  <a:cs typeface="Work Sans"/>
                </a:rPr>
                <a:t>by</a:t>
              </a:r>
              <a:r>
                <a:rPr sz="1800" spc="-120" dirty="0">
                  <a:solidFill>
                    <a:srgbClr val="3B526F"/>
                  </a:solidFill>
                  <a:latin typeface="Work Sans"/>
                  <a:cs typeface="Work Sans"/>
                </a:rPr>
                <a:t> </a:t>
              </a:r>
              <a:r>
                <a:rPr sz="1800" spc="-55" dirty="0">
                  <a:solidFill>
                    <a:srgbClr val="3B526F"/>
                  </a:solidFill>
                  <a:latin typeface="Work Sans"/>
                  <a:cs typeface="Work Sans"/>
                </a:rPr>
                <a:t>daleko</a:t>
              </a:r>
              <a:r>
                <a:rPr sz="1800" spc="-120" dirty="0">
                  <a:solidFill>
                    <a:srgbClr val="3B526F"/>
                  </a:solidFill>
                  <a:latin typeface="Work Sans"/>
                  <a:cs typeface="Work Sans"/>
                </a:rPr>
                <a:t> </a:t>
              </a:r>
              <a:r>
                <a:rPr sz="1800" spc="-50" dirty="0">
                  <a:solidFill>
                    <a:srgbClr val="3B526F"/>
                  </a:solidFill>
                  <a:latin typeface="Work Sans"/>
                  <a:cs typeface="Work Sans"/>
                </a:rPr>
                <a:t>větší</a:t>
              </a:r>
              <a:r>
                <a:rPr sz="1800" spc="-75" dirty="0">
                  <a:solidFill>
                    <a:srgbClr val="3B526F"/>
                  </a:solidFill>
                  <a:latin typeface="Work Sans"/>
                  <a:cs typeface="Work Sans"/>
                </a:rPr>
                <a:t> </a:t>
              </a:r>
              <a:r>
                <a:rPr sz="1800" spc="-50" dirty="0">
                  <a:solidFill>
                    <a:srgbClr val="3B526F"/>
                  </a:solidFill>
                  <a:latin typeface="Work Sans"/>
                  <a:cs typeface="Work Sans"/>
                </a:rPr>
                <a:t>procento</a:t>
              </a:r>
              <a:r>
                <a:rPr sz="1800" spc="-70" dirty="0">
                  <a:solidFill>
                    <a:srgbClr val="3B526F"/>
                  </a:solidFill>
                  <a:latin typeface="Work Sans"/>
                  <a:cs typeface="Work Sans"/>
                </a:rPr>
                <a:t> </a:t>
              </a:r>
              <a:r>
                <a:rPr sz="1800" spc="-10" dirty="0">
                  <a:solidFill>
                    <a:srgbClr val="3B526F"/>
                  </a:solidFill>
                  <a:latin typeface="Work Sans"/>
                  <a:cs typeface="Work Sans"/>
                </a:rPr>
                <a:t>respondentů</a:t>
              </a:r>
              <a:endParaRPr sz="1800" dirty="0">
                <a:latin typeface="Work Sans"/>
                <a:cs typeface="Work Sans"/>
              </a:endParaRPr>
            </a:p>
            <a:p>
              <a:pPr marL="12700" marR="828040">
                <a:lnSpc>
                  <a:spcPts val="1980"/>
                </a:lnSpc>
                <a:spcBef>
                  <a:spcPts val="125"/>
                </a:spcBef>
              </a:pPr>
              <a:r>
                <a:rPr sz="1800" dirty="0">
                  <a:solidFill>
                    <a:srgbClr val="3B526F"/>
                  </a:solidFill>
                  <a:latin typeface="Work Sans"/>
                  <a:cs typeface="Work Sans"/>
                </a:rPr>
                <a:t>se</a:t>
              </a:r>
              <a:r>
                <a:rPr sz="1800" spc="-80" dirty="0">
                  <a:solidFill>
                    <a:srgbClr val="3B526F"/>
                  </a:solidFill>
                  <a:latin typeface="Work Sans"/>
                  <a:cs typeface="Work Sans"/>
                </a:rPr>
                <a:t> </a:t>
              </a:r>
              <a:r>
                <a:rPr sz="1800" spc="-50" dirty="0">
                  <a:solidFill>
                    <a:srgbClr val="3B526F"/>
                  </a:solidFill>
                  <a:latin typeface="Work Sans"/>
                  <a:cs typeface="Work Sans"/>
                </a:rPr>
                <a:t>zmírňováním</a:t>
              </a:r>
              <a:r>
                <a:rPr sz="1800" spc="-80" dirty="0">
                  <a:solidFill>
                    <a:srgbClr val="3B526F"/>
                  </a:solidFill>
                  <a:latin typeface="Work Sans"/>
                  <a:cs typeface="Work Sans"/>
                </a:rPr>
                <a:t> </a:t>
              </a:r>
              <a:r>
                <a:rPr sz="1800" spc="-50" dirty="0">
                  <a:solidFill>
                    <a:srgbClr val="3B526F"/>
                  </a:solidFill>
                  <a:latin typeface="Work Sans"/>
                  <a:cs typeface="Work Sans"/>
                </a:rPr>
                <a:t>podmínek</a:t>
              </a:r>
              <a:r>
                <a:rPr sz="1800" spc="-120" dirty="0">
                  <a:solidFill>
                    <a:srgbClr val="3B526F"/>
                  </a:solidFill>
                  <a:latin typeface="Work Sans"/>
                  <a:cs typeface="Work Sans"/>
                </a:rPr>
                <a:t> </a:t>
              </a:r>
              <a:r>
                <a:rPr sz="1800" spc="-40" dirty="0">
                  <a:solidFill>
                    <a:srgbClr val="3B526F"/>
                  </a:solidFill>
                  <a:latin typeface="Work Sans"/>
                  <a:cs typeface="Work Sans"/>
                </a:rPr>
                <a:t>pravděpodobně </a:t>
              </a:r>
              <a:r>
                <a:rPr sz="1800" spc="-50" dirty="0">
                  <a:solidFill>
                    <a:srgbClr val="3B526F"/>
                  </a:solidFill>
                  <a:latin typeface="Work Sans"/>
                  <a:cs typeface="Work Sans"/>
                </a:rPr>
                <a:t>nesouhlasilo.</a:t>
              </a:r>
              <a:r>
                <a:rPr sz="1800" spc="-85" dirty="0">
                  <a:solidFill>
                    <a:srgbClr val="3B526F"/>
                  </a:solidFill>
                  <a:latin typeface="Work Sans"/>
                  <a:cs typeface="Work Sans"/>
                </a:rPr>
                <a:t> </a:t>
              </a:r>
              <a:r>
                <a:rPr sz="1800" dirty="0">
                  <a:solidFill>
                    <a:srgbClr val="3B526F"/>
                  </a:solidFill>
                  <a:latin typeface="Work Sans"/>
                  <a:cs typeface="Work Sans"/>
                </a:rPr>
                <a:t>U</a:t>
              </a:r>
              <a:r>
                <a:rPr sz="1800" spc="-114" dirty="0">
                  <a:solidFill>
                    <a:srgbClr val="3B526F"/>
                  </a:solidFill>
                  <a:latin typeface="Work Sans"/>
                  <a:cs typeface="Work Sans"/>
                </a:rPr>
                <a:t> </a:t>
              </a:r>
              <a:r>
                <a:rPr sz="1800" spc="-50" dirty="0">
                  <a:solidFill>
                    <a:srgbClr val="3B526F"/>
                  </a:solidFill>
                  <a:latin typeface="Work Sans"/>
                  <a:cs typeface="Work Sans"/>
                </a:rPr>
                <a:t>této</a:t>
              </a:r>
              <a:r>
                <a:rPr sz="1800" spc="-85" dirty="0">
                  <a:solidFill>
                    <a:srgbClr val="3B526F"/>
                  </a:solidFill>
                  <a:latin typeface="Work Sans"/>
                  <a:cs typeface="Work Sans"/>
                </a:rPr>
                <a:t> </a:t>
              </a:r>
              <a:r>
                <a:rPr sz="1800" spc="-50" dirty="0">
                  <a:solidFill>
                    <a:srgbClr val="3B526F"/>
                  </a:solidFill>
                  <a:latin typeface="Work Sans"/>
                  <a:cs typeface="Work Sans"/>
                </a:rPr>
                <a:t>otázky</a:t>
              </a:r>
              <a:r>
                <a:rPr sz="1800" spc="-125" dirty="0">
                  <a:solidFill>
                    <a:srgbClr val="3B526F"/>
                  </a:solidFill>
                  <a:latin typeface="Work Sans"/>
                  <a:cs typeface="Work Sans"/>
                </a:rPr>
                <a:t> </a:t>
              </a:r>
              <a:r>
                <a:rPr sz="1800" spc="-60" dirty="0">
                  <a:solidFill>
                    <a:srgbClr val="3B526F"/>
                  </a:solidFill>
                  <a:latin typeface="Work Sans"/>
                  <a:cs typeface="Work Sans"/>
                </a:rPr>
                <a:t>bylo</a:t>
              </a:r>
              <a:r>
                <a:rPr sz="1800" spc="-130" dirty="0">
                  <a:solidFill>
                    <a:srgbClr val="3B526F"/>
                  </a:solidFill>
                  <a:latin typeface="Work Sans"/>
                  <a:cs typeface="Work Sans"/>
                </a:rPr>
                <a:t> </a:t>
              </a:r>
              <a:r>
                <a:rPr sz="1800" dirty="0">
                  <a:solidFill>
                    <a:srgbClr val="3B526F"/>
                  </a:solidFill>
                  <a:latin typeface="Work Sans"/>
                  <a:cs typeface="Work Sans"/>
                </a:rPr>
                <a:t>v</a:t>
              </a:r>
              <a:r>
                <a:rPr sz="1800" spc="-125" dirty="0">
                  <a:solidFill>
                    <a:srgbClr val="3B526F"/>
                  </a:solidFill>
                  <a:latin typeface="Work Sans"/>
                  <a:cs typeface="Work Sans"/>
                </a:rPr>
                <a:t> </a:t>
              </a:r>
              <a:r>
                <a:rPr sz="1800" spc="-20" dirty="0">
                  <a:solidFill>
                    <a:srgbClr val="3B526F"/>
                  </a:solidFill>
                  <a:latin typeface="Work Sans"/>
                  <a:cs typeface="Work Sans"/>
                </a:rPr>
                <a:t>rámci </a:t>
              </a:r>
              <a:r>
                <a:rPr sz="1800" spc="-45" dirty="0">
                  <a:solidFill>
                    <a:srgbClr val="3B526F"/>
                  </a:solidFill>
                  <a:latin typeface="Work Sans"/>
                  <a:cs typeface="Work Sans"/>
                </a:rPr>
                <a:t>průzkumu</a:t>
              </a:r>
              <a:r>
                <a:rPr sz="1800" spc="-95" dirty="0">
                  <a:solidFill>
                    <a:srgbClr val="3B526F"/>
                  </a:solidFill>
                  <a:latin typeface="Work Sans"/>
                  <a:cs typeface="Work Sans"/>
                </a:rPr>
                <a:t> </a:t>
              </a:r>
              <a:r>
                <a:rPr sz="1800" spc="-45" dirty="0">
                  <a:solidFill>
                    <a:srgbClr val="3B526F"/>
                  </a:solidFill>
                  <a:latin typeface="Work Sans"/>
                  <a:cs typeface="Work Sans"/>
                </a:rPr>
                <a:t>největší</a:t>
              </a:r>
              <a:r>
                <a:rPr sz="1800" spc="-95" dirty="0">
                  <a:solidFill>
                    <a:srgbClr val="3B526F"/>
                  </a:solidFill>
                  <a:latin typeface="Work Sans"/>
                  <a:cs typeface="Work Sans"/>
                </a:rPr>
                <a:t> </a:t>
              </a:r>
              <a:r>
                <a:rPr sz="1800" spc="-50" dirty="0">
                  <a:solidFill>
                    <a:srgbClr val="3B526F"/>
                  </a:solidFill>
                  <a:latin typeface="Work Sans"/>
                  <a:cs typeface="Work Sans"/>
                </a:rPr>
                <a:t>procento</a:t>
              </a:r>
              <a:r>
                <a:rPr sz="1800" spc="-90" dirty="0">
                  <a:solidFill>
                    <a:srgbClr val="3B526F"/>
                  </a:solidFill>
                  <a:latin typeface="Work Sans"/>
                  <a:cs typeface="Work Sans"/>
                </a:rPr>
                <a:t> </a:t>
              </a:r>
              <a:r>
                <a:rPr sz="1800" spc="-10" dirty="0">
                  <a:solidFill>
                    <a:srgbClr val="3B526F"/>
                  </a:solidFill>
                  <a:latin typeface="Work Sans"/>
                  <a:cs typeface="Work Sans"/>
                </a:rPr>
                <a:t>odpovědí </a:t>
              </a:r>
              <a:r>
                <a:rPr sz="1800" spc="-50" dirty="0">
                  <a:solidFill>
                    <a:srgbClr val="3B526F"/>
                  </a:solidFill>
                  <a:latin typeface="Work Sans"/>
                  <a:cs typeface="Work Sans"/>
                </a:rPr>
                <a:t>respondentů</a:t>
              </a:r>
              <a:r>
                <a:rPr sz="1800" spc="-90" dirty="0">
                  <a:solidFill>
                    <a:srgbClr val="3B526F"/>
                  </a:solidFill>
                  <a:latin typeface="Work Sans"/>
                  <a:cs typeface="Work Sans"/>
                </a:rPr>
                <a:t> </a:t>
              </a:r>
              <a:r>
                <a:rPr sz="1800" spc="-50" dirty="0">
                  <a:solidFill>
                    <a:srgbClr val="3B526F"/>
                  </a:solidFill>
                  <a:latin typeface="Work Sans"/>
                  <a:cs typeface="Work Sans"/>
                </a:rPr>
                <a:t>nevím</a:t>
              </a:r>
              <a:r>
                <a:rPr sz="1800" spc="-90" dirty="0">
                  <a:solidFill>
                    <a:srgbClr val="3B526F"/>
                  </a:solidFill>
                  <a:latin typeface="Work Sans"/>
                  <a:cs typeface="Work Sans"/>
                </a:rPr>
                <a:t> </a:t>
              </a:r>
              <a:r>
                <a:rPr sz="1800" dirty="0">
                  <a:solidFill>
                    <a:srgbClr val="3B526F"/>
                  </a:solidFill>
                  <a:latin typeface="Work Sans"/>
                  <a:cs typeface="Work Sans"/>
                </a:rPr>
                <a:t>/</a:t>
              </a:r>
              <a:r>
                <a:rPr sz="1800" spc="-85" dirty="0">
                  <a:solidFill>
                    <a:srgbClr val="3B526F"/>
                  </a:solidFill>
                  <a:latin typeface="Work Sans"/>
                  <a:cs typeface="Work Sans"/>
                </a:rPr>
                <a:t> </a:t>
              </a:r>
              <a:r>
                <a:rPr sz="1800" spc="-45" dirty="0">
                  <a:solidFill>
                    <a:srgbClr val="3B526F"/>
                  </a:solidFill>
                  <a:latin typeface="Work Sans"/>
                  <a:cs typeface="Work Sans"/>
                </a:rPr>
                <a:t>neumím</a:t>
              </a:r>
              <a:r>
                <a:rPr sz="1800" spc="-125" dirty="0">
                  <a:solidFill>
                    <a:srgbClr val="3B526F"/>
                  </a:solidFill>
                  <a:latin typeface="Work Sans"/>
                  <a:cs typeface="Work Sans"/>
                </a:rPr>
                <a:t> </a:t>
              </a:r>
              <a:r>
                <a:rPr sz="1800" spc="-10" dirty="0">
                  <a:solidFill>
                    <a:srgbClr val="3B526F"/>
                  </a:solidFill>
                  <a:latin typeface="Work Sans"/>
                  <a:cs typeface="Work Sans"/>
                </a:rPr>
                <a:t>to</a:t>
              </a:r>
              <a:r>
                <a:rPr sz="1800" spc="-85" dirty="0">
                  <a:solidFill>
                    <a:srgbClr val="3B526F"/>
                  </a:solidFill>
                  <a:latin typeface="Work Sans"/>
                  <a:cs typeface="Work Sans"/>
                </a:rPr>
                <a:t> </a:t>
              </a:r>
              <a:r>
                <a:rPr sz="1800" spc="-10" dirty="0">
                  <a:solidFill>
                    <a:srgbClr val="3B526F"/>
                  </a:solidFill>
                  <a:latin typeface="Work Sans"/>
                  <a:cs typeface="Work Sans"/>
                </a:rPr>
                <a:t>posoudit.</a:t>
              </a:r>
              <a:endParaRPr sz="1800" dirty="0">
                <a:latin typeface="Work Sans"/>
                <a:cs typeface="Work Sans"/>
              </a:endParaRPr>
            </a:p>
          </p:txBody>
        </p:sp>
      </p:grpSp>
      <p:sp>
        <p:nvSpPr>
          <p:cNvPr id="29" name="object 29"/>
          <p:cNvSpPr/>
          <p:nvPr/>
        </p:nvSpPr>
        <p:spPr>
          <a:xfrm flipV="1">
            <a:off x="1047087" y="5532756"/>
            <a:ext cx="12250987" cy="45719"/>
          </a:xfrm>
          <a:custGeom>
            <a:avLst/>
            <a:gdLst/>
            <a:ahLst/>
            <a:cxnLst/>
            <a:rect l="l" t="t" r="r" b="b"/>
            <a:pathLst>
              <a:path w="12894944">
                <a:moveTo>
                  <a:pt x="0" y="0"/>
                </a:moveTo>
                <a:lnTo>
                  <a:pt x="12894895" y="0"/>
                </a:lnTo>
              </a:path>
            </a:pathLst>
          </a:custGeom>
          <a:ln w="20941">
            <a:solidFill>
              <a:srgbClr val="E5E5E5"/>
            </a:solidFill>
          </a:ln>
        </p:spPr>
        <p:txBody>
          <a:bodyPr wrap="square" lIns="0" tIns="0" rIns="0" bIns="0" rtlCol="0"/>
          <a:lstStyle/>
          <a:p>
            <a:endParaRPr/>
          </a:p>
        </p:txBody>
      </p:sp>
      <p:sp>
        <p:nvSpPr>
          <p:cNvPr id="30" name="object 30"/>
          <p:cNvSpPr/>
          <p:nvPr/>
        </p:nvSpPr>
        <p:spPr>
          <a:xfrm>
            <a:off x="14232258" y="10113432"/>
            <a:ext cx="4825104" cy="45719"/>
          </a:xfrm>
          <a:custGeom>
            <a:avLst/>
            <a:gdLst/>
            <a:ahLst/>
            <a:cxnLst/>
            <a:rect l="l" t="t" r="r" b="b"/>
            <a:pathLst>
              <a:path w="5078730">
                <a:moveTo>
                  <a:pt x="0" y="0"/>
                </a:moveTo>
                <a:lnTo>
                  <a:pt x="5078379" y="0"/>
                </a:lnTo>
              </a:path>
            </a:pathLst>
          </a:custGeom>
          <a:ln w="5235">
            <a:solidFill>
              <a:srgbClr val="003150"/>
            </a:solidFill>
          </a:ln>
        </p:spPr>
        <p:txBody>
          <a:bodyPr wrap="square" lIns="0" tIns="0" rIns="0" bIns="0" rtlCol="0"/>
          <a:lstStyle/>
          <a:p>
            <a:endParaRPr/>
          </a:p>
        </p:txBody>
      </p:sp>
      <p:sp>
        <p:nvSpPr>
          <p:cNvPr id="32" name="object 32"/>
          <p:cNvSpPr txBox="1"/>
          <p:nvPr/>
        </p:nvSpPr>
        <p:spPr>
          <a:xfrm>
            <a:off x="13965932" y="10270442"/>
            <a:ext cx="4968875" cy="522605"/>
          </a:xfrm>
          <a:prstGeom prst="rect">
            <a:avLst/>
          </a:prstGeom>
        </p:spPr>
        <p:txBody>
          <a:bodyPr vert="horz" wrap="square" lIns="0" tIns="0" rIns="0" bIns="0" rtlCol="0">
            <a:spAutoFit/>
          </a:bodyPr>
          <a:lstStyle/>
          <a:p>
            <a:pPr marL="12700">
              <a:lnSpc>
                <a:spcPts val="1964"/>
              </a:lnSpc>
            </a:pPr>
            <a:r>
              <a:rPr sz="1650" dirty="0">
                <a:solidFill>
                  <a:srgbClr val="003150"/>
                </a:solidFill>
                <a:latin typeface="Work Sans"/>
                <a:cs typeface="Work Sans"/>
              </a:rPr>
              <a:t>SBĚR</a:t>
            </a:r>
            <a:r>
              <a:rPr sz="1650" spc="-100" dirty="0">
                <a:solidFill>
                  <a:srgbClr val="003150"/>
                </a:solidFill>
                <a:latin typeface="Work Sans"/>
                <a:cs typeface="Work Sans"/>
              </a:rPr>
              <a:t> </a:t>
            </a:r>
            <a:r>
              <a:rPr sz="1650" spc="-85" dirty="0">
                <a:solidFill>
                  <a:srgbClr val="003150"/>
                </a:solidFill>
                <a:latin typeface="Work Sans"/>
                <a:cs typeface="Work Sans"/>
              </a:rPr>
              <a:t>DAT</a:t>
            </a:r>
            <a:r>
              <a:rPr sz="1650" spc="-65" dirty="0">
                <a:solidFill>
                  <a:srgbClr val="003150"/>
                </a:solidFill>
                <a:latin typeface="Work Sans"/>
                <a:cs typeface="Work Sans"/>
              </a:rPr>
              <a:t> </a:t>
            </a:r>
            <a:r>
              <a:rPr sz="1650" spc="-35" dirty="0">
                <a:solidFill>
                  <a:srgbClr val="003150"/>
                </a:solidFill>
                <a:latin typeface="Work Sans"/>
                <a:cs typeface="Work Sans"/>
              </a:rPr>
              <a:t>BYL</a:t>
            </a:r>
            <a:r>
              <a:rPr sz="1650" spc="-100" dirty="0">
                <a:solidFill>
                  <a:srgbClr val="003150"/>
                </a:solidFill>
                <a:latin typeface="Work Sans"/>
                <a:cs typeface="Work Sans"/>
              </a:rPr>
              <a:t> </a:t>
            </a:r>
            <a:r>
              <a:rPr sz="1650" spc="-40" dirty="0">
                <a:solidFill>
                  <a:srgbClr val="003150"/>
                </a:solidFill>
                <a:latin typeface="Work Sans"/>
                <a:cs typeface="Work Sans"/>
              </a:rPr>
              <a:t>REALIZOVÁN</a:t>
            </a:r>
            <a:r>
              <a:rPr sz="1650" spc="-60" dirty="0">
                <a:solidFill>
                  <a:srgbClr val="003150"/>
                </a:solidFill>
                <a:latin typeface="Work Sans"/>
                <a:cs typeface="Work Sans"/>
              </a:rPr>
              <a:t> </a:t>
            </a:r>
            <a:r>
              <a:rPr sz="1650" spc="-10" dirty="0">
                <a:solidFill>
                  <a:srgbClr val="003150"/>
                </a:solidFill>
                <a:latin typeface="Work Sans"/>
                <a:cs typeface="Work Sans"/>
              </a:rPr>
              <a:t>PROSTŘEDNICTVÍM</a:t>
            </a:r>
            <a:endParaRPr sz="1650" dirty="0">
              <a:latin typeface="Work Sans"/>
              <a:cs typeface="Work Sans"/>
            </a:endParaRPr>
          </a:p>
          <a:p>
            <a:pPr marL="12700">
              <a:lnSpc>
                <a:spcPct val="100000"/>
              </a:lnSpc>
            </a:pPr>
            <a:r>
              <a:rPr sz="1650" spc="-25" dirty="0">
                <a:solidFill>
                  <a:srgbClr val="003150"/>
                </a:solidFill>
                <a:latin typeface="Work Sans"/>
                <a:cs typeface="Work Sans"/>
              </a:rPr>
              <a:t>APLIKACE</a:t>
            </a:r>
            <a:r>
              <a:rPr sz="1650" spc="-20" dirty="0">
                <a:solidFill>
                  <a:srgbClr val="003150"/>
                </a:solidFill>
                <a:latin typeface="Work Sans"/>
                <a:cs typeface="Work Sans"/>
              </a:rPr>
              <a:t> </a:t>
            </a:r>
            <a:r>
              <a:rPr sz="1650" spc="-60" dirty="0">
                <a:solidFill>
                  <a:srgbClr val="003150"/>
                </a:solidFill>
                <a:latin typeface="Work Sans"/>
                <a:cs typeface="Work Sans"/>
              </a:rPr>
              <a:t>INSTANT</a:t>
            </a:r>
            <a:r>
              <a:rPr sz="1650" spc="-65" dirty="0">
                <a:solidFill>
                  <a:srgbClr val="003150"/>
                </a:solidFill>
                <a:latin typeface="Work Sans"/>
                <a:cs typeface="Work Sans"/>
              </a:rPr>
              <a:t> </a:t>
            </a:r>
            <a:r>
              <a:rPr sz="1650" spc="-30" dirty="0">
                <a:solidFill>
                  <a:srgbClr val="003150"/>
                </a:solidFill>
                <a:latin typeface="Work Sans"/>
                <a:cs typeface="Work Sans"/>
              </a:rPr>
              <a:t>RESEARCH</a:t>
            </a:r>
            <a:r>
              <a:rPr sz="1650" spc="-85" dirty="0">
                <a:solidFill>
                  <a:srgbClr val="003150"/>
                </a:solidFill>
                <a:latin typeface="Work Sans"/>
                <a:cs typeface="Work Sans"/>
              </a:rPr>
              <a:t> </a:t>
            </a:r>
            <a:r>
              <a:rPr sz="1650" spc="-40" dirty="0">
                <a:solidFill>
                  <a:srgbClr val="003150"/>
                </a:solidFill>
                <a:latin typeface="Work Sans"/>
                <a:cs typeface="Work Sans"/>
              </a:rPr>
              <a:t>AGENTURY</a:t>
            </a:r>
            <a:r>
              <a:rPr sz="1650" spc="-90" dirty="0">
                <a:solidFill>
                  <a:srgbClr val="003150"/>
                </a:solidFill>
                <a:latin typeface="Work Sans"/>
                <a:cs typeface="Work Sans"/>
              </a:rPr>
              <a:t> </a:t>
            </a:r>
            <a:r>
              <a:rPr sz="1650" spc="-10" dirty="0">
                <a:solidFill>
                  <a:srgbClr val="003150"/>
                </a:solidFill>
                <a:latin typeface="Work Sans"/>
                <a:cs typeface="Work Sans"/>
              </a:rPr>
              <a:t>IPSOS.</a:t>
            </a:r>
            <a:endParaRPr sz="1650" dirty="0">
              <a:latin typeface="Work Sans"/>
              <a:cs typeface="Work Sans"/>
            </a:endParaRPr>
          </a:p>
        </p:txBody>
      </p:sp>
      <p:sp>
        <p:nvSpPr>
          <p:cNvPr id="34" name="object 34"/>
          <p:cNvSpPr txBox="1"/>
          <p:nvPr/>
        </p:nvSpPr>
        <p:spPr>
          <a:xfrm>
            <a:off x="2249011" y="10565857"/>
            <a:ext cx="3879215" cy="283845"/>
          </a:xfrm>
          <a:prstGeom prst="rect">
            <a:avLst/>
          </a:prstGeom>
        </p:spPr>
        <p:txBody>
          <a:bodyPr vert="horz" wrap="square" lIns="0" tIns="1270" rIns="0" bIns="0" rtlCol="0">
            <a:spAutoFit/>
          </a:bodyPr>
          <a:lstStyle/>
          <a:p>
            <a:pPr marL="12700">
              <a:lnSpc>
                <a:spcPct val="100000"/>
              </a:lnSpc>
              <a:spcBef>
                <a:spcPts val="10"/>
              </a:spcBef>
            </a:pPr>
            <a:r>
              <a:rPr sz="1700" b="0" dirty="0">
                <a:solidFill>
                  <a:srgbClr val="003150"/>
                </a:solidFill>
                <a:latin typeface="Work Sans ExtraLight"/>
                <a:cs typeface="Work Sans ExtraLight"/>
              </a:rPr>
              <a:t>SPOLEČENSKÉ</a:t>
            </a:r>
            <a:r>
              <a:rPr sz="1700" b="0" spc="90" dirty="0">
                <a:solidFill>
                  <a:srgbClr val="003150"/>
                </a:solidFill>
                <a:latin typeface="Work Sans ExtraLight"/>
                <a:cs typeface="Work Sans ExtraLight"/>
              </a:rPr>
              <a:t> </a:t>
            </a:r>
            <a:r>
              <a:rPr sz="1700" b="0" dirty="0">
                <a:solidFill>
                  <a:srgbClr val="003150"/>
                </a:solidFill>
                <a:latin typeface="Work Sans ExtraLight"/>
                <a:cs typeface="Work Sans ExtraLight"/>
              </a:rPr>
              <a:t>KONTEXTY</a:t>
            </a:r>
            <a:r>
              <a:rPr sz="1700" b="0" spc="3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sp>
        <p:nvSpPr>
          <p:cNvPr id="13" name="object 39">
            <a:extLst>
              <a:ext uri="{FF2B5EF4-FFF2-40B4-BE49-F238E27FC236}">
                <a16:creationId xmlns:a16="http://schemas.microsoft.com/office/drawing/2014/main" id="{674E85E3-FD0B-5121-E059-68AA0A829A33}"/>
              </a:ext>
            </a:extLst>
          </p:cNvPr>
          <p:cNvSpPr txBox="1"/>
          <p:nvPr/>
        </p:nvSpPr>
        <p:spPr>
          <a:xfrm>
            <a:off x="8415517" y="10165199"/>
            <a:ext cx="4194810" cy="779780"/>
          </a:xfrm>
          <a:prstGeom prst="rect">
            <a:avLst/>
          </a:prstGeom>
        </p:spPr>
        <p:txBody>
          <a:bodyPr vert="horz" wrap="square" lIns="0" tIns="11430" rIns="0" bIns="0" rtlCol="0">
            <a:spAutoFit/>
          </a:bodyPr>
          <a:lstStyle/>
          <a:p>
            <a:pPr marL="12700" marR="5080">
              <a:lnSpc>
                <a:spcPct val="113700"/>
              </a:lnSpc>
              <a:spcBef>
                <a:spcPts val="90"/>
              </a:spcBef>
            </a:pPr>
            <a:r>
              <a:rPr sz="1450" dirty="0">
                <a:solidFill>
                  <a:srgbClr val="3B526F"/>
                </a:solidFill>
                <a:latin typeface="Work Sans"/>
                <a:cs typeface="Work Sans"/>
              </a:rPr>
              <a:t>Podíl</a:t>
            </a:r>
            <a:r>
              <a:rPr sz="1450" spc="15" dirty="0">
                <a:solidFill>
                  <a:srgbClr val="3B526F"/>
                </a:solidFill>
                <a:latin typeface="Work Sans"/>
                <a:cs typeface="Work Sans"/>
              </a:rPr>
              <a:t> </a:t>
            </a:r>
            <a:r>
              <a:rPr sz="1450" dirty="0">
                <a:solidFill>
                  <a:srgbClr val="3B526F"/>
                </a:solidFill>
                <a:latin typeface="Work Sans"/>
                <a:cs typeface="Work Sans"/>
              </a:rPr>
              <a:t>respondentů,</a:t>
            </a:r>
            <a:r>
              <a:rPr sz="1450" spc="75" dirty="0">
                <a:solidFill>
                  <a:srgbClr val="3B526F"/>
                </a:solidFill>
                <a:latin typeface="Work Sans"/>
                <a:cs typeface="Work Sans"/>
              </a:rPr>
              <a:t> </a:t>
            </a:r>
            <a:r>
              <a:rPr sz="1450" dirty="0">
                <a:solidFill>
                  <a:srgbClr val="3B526F"/>
                </a:solidFill>
                <a:latin typeface="Work Sans"/>
                <a:cs typeface="Work Sans"/>
              </a:rPr>
              <a:t>kteří</a:t>
            </a:r>
            <a:r>
              <a:rPr sz="1450" spc="80" dirty="0">
                <a:solidFill>
                  <a:srgbClr val="3B526F"/>
                </a:solidFill>
                <a:latin typeface="Work Sans"/>
                <a:cs typeface="Work Sans"/>
              </a:rPr>
              <a:t> </a:t>
            </a:r>
            <a:r>
              <a:rPr sz="1450" dirty="0">
                <a:solidFill>
                  <a:srgbClr val="3B526F"/>
                </a:solidFill>
                <a:latin typeface="Work Sans"/>
                <a:cs typeface="Work Sans"/>
              </a:rPr>
              <a:t>neví/neumí</a:t>
            </a:r>
            <a:r>
              <a:rPr sz="1450" spc="80" dirty="0">
                <a:solidFill>
                  <a:srgbClr val="3B526F"/>
                </a:solidFill>
                <a:latin typeface="Work Sans"/>
                <a:cs typeface="Work Sans"/>
              </a:rPr>
              <a:t> </a:t>
            </a:r>
            <a:r>
              <a:rPr sz="1450" spc="-10" dirty="0">
                <a:solidFill>
                  <a:srgbClr val="3B526F"/>
                </a:solidFill>
                <a:latin typeface="Work Sans"/>
                <a:cs typeface="Work Sans"/>
              </a:rPr>
              <a:t>posoudit </a:t>
            </a:r>
            <a:r>
              <a:rPr sz="1450" dirty="0">
                <a:solidFill>
                  <a:srgbClr val="3B526F"/>
                </a:solidFill>
                <a:latin typeface="Work Sans"/>
                <a:cs typeface="Work Sans"/>
              </a:rPr>
              <a:t>tuto</a:t>
            </a:r>
            <a:r>
              <a:rPr sz="1450" spc="40" dirty="0">
                <a:solidFill>
                  <a:srgbClr val="3B526F"/>
                </a:solidFill>
                <a:latin typeface="Work Sans"/>
                <a:cs typeface="Work Sans"/>
              </a:rPr>
              <a:t> </a:t>
            </a:r>
            <a:r>
              <a:rPr sz="1450" dirty="0">
                <a:solidFill>
                  <a:srgbClr val="3B526F"/>
                </a:solidFill>
                <a:latin typeface="Work Sans"/>
                <a:cs typeface="Work Sans"/>
              </a:rPr>
              <a:t>otázku</a:t>
            </a:r>
            <a:r>
              <a:rPr sz="1450" spc="45" dirty="0">
                <a:solidFill>
                  <a:srgbClr val="3B526F"/>
                </a:solidFill>
                <a:latin typeface="Work Sans"/>
                <a:cs typeface="Work Sans"/>
              </a:rPr>
              <a:t> </a:t>
            </a:r>
            <a:r>
              <a:rPr sz="1450" dirty="0" err="1">
                <a:solidFill>
                  <a:srgbClr val="3B526F"/>
                </a:solidFill>
                <a:latin typeface="Work Sans"/>
                <a:cs typeface="Work Sans"/>
              </a:rPr>
              <a:t>činí</a:t>
            </a:r>
            <a:r>
              <a:rPr sz="1450" spc="10" dirty="0">
                <a:solidFill>
                  <a:srgbClr val="3B526F"/>
                </a:solidFill>
                <a:latin typeface="Work Sans"/>
                <a:cs typeface="Work Sans"/>
              </a:rPr>
              <a:t> </a:t>
            </a:r>
            <a:r>
              <a:rPr sz="1450" dirty="0">
                <a:solidFill>
                  <a:srgbClr val="3B526F"/>
                </a:solidFill>
                <a:latin typeface="Work Sans"/>
                <a:cs typeface="Work Sans"/>
              </a:rPr>
              <a:t>1</a:t>
            </a:r>
            <a:r>
              <a:rPr lang="cs-CZ" sz="1450" dirty="0">
                <a:solidFill>
                  <a:srgbClr val="3B526F"/>
                </a:solidFill>
                <a:latin typeface="Work Sans"/>
                <a:cs typeface="Work Sans"/>
              </a:rPr>
              <a:t>7,4</a:t>
            </a:r>
            <a:r>
              <a:rPr sz="1450" spc="45" dirty="0">
                <a:solidFill>
                  <a:srgbClr val="3B526F"/>
                </a:solidFill>
                <a:latin typeface="Work Sans"/>
                <a:cs typeface="Work Sans"/>
              </a:rPr>
              <a:t> </a:t>
            </a:r>
            <a:r>
              <a:rPr sz="1450" dirty="0">
                <a:solidFill>
                  <a:srgbClr val="3B526F"/>
                </a:solidFill>
                <a:latin typeface="Work Sans"/>
                <a:cs typeface="Work Sans"/>
              </a:rPr>
              <a:t>%.</a:t>
            </a:r>
            <a:r>
              <a:rPr sz="1450" spc="45" dirty="0">
                <a:solidFill>
                  <a:srgbClr val="3B526F"/>
                </a:solidFill>
                <a:latin typeface="Work Sans"/>
                <a:cs typeface="Work Sans"/>
              </a:rPr>
              <a:t> </a:t>
            </a:r>
            <a:r>
              <a:rPr sz="1450" dirty="0">
                <a:solidFill>
                  <a:srgbClr val="3B526F"/>
                </a:solidFill>
                <a:latin typeface="Work Sans"/>
                <a:cs typeface="Work Sans"/>
              </a:rPr>
              <a:t>Podíl</a:t>
            </a:r>
            <a:r>
              <a:rPr sz="1450" spc="-20" dirty="0">
                <a:solidFill>
                  <a:srgbClr val="3B526F"/>
                </a:solidFill>
                <a:latin typeface="Work Sans"/>
                <a:cs typeface="Work Sans"/>
              </a:rPr>
              <a:t> </a:t>
            </a:r>
            <a:r>
              <a:rPr sz="1450" dirty="0">
                <a:solidFill>
                  <a:srgbClr val="3B526F"/>
                </a:solidFill>
                <a:latin typeface="Work Sans"/>
                <a:cs typeface="Work Sans"/>
              </a:rPr>
              <a:t>je</a:t>
            </a:r>
            <a:r>
              <a:rPr sz="1450" spc="5" dirty="0">
                <a:solidFill>
                  <a:srgbClr val="3B526F"/>
                </a:solidFill>
                <a:latin typeface="Work Sans"/>
                <a:cs typeface="Work Sans"/>
              </a:rPr>
              <a:t> </a:t>
            </a:r>
            <a:r>
              <a:rPr sz="1450" spc="-10" dirty="0">
                <a:solidFill>
                  <a:srgbClr val="3B526F"/>
                </a:solidFill>
                <a:latin typeface="Work Sans"/>
                <a:cs typeface="Work Sans"/>
              </a:rPr>
              <a:t>vypočten</a:t>
            </a:r>
            <a:endParaRPr sz="1450" dirty="0">
              <a:latin typeface="Work Sans"/>
              <a:cs typeface="Work Sans"/>
            </a:endParaRPr>
          </a:p>
          <a:p>
            <a:pPr marL="12700">
              <a:lnSpc>
                <a:spcPct val="100000"/>
              </a:lnSpc>
              <a:spcBef>
                <a:spcPts val="240"/>
              </a:spcBef>
            </a:pPr>
            <a:r>
              <a:rPr sz="1450" dirty="0">
                <a:solidFill>
                  <a:srgbClr val="3B526F"/>
                </a:solidFill>
                <a:latin typeface="Work Sans"/>
                <a:cs typeface="Work Sans"/>
              </a:rPr>
              <a:t>z</a:t>
            </a:r>
            <a:r>
              <a:rPr sz="1450" spc="60" dirty="0">
                <a:solidFill>
                  <a:srgbClr val="3B526F"/>
                </a:solidFill>
                <a:latin typeface="Work Sans"/>
                <a:cs typeface="Work Sans"/>
              </a:rPr>
              <a:t> </a:t>
            </a:r>
            <a:r>
              <a:rPr sz="1450" dirty="0">
                <a:solidFill>
                  <a:srgbClr val="3B526F"/>
                </a:solidFill>
                <a:latin typeface="Work Sans"/>
                <a:cs typeface="Work Sans"/>
              </a:rPr>
              <a:t>odpovědí</a:t>
            </a:r>
            <a:r>
              <a:rPr sz="1450" spc="60" dirty="0">
                <a:solidFill>
                  <a:srgbClr val="3B526F"/>
                </a:solidFill>
                <a:latin typeface="Work Sans"/>
                <a:cs typeface="Work Sans"/>
              </a:rPr>
              <a:t> </a:t>
            </a:r>
            <a:r>
              <a:rPr sz="1450" dirty="0">
                <a:solidFill>
                  <a:srgbClr val="3B526F"/>
                </a:solidFill>
                <a:latin typeface="Work Sans"/>
                <a:cs typeface="Work Sans"/>
              </a:rPr>
              <a:t>ostatních</a:t>
            </a:r>
            <a:r>
              <a:rPr sz="1450" spc="60" dirty="0">
                <a:solidFill>
                  <a:srgbClr val="3B526F"/>
                </a:solidFill>
                <a:latin typeface="Work Sans"/>
                <a:cs typeface="Work Sans"/>
              </a:rPr>
              <a:t> </a:t>
            </a:r>
            <a:r>
              <a:rPr sz="1450" spc="-10" dirty="0">
                <a:solidFill>
                  <a:srgbClr val="3B526F"/>
                </a:solidFill>
                <a:latin typeface="Work Sans"/>
                <a:cs typeface="Work Sans"/>
              </a:rPr>
              <a:t>respondentů.</a:t>
            </a:r>
            <a:endParaRPr sz="1450" dirty="0">
              <a:latin typeface="Work Sans"/>
              <a:cs typeface="Work Sans"/>
            </a:endParaRPr>
          </a:p>
        </p:txBody>
      </p:sp>
      <p:sp>
        <p:nvSpPr>
          <p:cNvPr id="23" name="object 28">
            <a:extLst>
              <a:ext uri="{FF2B5EF4-FFF2-40B4-BE49-F238E27FC236}">
                <a16:creationId xmlns:a16="http://schemas.microsoft.com/office/drawing/2014/main" id="{EB64A099-BF03-6835-B2E6-AF6B87D0C807}"/>
              </a:ext>
            </a:extLst>
          </p:cNvPr>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4" name="object 30">
            <a:extLst>
              <a:ext uri="{FF2B5EF4-FFF2-40B4-BE49-F238E27FC236}">
                <a16:creationId xmlns:a16="http://schemas.microsoft.com/office/drawing/2014/main" id="{35355D6E-384F-F766-BCD0-8BCFB778E0FE}"/>
              </a:ext>
            </a:extLst>
          </p:cNvPr>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3.</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dirty="0">
              <a:latin typeface="Work Sans SemiBold"/>
              <a:cs typeface="Work Sans Semi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1+#ppt_w/2"/>
                                          </p:val>
                                        </p:tav>
                                        <p:tav tm="100000">
                                          <p:val>
                                            <p:strVal val="#ppt_x"/>
                                          </p:val>
                                        </p:tav>
                                      </p:tavLst>
                                    </p:anim>
                                    <p:anim calcmode="lin" valueType="num">
                                      <p:cBhvr additive="base">
                                        <p:cTn id="20" dur="500" fill="hold"/>
                                        <p:tgtEl>
                                          <p:spTgt spid="36"/>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4388" y="3940579"/>
            <a:ext cx="11684662" cy="1763431"/>
          </a:xfrm>
          <a:prstGeom prst="rect">
            <a:avLst/>
          </a:prstGeom>
        </p:spPr>
        <p:txBody>
          <a:bodyPr vert="horz" wrap="square" lIns="0" tIns="11430" rIns="0" bIns="0" rtlCol="0">
            <a:spAutoFit/>
          </a:bodyPr>
          <a:lstStyle/>
          <a:p>
            <a:pPr marL="12700" marR="5080">
              <a:lnSpc>
                <a:spcPct val="101299"/>
              </a:lnSpc>
              <a:spcBef>
                <a:spcPts val="90"/>
              </a:spcBef>
            </a:pPr>
            <a:r>
              <a:rPr sz="2850" b="0" dirty="0">
                <a:solidFill>
                  <a:srgbClr val="003150"/>
                </a:solidFill>
                <a:latin typeface="Work Sans Light"/>
                <a:cs typeface="Work Sans Light"/>
              </a:rPr>
              <a:t>JAK DŮLEŽITÉ JE, ABY DLUŽNÍK USILUJÍCÍ O ODDLUŽENÍ PROKÁZAL, ŽE SE SNAŽIL PODLE SVÝCH MOŽNOSTÍ ZÁVAZKY ODPOVĚDNĚ ŘEŠIT (NAVYŠOVAT PŘÍJMY, ŠETŘIT VÝDAJE, KONSOLIDOVAT PŮJČKY, KOMUNIKOVAT S VĚŘITELI ATP.)?</a:t>
            </a:r>
            <a:endParaRPr sz="2850" dirty="0">
              <a:latin typeface="Work Sans Light"/>
              <a:cs typeface="Work Sans Light"/>
            </a:endParaRPr>
          </a:p>
        </p:txBody>
      </p:sp>
      <p:sp>
        <p:nvSpPr>
          <p:cNvPr id="3" name="object 3"/>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8486853" y="6106380"/>
            <a:ext cx="3870277" cy="3845822"/>
          </a:xfrm>
          <a:prstGeom prst="rect">
            <a:avLst/>
          </a:prstGeom>
        </p:spPr>
      </p:pic>
      <p:sp>
        <p:nvSpPr>
          <p:cNvPr id="9" name="object 9"/>
          <p:cNvSpPr/>
          <p:nvPr/>
        </p:nvSpPr>
        <p:spPr>
          <a:xfrm>
            <a:off x="1047088" y="5883275"/>
            <a:ext cx="12251055" cy="0"/>
          </a:xfrm>
          <a:custGeom>
            <a:avLst/>
            <a:gdLst/>
            <a:ahLst/>
            <a:cxnLst/>
            <a:rect l="l" t="t" r="r" b="b"/>
            <a:pathLst>
              <a:path w="12251055">
                <a:moveTo>
                  <a:pt x="0" y="0"/>
                </a:moveTo>
                <a:lnTo>
                  <a:pt x="12250935" y="0"/>
                </a:lnTo>
              </a:path>
            </a:pathLst>
          </a:custGeom>
          <a:ln w="20941">
            <a:solidFill>
              <a:srgbClr val="E5E5E5"/>
            </a:solidFill>
          </a:ln>
        </p:spPr>
        <p:txBody>
          <a:bodyPr wrap="square" lIns="0" tIns="0" rIns="0" bIns="0" rtlCol="0"/>
          <a:lstStyle/>
          <a:p>
            <a:endParaRPr/>
          </a:p>
        </p:txBody>
      </p:sp>
      <p:grpSp>
        <p:nvGrpSpPr>
          <p:cNvPr id="10" name="object 10"/>
          <p:cNvGrpSpPr/>
          <p:nvPr/>
        </p:nvGrpSpPr>
        <p:grpSpPr>
          <a:xfrm>
            <a:off x="1047088" y="0"/>
            <a:ext cx="19057620" cy="3460750"/>
            <a:chOff x="1047088" y="0"/>
            <a:chExt cx="19057620" cy="3460750"/>
          </a:xfrm>
        </p:grpSpPr>
        <p:sp>
          <p:nvSpPr>
            <p:cNvPr id="11" name="object 11"/>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12" name="object 12"/>
            <p:cNvSpPr/>
            <p:nvPr/>
          </p:nvSpPr>
          <p:spPr>
            <a:xfrm>
              <a:off x="13298024"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grpSp>
      <p:sp>
        <p:nvSpPr>
          <p:cNvPr id="13" name="object 13"/>
          <p:cNvSpPr txBox="1"/>
          <p:nvPr/>
        </p:nvSpPr>
        <p:spPr>
          <a:xfrm>
            <a:off x="13913577" y="1232911"/>
            <a:ext cx="3501390" cy="768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dirty="0">
                <a:solidFill>
                  <a:srgbClr val="FFFFFF"/>
                </a:solidFill>
                <a:latin typeface="Work Sans Light"/>
                <a:cs typeface="Work Sans Light"/>
              </a:rPr>
              <a:t>2</a:t>
            </a:r>
            <a:r>
              <a:rPr sz="2450" b="0" spc="-240" dirty="0">
                <a:solidFill>
                  <a:srgbClr val="FFFFFF"/>
                </a:solidFill>
                <a:latin typeface="Work Sans Light"/>
                <a:cs typeface="Work Sans Light"/>
              </a:rPr>
              <a:t> </a:t>
            </a:r>
            <a:r>
              <a:rPr sz="2450" b="0" spc="-90" dirty="0">
                <a:solidFill>
                  <a:srgbClr val="FFFFFF"/>
                </a:solidFill>
                <a:latin typeface="Work Sans Light"/>
                <a:cs typeface="Work Sans Light"/>
              </a:rPr>
              <a:t>100</a:t>
            </a:r>
            <a:r>
              <a:rPr sz="2450" b="0" spc="-204" dirty="0">
                <a:solidFill>
                  <a:srgbClr val="FFFFFF"/>
                </a:solidFill>
                <a:latin typeface="Work Sans Light"/>
                <a:cs typeface="Work Sans Light"/>
              </a:rPr>
              <a:t> </a:t>
            </a:r>
            <a:r>
              <a:rPr sz="2450" b="0" spc="-110" dirty="0">
                <a:solidFill>
                  <a:srgbClr val="FFFFFF"/>
                </a:solidFill>
                <a:latin typeface="Work Sans Light"/>
                <a:cs typeface="Work Sans Light"/>
              </a:rPr>
              <a:t>OBČANŮ</a:t>
            </a:r>
            <a:r>
              <a:rPr sz="2450" b="0" spc="-204" dirty="0">
                <a:solidFill>
                  <a:srgbClr val="FFFFFF"/>
                </a:solidFill>
                <a:latin typeface="Work Sans Light"/>
                <a:cs typeface="Work Sans Light"/>
              </a:rPr>
              <a:t> </a:t>
            </a:r>
            <a:r>
              <a:rPr sz="2450" b="0" dirty="0">
                <a:solidFill>
                  <a:srgbClr val="FFFFFF"/>
                </a:solidFill>
                <a:latin typeface="Work Sans Light"/>
                <a:cs typeface="Work Sans Light"/>
              </a:rPr>
              <a:t>Z</a:t>
            </a:r>
            <a:r>
              <a:rPr sz="2450" b="0" spc="-204" dirty="0">
                <a:solidFill>
                  <a:srgbClr val="FFFFFF"/>
                </a:solidFill>
                <a:latin typeface="Work Sans Light"/>
                <a:cs typeface="Work Sans Light"/>
              </a:rPr>
              <a:t> </a:t>
            </a:r>
            <a:r>
              <a:rPr sz="2450" b="0" spc="-100" dirty="0">
                <a:solidFill>
                  <a:srgbClr val="FFFFFF"/>
                </a:solidFill>
                <a:latin typeface="Work Sans Light"/>
                <a:cs typeface="Work Sans Light"/>
              </a:rPr>
              <a:t>CELÉ</a:t>
            </a:r>
            <a:r>
              <a:rPr sz="2450" b="0" spc="-200" dirty="0">
                <a:solidFill>
                  <a:srgbClr val="FFFFFF"/>
                </a:solidFill>
                <a:latin typeface="Work Sans Light"/>
                <a:cs typeface="Work Sans Light"/>
              </a:rPr>
              <a:t> </a:t>
            </a:r>
            <a:r>
              <a:rPr sz="2450" b="0" spc="-25" dirty="0">
                <a:solidFill>
                  <a:srgbClr val="FFFFFF"/>
                </a:solidFill>
                <a:latin typeface="Work Sans Light"/>
                <a:cs typeface="Work Sans Light"/>
              </a:rPr>
              <a:t>ČR</a:t>
            </a:r>
            <a:endParaRPr sz="2450">
              <a:latin typeface="Work Sans Light"/>
              <a:cs typeface="Work Sans Light"/>
            </a:endParaRPr>
          </a:p>
        </p:txBody>
      </p:sp>
      <p:sp>
        <p:nvSpPr>
          <p:cNvPr id="14" name="object 14"/>
          <p:cNvSpPr txBox="1"/>
          <p:nvPr/>
        </p:nvSpPr>
        <p:spPr>
          <a:xfrm>
            <a:off x="13913577" y="2279999"/>
            <a:ext cx="5254625" cy="654050"/>
          </a:xfrm>
          <a:prstGeom prst="rect">
            <a:avLst/>
          </a:prstGeom>
        </p:spPr>
        <p:txBody>
          <a:bodyPr vert="horz" wrap="square" lIns="0" tIns="12065" rIns="0" bIns="0" rtlCol="0">
            <a:spAutoFit/>
          </a:bodyPr>
          <a:lstStyle/>
          <a:p>
            <a:pPr marL="12700" marR="5080">
              <a:lnSpc>
                <a:spcPct val="100499"/>
              </a:lnSpc>
              <a:spcBef>
                <a:spcPts val="95"/>
              </a:spcBef>
            </a:pPr>
            <a:r>
              <a:rPr sz="2050" spc="-114" dirty="0">
                <a:solidFill>
                  <a:srgbClr val="FFFFFF"/>
                </a:solidFill>
                <a:latin typeface="Work Sans"/>
                <a:cs typeface="Work Sans"/>
              </a:rPr>
              <a:t>Ve</a:t>
            </a:r>
            <a:r>
              <a:rPr sz="2050" spc="-240" dirty="0">
                <a:solidFill>
                  <a:srgbClr val="FFFFFF"/>
                </a:solidFill>
                <a:latin typeface="Work Sans"/>
                <a:cs typeface="Work Sans"/>
              </a:rPr>
              <a:t> </a:t>
            </a:r>
            <a:r>
              <a:rPr sz="2050" spc="-85" dirty="0">
                <a:solidFill>
                  <a:srgbClr val="FFFFFF"/>
                </a:solidFill>
                <a:latin typeface="Work Sans"/>
                <a:cs typeface="Work Sans"/>
              </a:rPr>
              <a:t>věku</a:t>
            </a:r>
            <a:r>
              <a:rPr sz="2050" spc="-229" dirty="0">
                <a:solidFill>
                  <a:srgbClr val="FFFFFF"/>
                </a:solidFill>
                <a:latin typeface="Work Sans"/>
                <a:cs typeface="Work Sans"/>
              </a:rPr>
              <a:t> </a:t>
            </a:r>
            <a:r>
              <a:rPr sz="2050" spc="-80" dirty="0">
                <a:solidFill>
                  <a:srgbClr val="FFFFFF"/>
                </a:solidFill>
                <a:latin typeface="Work Sans"/>
                <a:cs typeface="Work Sans"/>
              </a:rPr>
              <a:t>18</a:t>
            </a:r>
            <a:r>
              <a:rPr sz="2050" spc="-185" dirty="0">
                <a:solidFill>
                  <a:srgbClr val="FFFFFF"/>
                </a:solidFill>
                <a:latin typeface="Work Sans"/>
                <a:cs typeface="Work Sans"/>
              </a:rPr>
              <a:t> </a:t>
            </a:r>
            <a:r>
              <a:rPr sz="2050" spc="-60" dirty="0">
                <a:solidFill>
                  <a:srgbClr val="FFFFFF"/>
                </a:solidFill>
                <a:latin typeface="Work Sans"/>
                <a:cs typeface="Work Sans"/>
              </a:rPr>
              <a:t>až</a:t>
            </a:r>
            <a:r>
              <a:rPr sz="2050" spc="-185" dirty="0">
                <a:solidFill>
                  <a:srgbClr val="FFFFFF"/>
                </a:solidFill>
                <a:latin typeface="Work Sans"/>
                <a:cs typeface="Work Sans"/>
              </a:rPr>
              <a:t> </a:t>
            </a:r>
            <a:r>
              <a:rPr sz="2050" spc="-70" dirty="0">
                <a:solidFill>
                  <a:srgbClr val="FFFFFF"/>
                </a:solidFill>
                <a:latin typeface="Work Sans"/>
                <a:cs typeface="Work Sans"/>
              </a:rPr>
              <a:t>65</a:t>
            </a:r>
            <a:r>
              <a:rPr sz="2050" spc="-185" dirty="0">
                <a:solidFill>
                  <a:srgbClr val="FFFFFF"/>
                </a:solidFill>
                <a:latin typeface="Work Sans"/>
                <a:cs typeface="Work Sans"/>
              </a:rPr>
              <a:t> </a:t>
            </a:r>
            <a:r>
              <a:rPr sz="2050" spc="-95" dirty="0">
                <a:solidFill>
                  <a:srgbClr val="FFFFFF"/>
                </a:solidFill>
                <a:latin typeface="Work Sans"/>
                <a:cs typeface="Work Sans"/>
              </a:rPr>
              <a:t>let.</a:t>
            </a:r>
            <a:r>
              <a:rPr sz="2050" spc="-185" dirty="0">
                <a:solidFill>
                  <a:srgbClr val="FFFFFF"/>
                </a:solidFill>
                <a:latin typeface="Work Sans"/>
                <a:cs typeface="Work Sans"/>
              </a:rPr>
              <a:t> </a:t>
            </a:r>
            <a:r>
              <a:rPr sz="2050" spc="-100" dirty="0">
                <a:solidFill>
                  <a:srgbClr val="FFFFFF"/>
                </a:solidFill>
                <a:latin typeface="Work Sans"/>
                <a:cs typeface="Work Sans"/>
              </a:rPr>
              <a:t>Respondenti</a:t>
            </a:r>
            <a:r>
              <a:rPr sz="2050" spc="-190" dirty="0">
                <a:solidFill>
                  <a:srgbClr val="FFFFFF"/>
                </a:solidFill>
                <a:latin typeface="Work Sans"/>
                <a:cs typeface="Work Sans"/>
              </a:rPr>
              <a:t> </a:t>
            </a:r>
            <a:r>
              <a:rPr sz="2050" spc="-105" dirty="0">
                <a:solidFill>
                  <a:srgbClr val="FFFFFF"/>
                </a:solidFill>
                <a:latin typeface="Work Sans"/>
                <a:cs typeface="Work Sans"/>
              </a:rPr>
              <a:t>byli</a:t>
            </a:r>
            <a:r>
              <a:rPr sz="2050" spc="-235" dirty="0">
                <a:solidFill>
                  <a:srgbClr val="FFFFFF"/>
                </a:solidFill>
                <a:latin typeface="Work Sans"/>
                <a:cs typeface="Work Sans"/>
              </a:rPr>
              <a:t> </a:t>
            </a:r>
            <a:r>
              <a:rPr sz="2050" spc="-95" dirty="0">
                <a:solidFill>
                  <a:srgbClr val="FFFFFF"/>
                </a:solidFill>
                <a:latin typeface="Work Sans"/>
                <a:cs typeface="Work Sans"/>
              </a:rPr>
              <a:t>vybráni </a:t>
            </a:r>
            <a:r>
              <a:rPr sz="2050" spc="-100" dirty="0">
                <a:solidFill>
                  <a:srgbClr val="FFFFFF"/>
                </a:solidFill>
                <a:latin typeface="Work Sans"/>
                <a:cs typeface="Work Sans"/>
              </a:rPr>
              <a:t>kvótně</a:t>
            </a:r>
            <a:r>
              <a:rPr sz="2050" spc="-165" dirty="0">
                <a:solidFill>
                  <a:srgbClr val="FFFFFF"/>
                </a:solidFill>
                <a:latin typeface="Work Sans"/>
                <a:cs typeface="Work Sans"/>
              </a:rPr>
              <a:t> </a:t>
            </a:r>
            <a:r>
              <a:rPr sz="2050" spc="-105" dirty="0">
                <a:solidFill>
                  <a:srgbClr val="FFFFFF"/>
                </a:solidFill>
                <a:latin typeface="Work Sans"/>
                <a:cs typeface="Work Sans"/>
              </a:rPr>
              <a:t>podle</a:t>
            </a:r>
            <a:r>
              <a:rPr sz="2050" spc="-160" dirty="0">
                <a:solidFill>
                  <a:srgbClr val="FFFFFF"/>
                </a:solidFill>
                <a:latin typeface="Work Sans"/>
                <a:cs typeface="Work Sans"/>
              </a:rPr>
              <a:t> </a:t>
            </a:r>
            <a:r>
              <a:rPr sz="2050" spc="-105" dirty="0">
                <a:solidFill>
                  <a:srgbClr val="FFFFFF"/>
                </a:solidFill>
                <a:latin typeface="Work Sans"/>
                <a:cs typeface="Work Sans"/>
              </a:rPr>
              <a:t>pohlaví,</a:t>
            </a:r>
            <a:r>
              <a:rPr sz="2050" spc="-215" dirty="0">
                <a:solidFill>
                  <a:srgbClr val="FFFFFF"/>
                </a:solidFill>
                <a:latin typeface="Work Sans"/>
                <a:cs typeface="Work Sans"/>
              </a:rPr>
              <a:t> </a:t>
            </a:r>
            <a:r>
              <a:rPr sz="2050" spc="-90" dirty="0">
                <a:solidFill>
                  <a:srgbClr val="FFFFFF"/>
                </a:solidFill>
                <a:latin typeface="Work Sans"/>
                <a:cs typeface="Work Sans"/>
              </a:rPr>
              <a:t>věku,</a:t>
            </a:r>
            <a:r>
              <a:rPr sz="2050" spc="-215" dirty="0">
                <a:solidFill>
                  <a:srgbClr val="FFFFFF"/>
                </a:solidFill>
                <a:latin typeface="Work Sans"/>
                <a:cs typeface="Work Sans"/>
              </a:rPr>
              <a:t> </a:t>
            </a:r>
            <a:r>
              <a:rPr sz="2050" spc="-100" dirty="0">
                <a:solidFill>
                  <a:srgbClr val="FFFFFF"/>
                </a:solidFill>
                <a:latin typeface="Work Sans"/>
                <a:cs typeface="Work Sans"/>
              </a:rPr>
              <a:t>vzdělání</a:t>
            </a:r>
            <a:r>
              <a:rPr sz="2050" spc="-160" dirty="0">
                <a:solidFill>
                  <a:srgbClr val="FFFFFF"/>
                </a:solidFill>
                <a:latin typeface="Work Sans"/>
                <a:cs typeface="Work Sans"/>
              </a:rPr>
              <a:t> </a:t>
            </a:r>
            <a:r>
              <a:rPr sz="2050" dirty="0">
                <a:solidFill>
                  <a:srgbClr val="FFFFFF"/>
                </a:solidFill>
                <a:latin typeface="Work Sans"/>
                <a:cs typeface="Work Sans"/>
              </a:rPr>
              <a:t>a</a:t>
            </a:r>
            <a:r>
              <a:rPr sz="2050" spc="-210" dirty="0">
                <a:solidFill>
                  <a:srgbClr val="FFFFFF"/>
                </a:solidFill>
                <a:latin typeface="Work Sans"/>
                <a:cs typeface="Work Sans"/>
              </a:rPr>
              <a:t> </a:t>
            </a:r>
            <a:r>
              <a:rPr sz="2050" spc="-10" dirty="0">
                <a:solidFill>
                  <a:srgbClr val="FFFFFF"/>
                </a:solidFill>
                <a:latin typeface="Work Sans"/>
                <a:cs typeface="Work Sans"/>
              </a:rPr>
              <a:t>kraje.</a:t>
            </a:r>
            <a:endParaRPr sz="2050">
              <a:latin typeface="Work Sans"/>
              <a:cs typeface="Work Sans"/>
            </a:endParaRPr>
          </a:p>
        </p:txBody>
      </p:sp>
      <p:grpSp>
        <p:nvGrpSpPr>
          <p:cNvPr id="33" name="Skupina 32">
            <a:extLst>
              <a:ext uri="{FF2B5EF4-FFF2-40B4-BE49-F238E27FC236}">
                <a16:creationId xmlns:a16="http://schemas.microsoft.com/office/drawing/2014/main" id="{E8557615-0FC5-0284-0B6A-930EE92260CD}"/>
              </a:ext>
            </a:extLst>
          </p:cNvPr>
          <p:cNvGrpSpPr/>
          <p:nvPr/>
        </p:nvGrpSpPr>
        <p:grpSpPr>
          <a:xfrm>
            <a:off x="13965932" y="3994863"/>
            <a:ext cx="5418455" cy="6057255"/>
            <a:chOff x="13965932" y="3994863"/>
            <a:chExt cx="5418455" cy="6057255"/>
          </a:xfrm>
        </p:grpSpPr>
        <p:grpSp>
          <p:nvGrpSpPr>
            <p:cNvPr id="15" name="object 15"/>
            <p:cNvGrpSpPr/>
            <p:nvPr/>
          </p:nvGrpSpPr>
          <p:grpSpPr>
            <a:xfrm>
              <a:off x="15594037" y="3994863"/>
              <a:ext cx="2214245" cy="2181860"/>
              <a:chOff x="15594037" y="3994863"/>
              <a:chExt cx="2214245" cy="2181860"/>
            </a:xfrm>
          </p:grpSpPr>
          <p:sp>
            <p:nvSpPr>
              <p:cNvPr id="16" name="object 16"/>
              <p:cNvSpPr/>
              <p:nvPr/>
            </p:nvSpPr>
            <p:spPr>
              <a:xfrm>
                <a:off x="15601974" y="4002805"/>
                <a:ext cx="2198370" cy="2165985"/>
              </a:xfrm>
              <a:custGeom>
                <a:avLst/>
                <a:gdLst/>
                <a:ahLst/>
                <a:cxnLst/>
                <a:rect l="l" t="t" r="r" b="b"/>
                <a:pathLst>
                  <a:path w="2198369" h="2165985">
                    <a:moveTo>
                      <a:pt x="1109404" y="73"/>
                    </a:moveTo>
                    <a:lnTo>
                      <a:pt x="1101718" y="0"/>
                    </a:lnTo>
                    <a:lnTo>
                      <a:pt x="1098420" y="3266"/>
                    </a:lnTo>
                    <a:lnTo>
                      <a:pt x="1098420" y="10837"/>
                    </a:lnTo>
                    <a:lnTo>
                      <a:pt x="1098420" y="324576"/>
                    </a:lnTo>
                    <a:lnTo>
                      <a:pt x="1148915" y="326151"/>
                    </a:lnTo>
                    <a:lnTo>
                      <a:pt x="1198628" y="330826"/>
                    </a:lnTo>
                    <a:lnTo>
                      <a:pt x="1247446" y="338526"/>
                    </a:lnTo>
                    <a:lnTo>
                      <a:pt x="1295261" y="349177"/>
                    </a:lnTo>
                    <a:lnTo>
                      <a:pt x="1341960" y="362702"/>
                    </a:lnTo>
                    <a:lnTo>
                      <a:pt x="1387434" y="379028"/>
                    </a:lnTo>
                    <a:lnTo>
                      <a:pt x="1431573" y="398078"/>
                    </a:lnTo>
                    <a:lnTo>
                      <a:pt x="1474265" y="419779"/>
                    </a:lnTo>
                    <a:lnTo>
                      <a:pt x="1515401" y="444056"/>
                    </a:lnTo>
                    <a:lnTo>
                      <a:pt x="1554869" y="470832"/>
                    </a:lnTo>
                    <a:lnTo>
                      <a:pt x="1592560" y="500034"/>
                    </a:lnTo>
                    <a:lnTo>
                      <a:pt x="1628362" y="531586"/>
                    </a:lnTo>
                    <a:lnTo>
                      <a:pt x="1662166" y="565414"/>
                    </a:lnTo>
                    <a:lnTo>
                      <a:pt x="1693860" y="601442"/>
                    </a:lnTo>
                    <a:lnTo>
                      <a:pt x="1723335" y="639596"/>
                    </a:lnTo>
                    <a:lnTo>
                      <a:pt x="1750479" y="679799"/>
                    </a:lnTo>
                    <a:lnTo>
                      <a:pt x="1775183" y="721979"/>
                    </a:lnTo>
                    <a:lnTo>
                      <a:pt x="1797336" y="766059"/>
                    </a:lnTo>
                    <a:lnTo>
                      <a:pt x="1816827" y="811964"/>
                    </a:lnTo>
                    <a:lnTo>
                      <a:pt x="1833330" y="858992"/>
                    </a:lnTo>
                    <a:lnTo>
                      <a:pt x="1846613" y="906405"/>
                    </a:lnTo>
                    <a:lnTo>
                      <a:pt x="1856707" y="954073"/>
                    </a:lnTo>
                    <a:lnTo>
                      <a:pt x="1863645" y="1001868"/>
                    </a:lnTo>
                    <a:lnTo>
                      <a:pt x="1867459" y="1049662"/>
                    </a:lnTo>
                    <a:lnTo>
                      <a:pt x="1868179" y="1097327"/>
                    </a:lnTo>
                    <a:lnTo>
                      <a:pt x="1865838" y="1144734"/>
                    </a:lnTo>
                    <a:lnTo>
                      <a:pt x="1860467" y="1191755"/>
                    </a:lnTo>
                    <a:lnTo>
                      <a:pt x="1852099" y="1238261"/>
                    </a:lnTo>
                    <a:lnTo>
                      <a:pt x="1840764" y="1284124"/>
                    </a:lnTo>
                    <a:lnTo>
                      <a:pt x="1826495" y="1329215"/>
                    </a:lnTo>
                    <a:lnTo>
                      <a:pt x="1809324" y="1373407"/>
                    </a:lnTo>
                    <a:lnTo>
                      <a:pt x="1789282" y="1416570"/>
                    </a:lnTo>
                    <a:lnTo>
                      <a:pt x="1766400" y="1458577"/>
                    </a:lnTo>
                    <a:lnTo>
                      <a:pt x="1740712" y="1499298"/>
                    </a:lnTo>
                    <a:lnTo>
                      <a:pt x="1712248" y="1538606"/>
                    </a:lnTo>
                    <a:lnTo>
                      <a:pt x="1681040" y="1576373"/>
                    </a:lnTo>
                    <a:lnTo>
                      <a:pt x="1647120" y="1612469"/>
                    </a:lnTo>
                    <a:lnTo>
                      <a:pt x="1610519" y="1646766"/>
                    </a:lnTo>
                    <a:lnTo>
                      <a:pt x="1571787" y="1678714"/>
                    </a:lnTo>
                    <a:lnTo>
                      <a:pt x="1531543" y="1707835"/>
                    </a:lnTo>
                    <a:lnTo>
                      <a:pt x="1489920" y="1734114"/>
                    </a:lnTo>
                    <a:lnTo>
                      <a:pt x="1447052" y="1757534"/>
                    </a:lnTo>
                    <a:lnTo>
                      <a:pt x="1403071" y="1778078"/>
                    </a:lnTo>
                    <a:lnTo>
                      <a:pt x="1358110" y="1795730"/>
                    </a:lnTo>
                    <a:lnTo>
                      <a:pt x="1312302" y="1810472"/>
                    </a:lnTo>
                    <a:lnTo>
                      <a:pt x="1265782" y="1822289"/>
                    </a:lnTo>
                    <a:lnTo>
                      <a:pt x="1218681" y="1831164"/>
                    </a:lnTo>
                    <a:lnTo>
                      <a:pt x="1171133" y="1837081"/>
                    </a:lnTo>
                    <a:lnTo>
                      <a:pt x="1123271" y="1840022"/>
                    </a:lnTo>
                    <a:lnTo>
                      <a:pt x="1075229" y="1839972"/>
                    </a:lnTo>
                    <a:lnTo>
                      <a:pt x="1027138" y="1836913"/>
                    </a:lnTo>
                    <a:lnTo>
                      <a:pt x="979133" y="1830829"/>
                    </a:lnTo>
                    <a:lnTo>
                      <a:pt x="931347" y="1821704"/>
                    </a:lnTo>
                    <a:lnTo>
                      <a:pt x="883912" y="1809521"/>
                    </a:lnTo>
                    <a:lnTo>
                      <a:pt x="836962" y="1794264"/>
                    </a:lnTo>
                    <a:lnTo>
                      <a:pt x="790630" y="1775915"/>
                    </a:lnTo>
                    <a:lnTo>
                      <a:pt x="745048" y="1754459"/>
                    </a:lnTo>
                    <a:lnTo>
                      <a:pt x="700937" y="1730204"/>
                    </a:lnTo>
                    <a:lnTo>
                      <a:pt x="658967" y="1703550"/>
                    </a:lnTo>
                    <a:lnTo>
                      <a:pt x="619203" y="1674613"/>
                    </a:lnTo>
                    <a:lnTo>
                      <a:pt x="581708" y="1643512"/>
                    </a:lnTo>
                    <a:lnTo>
                      <a:pt x="546544" y="1610361"/>
                    </a:lnTo>
                    <a:lnTo>
                      <a:pt x="513775" y="1575278"/>
                    </a:lnTo>
                    <a:lnTo>
                      <a:pt x="483463" y="1538380"/>
                    </a:lnTo>
                    <a:lnTo>
                      <a:pt x="455673" y="1499782"/>
                    </a:lnTo>
                    <a:lnTo>
                      <a:pt x="430467" y="1459602"/>
                    </a:lnTo>
                    <a:lnTo>
                      <a:pt x="407908" y="1417955"/>
                    </a:lnTo>
                    <a:lnTo>
                      <a:pt x="388060" y="1374960"/>
                    </a:lnTo>
                    <a:lnTo>
                      <a:pt x="370986" y="1330731"/>
                    </a:lnTo>
                    <a:lnTo>
                      <a:pt x="356748" y="1285387"/>
                    </a:lnTo>
                    <a:lnTo>
                      <a:pt x="345410" y="1239043"/>
                    </a:lnTo>
                    <a:lnTo>
                      <a:pt x="337036" y="1191815"/>
                    </a:lnTo>
                    <a:lnTo>
                      <a:pt x="331688" y="1143822"/>
                    </a:lnTo>
                    <a:lnTo>
                      <a:pt x="329429" y="1095179"/>
                    </a:lnTo>
                    <a:lnTo>
                      <a:pt x="330323" y="1046002"/>
                    </a:lnTo>
                    <a:lnTo>
                      <a:pt x="334433" y="996409"/>
                    </a:lnTo>
                    <a:lnTo>
                      <a:pt x="341720" y="947171"/>
                    </a:lnTo>
                    <a:lnTo>
                      <a:pt x="352047" y="899050"/>
                    </a:lnTo>
                    <a:lnTo>
                      <a:pt x="365324" y="852144"/>
                    </a:lnTo>
                    <a:lnTo>
                      <a:pt x="381464" y="806554"/>
                    </a:lnTo>
                    <a:lnTo>
                      <a:pt x="400380" y="762379"/>
                    </a:lnTo>
                    <a:lnTo>
                      <a:pt x="421981" y="719720"/>
                    </a:lnTo>
                    <a:lnTo>
                      <a:pt x="446182" y="678674"/>
                    </a:lnTo>
                    <a:lnTo>
                      <a:pt x="472892" y="639344"/>
                    </a:lnTo>
                    <a:lnTo>
                      <a:pt x="502025" y="601827"/>
                    </a:lnTo>
                    <a:lnTo>
                      <a:pt x="533493" y="566224"/>
                    </a:lnTo>
                    <a:lnTo>
                      <a:pt x="567206" y="532635"/>
                    </a:lnTo>
                    <a:lnTo>
                      <a:pt x="603077" y="501158"/>
                    </a:lnTo>
                    <a:lnTo>
                      <a:pt x="641019" y="471895"/>
                    </a:lnTo>
                    <a:lnTo>
                      <a:pt x="680942" y="444944"/>
                    </a:lnTo>
                    <a:lnTo>
                      <a:pt x="722759" y="420405"/>
                    </a:lnTo>
                    <a:lnTo>
                      <a:pt x="766381" y="398378"/>
                    </a:lnTo>
                    <a:lnTo>
                      <a:pt x="811721" y="378963"/>
                    </a:lnTo>
                    <a:lnTo>
                      <a:pt x="858690" y="362259"/>
                    </a:lnTo>
                    <a:lnTo>
                      <a:pt x="907200" y="348366"/>
                    </a:lnTo>
                    <a:lnTo>
                      <a:pt x="826072" y="37150"/>
                    </a:lnTo>
                    <a:lnTo>
                      <a:pt x="766202" y="50629"/>
                    </a:lnTo>
                    <a:lnTo>
                      <a:pt x="718851" y="66441"/>
                    </a:lnTo>
                    <a:lnTo>
                      <a:pt x="672616" y="84145"/>
                    </a:lnTo>
                    <a:lnTo>
                      <a:pt x="627539" y="103696"/>
                    </a:lnTo>
                    <a:lnTo>
                      <a:pt x="583661" y="125048"/>
                    </a:lnTo>
                    <a:lnTo>
                      <a:pt x="541026" y="148157"/>
                    </a:lnTo>
                    <a:lnTo>
                      <a:pt x="499675" y="172978"/>
                    </a:lnTo>
                    <a:lnTo>
                      <a:pt x="459649" y="199466"/>
                    </a:lnTo>
                    <a:lnTo>
                      <a:pt x="420992" y="227576"/>
                    </a:lnTo>
                    <a:lnTo>
                      <a:pt x="383745" y="257263"/>
                    </a:lnTo>
                    <a:lnTo>
                      <a:pt x="347949" y="288483"/>
                    </a:lnTo>
                    <a:lnTo>
                      <a:pt x="313648" y="321191"/>
                    </a:lnTo>
                    <a:lnTo>
                      <a:pt x="280884" y="355340"/>
                    </a:lnTo>
                    <a:lnTo>
                      <a:pt x="249697" y="390888"/>
                    </a:lnTo>
                    <a:lnTo>
                      <a:pt x="220131" y="427789"/>
                    </a:lnTo>
                    <a:lnTo>
                      <a:pt x="192226" y="465997"/>
                    </a:lnTo>
                    <a:lnTo>
                      <a:pt x="166026" y="505469"/>
                    </a:lnTo>
                    <a:lnTo>
                      <a:pt x="141573" y="546159"/>
                    </a:lnTo>
                    <a:lnTo>
                      <a:pt x="118907" y="588022"/>
                    </a:lnTo>
                    <a:lnTo>
                      <a:pt x="98073" y="631013"/>
                    </a:lnTo>
                    <a:lnTo>
                      <a:pt x="79110" y="675089"/>
                    </a:lnTo>
                    <a:lnTo>
                      <a:pt x="62062" y="720203"/>
                    </a:lnTo>
                    <a:lnTo>
                      <a:pt x="46970" y="766310"/>
                    </a:lnTo>
                    <a:lnTo>
                      <a:pt x="33877" y="813367"/>
                    </a:lnTo>
                    <a:lnTo>
                      <a:pt x="22824" y="861328"/>
                    </a:lnTo>
                    <a:lnTo>
                      <a:pt x="13854" y="910148"/>
                    </a:lnTo>
                    <a:lnTo>
                      <a:pt x="7008" y="959782"/>
                    </a:lnTo>
                    <a:lnTo>
                      <a:pt x="2394" y="1009691"/>
                    </a:lnTo>
                    <a:lnTo>
                      <a:pt x="68" y="1059331"/>
                    </a:lnTo>
                    <a:lnTo>
                      <a:pt x="0" y="1108642"/>
                    </a:lnTo>
                    <a:lnTo>
                      <a:pt x="2156" y="1157566"/>
                    </a:lnTo>
                    <a:lnTo>
                      <a:pt x="6506" y="1206046"/>
                    </a:lnTo>
                    <a:lnTo>
                      <a:pt x="13018" y="1254024"/>
                    </a:lnTo>
                    <a:lnTo>
                      <a:pt x="21661" y="1301442"/>
                    </a:lnTo>
                    <a:lnTo>
                      <a:pt x="32404" y="1348241"/>
                    </a:lnTo>
                    <a:lnTo>
                      <a:pt x="45215" y="1394363"/>
                    </a:lnTo>
                    <a:lnTo>
                      <a:pt x="60062" y="1439751"/>
                    </a:lnTo>
                    <a:lnTo>
                      <a:pt x="76915" y="1484346"/>
                    </a:lnTo>
                    <a:lnTo>
                      <a:pt x="95741" y="1528090"/>
                    </a:lnTo>
                    <a:lnTo>
                      <a:pt x="116510" y="1570926"/>
                    </a:lnTo>
                    <a:lnTo>
                      <a:pt x="139190" y="1612795"/>
                    </a:lnTo>
                    <a:lnTo>
                      <a:pt x="163748" y="1653639"/>
                    </a:lnTo>
                    <a:lnTo>
                      <a:pt x="190155" y="1693400"/>
                    </a:lnTo>
                    <a:lnTo>
                      <a:pt x="218379" y="1732021"/>
                    </a:lnTo>
                    <a:lnTo>
                      <a:pt x="248387" y="1769442"/>
                    </a:lnTo>
                    <a:lnTo>
                      <a:pt x="280150" y="1805606"/>
                    </a:lnTo>
                    <a:lnTo>
                      <a:pt x="313634" y="1840455"/>
                    </a:lnTo>
                    <a:lnTo>
                      <a:pt x="348810" y="1873931"/>
                    </a:lnTo>
                    <a:lnTo>
                      <a:pt x="385644" y="1905976"/>
                    </a:lnTo>
                    <a:lnTo>
                      <a:pt x="424107" y="1936532"/>
                    </a:lnTo>
                    <a:lnTo>
                      <a:pt x="464166" y="1965540"/>
                    </a:lnTo>
                    <a:lnTo>
                      <a:pt x="505790" y="1992944"/>
                    </a:lnTo>
                    <a:lnTo>
                      <a:pt x="548948" y="2018683"/>
                    </a:lnTo>
                    <a:lnTo>
                      <a:pt x="593608" y="2042702"/>
                    </a:lnTo>
                    <a:lnTo>
                      <a:pt x="637668" y="2063987"/>
                    </a:lnTo>
                    <a:lnTo>
                      <a:pt x="682250" y="2083225"/>
                    </a:lnTo>
                    <a:lnTo>
                      <a:pt x="727294" y="2100423"/>
                    </a:lnTo>
                    <a:lnTo>
                      <a:pt x="772742" y="2115587"/>
                    </a:lnTo>
                    <a:lnTo>
                      <a:pt x="818534" y="2128726"/>
                    </a:lnTo>
                    <a:lnTo>
                      <a:pt x="864610" y="2139847"/>
                    </a:lnTo>
                    <a:lnTo>
                      <a:pt x="910911" y="2148957"/>
                    </a:lnTo>
                    <a:lnTo>
                      <a:pt x="957378" y="2156064"/>
                    </a:lnTo>
                    <a:lnTo>
                      <a:pt x="1003951" y="2161175"/>
                    </a:lnTo>
                    <a:lnTo>
                      <a:pt x="1050570" y="2164297"/>
                    </a:lnTo>
                    <a:lnTo>
                      <a:pt x="1097177" y="2165438"/>
                    </a:lnTo>
                    <a:lnTo>
                      <a:pt x="1143712" y="2164605"/>
                    </a:lnTo>
                    <a:lnTo>
                      <a:pt x="1190115" y="2161806"/>
                    </a:lnTo>
                    <a:lnTo>
                      <a:pt x="1236328" y="2157048"/>
                    </a:lnTo>
                    <a:lnTo>
                      <a:pt x="1282290" y="2150338"/>
                    </a:lnTo>
                    <a:lnTo>
                      <a:pt x="1327942" y="2141684"/>
                    </a:lnTo>
                    <a:lnTo>
                      <a:pt x="1373226" y="2131093"/>
                    </a:lnTo>
                    <a:lnTo>
                      <a:pt x="1418081" y="2118572"/>
                    </a:lnTo>
                    <a:lnTo>
                      <a:pt x="1462448" y="2104130"/>
                    </a:lnTo>
                    <a:lnTo>
                      <a:pt x="1506267" y="2087772"/>
                    </a:lnTo>
                    <a:lnTo>
                      <a:pt x="1549480" y="2069508"/>
                    </a:lnTo>
                    <a:lnTo>
                      <a:pt x="1592026" y="2049344"/>
                    </a:lnTo>
                    <a:lnTo>
                      <a:pt x="1633847" y="2027287"/>
                    </a:lnTo>
                    <a:lnTo>
                      <a:pt x="1674883" y="2003345"/>
                    </a:lnTo>
                    <a:lnTo>
                      <a:pt x="1715075" y="1977525"/>
                    </a:lnTo>
                    <a:lnTo>
                      <a:pt x="1754363" y="1949835"/>
                    </a:lnTo>
                    <a:lnTo>
                      <a:pt x="1792687" y="1920282"/>
                    </a:lnTo>
                    <a:lnTo>
                      <a:pt x="1829989" y="1888874"/>
                    </a:lnTo>
                    <a:lnTo>
                      <a:pt x="1867181" y="1854671"/>
                    </a:lnTo>
                    <a:lnTo>
                      <a:pt x="1902483" y="1819168"/>
                    </a:lnTo>
                    <a:lnTo>
                      <a:pt x="1935880" y="1782430"/>
                    </a:lnTo>
                    <a:lnTo>
                      <a:pt x="1967356" y="1744520"/>
                    </a:lnTo>
                    <a:lnTo>
                      <a:pt x="1996895" y="1705502"/>
                    </a:lnTo>
                    <a:lnTo>
                      <a:pt x="2024481" y="1665441"/>
                    </a:lnTo>
                    <a:lnTo>
                      <a:pt x="2050098" y="1624401"/>
                    </a:lnTo>
                    <a:lnTo>
                      <a:pt x="2073731" y="1582444"/>
                    </a:lnTo>
                    <a:lnTo>
                      <a:pt x="2095364" y="1539636"/>
                    </a:lnTo>
                    <a:lnTo>
                      <a:pt x="2114980" y="1496039"/>
                    </a:lnTo>
                    <a:lnTo>
                      <a:pt x="2132565" y="1451719"/>
                    </a:lnTo>
                    <a:lnTo>
                      <a:pt x="2148103" y="1406738"/>
                    </a:lnTo>
                    <a:lnTo>
                      <a:pt x="2161577" y="1361161"/>
                    </a:lnTo>
                    <a:lnTo>
                      <a:pt x="2172972" y="1315052"/>
                    </a:lnTo>
                    <a:lnTo>
                      <a:pt x="2182272" y="1268475"/>
                    </a:lnTo>
                    <a:lnTo>
                      <a:pt x="2189461" y="1221493"/>
                    </a:lnTo>
                    <a:lnTo>
                      <a:pt x="2194523" y="1174171"/>
                    </a:lnTo>
                    <a:lnTo>
                      <a:pt x="2197443" y="1126572"/>
                    </a:lnTo>
                    <a:lnTo>
                      <a:pt x="2198206" y="1078760"/>
                    </a:lnTo>
                    <a:lnTo>
                      <a:pt x="2196794" y="1030800"/>
                    </a:lnTo>
                    <a:lnTo>
                      <a:pt x="2193192" y="982755"/>
                    </a:lnTo>
                    <a:lnTo>
                      <a:pt x="2187385" y="934688"/>
                    </a:lnTo>
                    <a:lnTo>
                      <a:pt x="2179356" y="886665"/>
                    </a:lnTo>
                    <a:lnTo>
                      <a:pt x="2169091" y="838749"/>
                    </a:lnTo>
                    <a:lnTo>
                      <a:pt x="2156572" y="791004"/>
                    </a:lnTo>
                    <a:lnTo>
                      <a:pt x="2141785" y="743494"/>
                    </a:lnTo>
                    <a:lnTo>
                      <a:pt x="2124713" y="696282"/>
                    </a:lnTo>
                    <a:lnTo>
                      <a:pt x="2105550" y="649884"/>
                    </a:lnTo>
                    <a:lnTo>
                      <a:pt x="2084535" y="604796"/>
                    </a:lnTo>
                    <a:lnTo>
                      <a:pt x="2061720" y="561050"/>
                    </a:lnTo>
                    <a:lnTo>
                      <a:pt x="2037157" y="518679"/>
                    </a:lnTo>
                    <a:lnTo>
                      <a:pt x="2010898" y="477717"/>
                    </a:lnTo>
                    <a:lnTo>
                      <a:pt x="1982994" y="438196"/>
                    </a:lnTo>
                    <a:lnTo>
                      <a:pt x="1953499" y="400151"/>
                    </a:lnTo>
                    <a:lnTo>
                      <a:pt x="1922463" y="363613"/>
                    </a:lnTo>
                    <a:lnTo>
                      <a:pt x="1889940" y="328617"/>
                    </a:lnTo>
                    <a:lnTo>
                      <a:pt x="1855981" y="295196"/>
                    </a:lnTo>
                    <a:lnTo>
                      <a:pt x="1820638" y="263382"/>
                    </a:lnTo>
                    <a:lnTo>
                      <a:pt x="1783963" y="233209"/>
                    </a:lnTo>
                    <a:lnTo>
                      <a:pt x="1746008" y="204710"/>
                    </a:lnTo>
                    <a:lnTo>
                      <a:pt x="1706825" y="177918"/>
                    </a:lnTo>
                    <a:lnTo>
                      <a:pt x="1666467" y="152866"/>
                    </a:lnTo>
                    <a:lnTo>
                      <a:pt x="1624985" y="129588"/>
                    </a:lnTo>
                    <a:lnTo>
                      <a:pt x="1582432" y="108117"/>
                    </a:lnTo>
                    <a:lnTo>
                      <a:pt x="1538859" y="88486"/>
                    </a:lnTo>
                    <a:lnTo>
                      <a:pt x="1494318" y="70728"/>
                    </a:lnTo>
                    <a:lnTo>
                      <a:pt x="1448862" y="54876"/>
                    </a:lnTo>
                    <a:lnTo>
                      <a:pt x="1402542" y="40963"/>
                    </a:lnTo>
                    <a:lnTo>
                      <a:pt x="1355410" y="29023"/>
                    </a:lnTo>
                    <a:lnTo>
                      <a:pt x="1307520" y="19089"/>
                    </a:lnTo>
                    <a:lnTo>
                      <a:pt x="1258922" y="11193"/>
                    </a:lnTo>
                    <a:lnTo>
                      <a:pt x="1209668" y="5370"/>
                    </a:lnTo>
                    <a:lnTo>
                      <a:pt x="1159812" y="1652"/>
                    </a:lnTo>
                    <a:lnTo>
                      <a:pt x="1109404" y="73"/>
                    </a:lnTo>
                    <a:close/>
                  </a:path>
                </a:pathLst>
              </a:custGeom>
              <a:solidFill>
                <a:srgbClr val="003150"/>
              </a:solidFill>
            </p:spPr>
            <p:txBody>
              <a:bodyPr wrap="square" lIns="0" tIns="0" rIns="0" bIns="0" rtlCol="0"/>
              <a:lstStyle/>
              <a:p>
                <a:endParaRPr/>
              </a:p>
            </p:txBody>
          </p:sp>
          <p:sp>
            <p:nvSpPr>
              <p:cNvPr id="17" name="object 17"/>
              <p:cNvSpPr/>
              <p:nvPr/>
            </p:nvSpPr>
            <p:spPr>
              <a:xfrm>
                <a:off x="15601974" y="4002805"/>
                <a:ext cx="2198370" cy="2165985"/>
              </a:xfrm>
              <a:custGeom>
                <a:avLst/>
                <a:gdLst/>
                <a:ahLst/>
                <a:cxnLst/>
                <a:rect l="l" t="t" r="r" b="b"/>
                <a:pathLst>
                  <a:path w="2198369" h="2165985">
                    <a:moveTo>
                      <a:pt x="1098420" y="10837"/>
                    </a:moveTo>
                    <a:lnTo>
                      <a:pt x="1098420" y="3266"/>
                    </a:lnTo>
                    <a:lnTo>
                      <a:pt x="1101718" y="0"/>
                    </a:lnTo>
                    <a:lnTo>
                      <a:pt x="1109404" y="73"/>
                    </a:lnTo>
                    <a:lnTo>
                      <a:pt x="1159812" y="1652"/>
                    </a:lnTo>
                    <a:lnTo>
                      <a:pt x="1209668" y="5370"/>
                    </a:lnTo>
                    <a:lnTo>
                      <a:pt x="1258922" y="11193"/>
                    </a:lnTo>
                    <a:lnTo>
                      <a:pt x="1307520" y="19089"/>
                    </a:lnTo>
                    <a:lnTo>
                      <a:pt x="1355410" y="29023"/>
                    </a:lnTo>
                    <a:lnTo>
                      <a:pt x="1402542" y="40963"/>
                    </a:lnTo>
                    <a:lnTo>
                      <a:pt x="1448862" y="54876"/>
                    </a:lnTo>
                    <a:lnTo>
                      <a:pt x="1494318" y="70728"/>
                    </a:lnTo>
                    <a:lnTo>
                      <a:pt x="1538859" y="88486"/>
                    </a:lnTo>
                    <a:lnTo>
                      <a:pt x="1582432" y="108117"/>
                    </a:lnTo>
                    <a:lnTo>
                      <a:pt x="1624985" y="129588"/>
                    </a:lnTo>
                    <a:lnTo>
                      <a:pt x="1666467" y="152866"/>
                    </a:lnTo>
                    <a:lnTo>
                      <a:pt x="1706825" y="177918"/>
                    </a:lnTo>
                    <a:lnTo>
                      <a:pt x="1746008" y="204710"/>
                    </a:lnTo>
                    <a:lnTo>
                      <a:pt x="1783963" y="233209"/>
                    </a:lnTo>
                    <a:lnTo>
                      <a:pt x="1820638" y="263382"/>
                    </a:lnTo>
                    <a:lnTo>
                      <a:pt x="1855981" y="295196"/>
                    </a:lnTo>
                    <a:lnTo>
                      <a:pt x="1889940" y="328617"/>
                    </a:lnTo>
                    <a:lnTo>
                      <a:pt x="1922463" y="363613"/>
                    </a:lnTo>
                    <a:lnTo>
                      <a:pt x="1953499" y="400151"/>
                    </a:lnTo>
                    <a:lnTo>
                      <a:pt x="1982994" y="438196"/>
                    </a:lnTo>
                    <a:lnTo>
                      <a:pt x="2010898" y="477717"/>
                    </a:lnTo>
                    <a:lnTo>
                      <a:pt x="2037157" y="518679"/>
                    </a:lnTo>
                    <a:lnTo>
                      <a:pt x="2061720" y="561050"/>
                    </a:lnTo>
                    <a:lnTo>
                      <a:pt x="2084535" y="604796"/>
                    </a:lnTo>
                    <a:lnTo>
                      <a:pt x="2105550" y="649884"/>
                    </a:lnTo>
                    <a:lnTo>
                      <a:pt x="2124713" y="696282"/>
                    </a:lnTo>
                    <a:lnTo>
                      <a:pt x="2141785" y="743494"/>
                    </a:lnTo>
                    <a:lnTo>
                      <a:pt x="2156572" y="791004"/>
                    </a:lnTo>
                    <a:lnTo>
                      <a:pt x="2169091" y="838749"/>
                    </a:lnTo>
                    <a:lnTo>
                      <a:pt x="2179356" y="886665"/>
                    </a:lnTo>
                    <a:lnTo>
                      <a:pt x="2187385" y="934688"/>
                    </a:lnTo>
                    <a:lnTo>
                      <a:pt x="2193192" y="982755"/>
                    </a:lnTo>
                    <a:lnTo>
                      <a:pt x="2196794" y="1030800"/>
                    </a:lnTo>
                    <a:lnTo>
                      <a:pt x="2198206" y="1078760"/>
                    </a:lnTo>
                    <a:lnTo>
                      <a:pt x="2197443" y="1126572"/>
                    </a:lnTo>
                    <a:lnTo>
                      <a:pt x="2194523" y="1174171"/>
                    </a:lnTo>
                    <a:lnTo>
                      <a:pt x="2189461" y="1221493"/>
                    </a:lnTo>
                    <a:lnTo>
                      <a:pt x="2182272" y="1268475"/>
                    </a:lnTo>
                    <a:lnTo>
                      <a:pt x="2172972" y="1315052"/>
                    </a:lnTo>
                    <a:lnTo>
                      <a:pt x="2161577" y="1361161"/>
                    </a:lnTo>
                    <a:lnTo>
                      <a:pt x="2148103" y="1406738"/>
                    </a:lnTo>
                    <a:lnTo>
                      <a:pt x="2132565" y="1451719"/>
                    </a:lnTo>
                    <a:lnTo>
                      <a:pt x="2114980" y="1496039"/>
                    </a:lnTo>
                    <a:lnTo>
                      <a:pt x="2095364" y="1539636"/>
                    </a:lnTo>
                    <a:lnTo>
                      <a:pt x="2073731" y="1582444"/>
                    </a:lnTo>
                    <a:lnTo>
                      <a:pt x="2050098" y="1624401"/>
                    </a:lnTo>
                    <a:lnTo>
                      <a:pt x="2024481" y="1665441"/>
                    </a:lnTo>
                    <a:lnTo>
                      <a:pt x="1996895" y="1705502"/>
                    </a:lnTo>
                    <a:lnTo>
                      <a:pt x="1967356" y="1744520"/>
                    </a:lnTo>
                    <a:lnTo>
                      <a:pt x="1935880" y="1782430"/>
                    </a:lnTo>
                    <a:lnTo>
                      <a:pt x="1902483" y="1819168"/>
                    </a:lnTo>
                    <a:lnTo>
                      <a:pt x="1867181" y="1854671"/>
                    </a:lnTo>
                    <a:lnTo>
                      <a:pt x="1829989" y="1888874"/>
                    </a:lnTo>
                    <a:lnTo>
                      <a:pt x="1792687" y="1920282"/>
                    </a:lnTo>
                    <a:lnTo>
                      <a:pt x="1754363" y="1949835"/>
                    </a:lnTo>
                    <a:lnTo>
                      <a:pt x="1715075" y="1977525"/>
                    </a:lnTo>
                    <a:lnTo>
                      <a:pt x="1674883" y="2003345"/>
                    </a:lnTo>
                    <a:lnTo>
                      <a:pt x="1633847" y="2027287"/>
                    </a:lnTo>
                    <a:lnTo>
                      <a:pt x="1592026" y="2049344"/>
                    </a:lnTo>
                    <a:lnTo>
                      <a:pt x="1549480" y="2069508"/>
                    </a:lnTo>
                    <a:lnTo>
                      <a:pt x="1506267" y="2087772"/>
                    </a:lnTo>
                    <a:lnTo>
                      <a:pt x="1462448" y="2104130"/>
                    </a:lnTo>
                    <a:lnTo>
                      <a:pt x="1418081" y="2118572"/>
                    </a:lnTo>
                    <a:lnTo>
                      <a:pt x="1373226" y="2131093"/>
                    </a:lnTo>
                    <a:lnTo>
                      <a:pt x="1327942" y="2141684"/>
                    </a:lnTo>
                    <a:lnTo>
                      <a:pt x="1282290" y="2150338"/>
                    </a:lnTo>
                    <a:lnTo>
                      <a:pt x="1236328" y="2157048"/>
                    </a:lnTo>
                    <a:lnTo>
                      <a:pt x="1190115" y="2161806"/>
                    </a:lnTo>
                    <a:lnTo>
                      <a:pt x="1143712" y="2164605"/>
                    </a:lnTo>
                    <a:lnTo>
                      <a:pt x="1097177" y="2165438"/>
                    </a:lnTo>
                    <a:lnTo>
                      <a:pt x="1050570" y="2164297"/>
                    </a:lnTo>
                    <a:lnTo>
                      <a:pt x="1003951" y="2161175"/>
                    </a:lnTo>
                    <a:lnTo>
                      <a:pt x="957378" y="2156064"/>
                    </a:lnTo>
                    <a:lnTo>
                      <a:pt x="910911" y="2148957"/>
                    </a:lnTo>
                    <a:lnTo>
                      <a:pt x="864610" y="2139847"/>
                    </a:lnTo>
                    <a:lnTo>
                      <a:pt x="818534" y="2128726"/>
                    </a:lnTo>
                    <a:lnTo>
                      <a:pt x="772742" y="2115587"/>
                    </a:lnTo>
                    <a:lnTo>
                      <a:pt x="727294" y="2100423"/>
                    </a:lnTo>
                    <a:lnTo>
                      <a:pt x="682250" y="2083225"/>
                    </a:lnTo>
                    <a:lnTo>
                      <a:pt x="637668" y="2063987"/>
                    </a:lnTo>
                    <a:lnTo>
                      <a:pt x="593608" y="2042702"/>
                    </a:lnTo>
                    <a:lnTo>
                      <a:pt x="548948" y="2018683"/>
                    </a:lnTo>
                    <a:lnTo>
                      <a:pt x="505790" y="1992944"/>
                    </a:lnTo>
                    <a:lnTo>
                      <a:pt x="464166" y="1965540"/>
                    </a:lnTo>
                    <a:lnTo>
                      <a:pt x="424107" y="1936532"/>
                    </a:lnTo>
                    <a:lnTo>
                      <a:pt x="385644" y="1905976"/>
                    </a:lnTo>
                    <a:lnTo>
                      <a:pt x="348810" y="1873931"/>
                    </a:lnTo>
                    <a:lnTo>
                      <a:pt x="313634" y="1840455"/>
                    </a:lnTo>
                    <a:lnTo>
                      <a:pt x="280150" y="1805606"/>
                    </a:lnTo>
                    <a:lnTo>
                      <a:pt x="248387" y="1769442"/>
                    </a:lnTo>
                    <a:lnTo>
                      <a:pt x="218379" y="1732021"/>
                    </a:lnTo>
                    <a:lnTo>
                      <a:pt x="190155" y="1693400"/>
                    </a:lnTo>
                    <a:lnTo>
                      <a:pt x="163748" y="1653639"/>
                    </a:lnTo>
                    <a:lnTo>
                      <a:pt x="139190" y="1612795"/>
                    </a:lnTo>
                    <a:lnTo>
                      <a:pt x="116510" y="1570926"/>
                    </a:lnTo>
                    <a:lnTo>
                      <a:pt x="95741" y="1528090"/>
                    </a:lnTo>
                    <a:lnTo>
                      <a:pt x="76915" y="1484346"/>
                    </a:lnTo>
                    <a:lnTo>
                      <a:pt x="60062" y="1439751"/>
                    </a:lnTo>
                    <a:lnTo>
                      <a:pt x="45215" y="1394363"/>
                    </a:lnTo>
                    <a:lnTo>
                      <a:pt x="32404" y="1348241"/>
                    </a:lnTo>
                    <a:lnTo>
                      <a:pt x="21661" y="1301442"/>
                    </a:lnTo>
                    <a:lnTo>
                      <a:pt x="13018" y="1254024"/>
                    </a:lnTo>
                    <a:lnTo>
                      <a:pt x="6506" y="1206046"/>
                    </a:lnTo>
                    <a:lnTo>
                      <a:pt x="2156" y="1157566"/>
                    </a:lnTo>
                    <a:lnTo>
                      <a:pt x="0" y="1108642"/>
                    </a:lnTo>
                    <a:lnTo>
                      <a:pt x="68" y="1059331"/>
                    </a:lnTo>
                    <a:lnTo>
                      <a:pt x="2394" y="1009691"/>
                    </a:lnTo>
                    <a:lnTo>
                      <a:pt x="7008" y="959782"/>
                    </a:lnTo>
                    <a:lnTo>
                      <a:pt x="13854" y="910148"/>
                    </a:lnTo>
                    <a:lnTo>
                      <a:pt x="22824" y="861328"/>
                    </a:lnTo>
                    <a:lnTo>
                      <a:pt x="33877" y="813367"/>
                    </a:lnTo>
                    <a:lnTo>
                      <a:pt x="46970" y="766310"/>
                    </a:lnTo>
                    <a:lnTo>
                      <a:pt x="62062" y="720203"/>
                    </a:lnTo>
                    <a:lnTo>
                      <a:pt x="79110" y="675089"/>
                    </a:lnTo>
                    <a:lnTo>
                      <a:pt x="98073" y="631013"/>
                    </a:lnTo>
                    <a:lnTo>
                      <a:pt x="118907" y="588022"/>
                    </a:lnTo>
                    <a:lnTo>
                      <a:pt x="141573" y="546159"/>
                    </a:lnTo>
                    <a:lnTo>
                      <a:pt x="166026" y="505469"/>
                    </a:lnTo>
                    <a:lnTo>
                      <a:pt x="192226" y="465997"/>
                    </a:lnTo>
                    <a:lnTo>
                      <a:pt x="220131" y="427789"/>
                    </a:lnTo>
                    <a:lnTo>
                      <a:pt x="249697" y="390888"/>
                    </a:lnTo>
                    <a:lnTo>
                      <a:pt x="280884" y="355340"/>
                    </a:lnTo>
                    <a:lnTo>
                      <a:pt x="313648" y="321191"/>
                    </a:lnTo>
                    <a:lnTo>
                      <a:pt x="347949" y="288483"/>
                    </a:lnTo>
                    <a:lnTo>
                      <a:pt x="383745" y="257263"/>
                    </a:lnTo>
                    <a:lnTo>
                      <a:pt x="420992" y="227576"/>
                    </a:lnTo>
                    <a:lnTo>
                      <a:pt x="459649" y="199466"/>
                    </a:lnTo>
                    <a:lnTo>
                      <a:pt x="499675" y="172978"/>
                    </a:lnTo>
                    <a:lnTo>
                      <a:pt x="541026" y="148157"/>
                    </a:lnTo>
                    <a:lnTo>
                      <a:pt x="583661" y="125048"/>
                    </a:lnTo>
                    <a:lnTo>
                      <a:pt x="627539" y="103696"/>
                    </a:lnTo>
                    <a:lnTo>
                      <a:pt x="672616" y="84145"/>
                    </a:lnTo>
                    <a:lnTo>
                      <a:pt x="718851" y="66441"/>
                    </a:lnTo>
                    <a:lnTo>
                      <a:pt x="766202" y="50629"/>
                    </a:lnTo>
                    <a:lnTo>
                      <a:pt x="814627" y="36752"/>
                    </a:lnTo>
                    <a:lnTo>
                      <a:pt x="907200" y="348366"/>
                    </a:lnTo>
                    <a:lnTo>
                      <a:pt x="858690" y="362259"/>
                    </a:lnTo>
                    <a:lnTo>
                      <a:pt x="811721" y="378963"/>
                    </a:lnTo>
                    <a:lnTo>
                      <a:pt x="766381" y="398378"/>
                    </a:lnTo>
                    <a:lnTo>
                      <a:pt x="722759" y="420405"/>
                    </a:lnTo>
                    <a:lnTo>
                      <a:pt x="680942" y="444944"/>
                    </a:lnTo>
                    <a:lnTo>
                      <a:pt x="641019" y="471895"/>
                    </a:lnTo>
                    <a:lnTo>
                      <a:pt x="603077" y="501158"/>
                    </a:lnTo>
                    <a:lnTo>
                      <a:pt x="567206" y="532635"/>
                    </a:lnTo>
                    <a:lnTo>
                      <a:pt x="533493" y="566224"/>
                    </a:lnTo>
                    <a:lnTo>
                      <a:pt x="502025" y="601827"/>
                    </a:lnTo>
                    <a:lnTo>
                      <a:pt x="472892" y="639344"/>
                    </a:lnTo>
                    <a:lnTo>
                      <a:pt x="446182" y="678674"/>
                    </a:lnTo>
                    <a:lnTo>
                      <a:pt x="421981" y="719720"/>
                    </a:lnTo>
                    <a:lnTo>
                      <a:pt x="400380" y="762379"/>
                    </a:lnTo>
                    <a:lnTo>
                      <a:pt x="381464" y="806554"/>
                    </a:lnTo>
                    <a:lnTo>
                      <a:pt x="365324" y="852144"/>
                    </a:lnTo>
                    <a:lnTo>
                      <a:pt x="352047" y="899050"/>
                    </a:lnTo>
                    <a:lnTo>
                      <a:pt x="341720" y="947171"/>
                    </a:lnTo>
                    <a:lnTo>
                      <a:pt x="334433" y="996409"/>
                    </a:lnTo>
                    <a:lnTo>
                      <a:pt x="330323" y="1046002"/>
                    </a:lnTo>
                    <a:lnTo>
                      <a:pt x="329429" y="1095179"/>
                    </a:lnTo>
                    <a:lnTo>
                      <a:pt x="331688" y="1143822"/>
                    </a:lnTo>
                    <a:lnTo>
                      <a:pt x="337036" y="1191815"/>
                    </a:lnTo>
                    <a:lnTo>
                      <a:pt x="345410" y="1239043"/>
                    </a:lnTo>
                    <a:lnTo>
                      <a:pt x="356748" y="1285387"/>
                    </a:lnTo>
                    <a:lnTo>
                      <a:pt x="370986" y="1330731"/>
                    </a:lnTo>
                    <a:lnTo>
                      <a:pt x="388060" y="1374960"/>
                    </a:lnTo>
                    <a:lnTo>
                      <a:pt x="407908" y="1417955"/>
                    </a:lnTo>
                    <a:lnTo>
                      <a:pt x="430467" y="1459602"/>
                    </a:lnTo>
                    <a:lnTo>
                      <a:pt x="455673" y="1499782"/>
                    </a:lnTo>
                    <a:lnTo>
                      <a:pt x="483463" y="1538380"/>
                    </a:lnTo>
                    <a:lnTo>
                      <a:pt x="513775" y="1575278"/>
                    </a:lnTo>
                    <a:lnTo>
                      <a:pt x="546544" y="1610361"/>
                    </a:lnTo>
                    <a:lnTo>
                      <a:pt x="581708" y="1643512"/>
                    </a:lnTo>
                    <a:lnTo>
                      <a:pt x="619203" y="1674613"/>
                    </a:lnTo>
                    <a:lnTo>
                      <a:pt x="658967" y="1703550"/>
                    </a:lnTo>
                    <a:lnTo>
                      <a:pt x="700937" y="1730204"/>
                    </a:lnTo>
                    <a:lnTo>
                      <a:pt x="745048" y="1754459"/>
                    </a:lnTo>
                    <a:lnTo>
                      <a:pt x="790630" y="1775915"/>
                    </a:lnTo>
                    <a:lnTo>
                      <a:pt x="836962" y="1794264"/>
                    </a:lnTo>
                    <a:lnTo>
                      <a:pt x="883912" y="1809521"/>
                    </a:lnTo>
                    <a:lnTo>
                      <a:pt x="931347" y="1821704"/>
                    </a:lnTo>
                    <a:lnTo>
                      <a:pt x="979133" y="1830829"/>
                    </a:lnTo>
                    <a:lnTo>
                      <a:pt x="1027138" y="1836913"/>
                    </a:lnTo>
                    <a:lnTo>
                      <a:pt x="1075229" y="1839972"/>
                    </a:lnTo>
                    <a:lnTo>
                      <a:pt x="1123271" y="1840022"/>
                    </a:lnTo>
                    <a:lnTo>
                      <a:pt x="1171133" y="1837081"/>
                    </a:lnTo>
                    <a:lnTo>
                      <a:pt x="1218681" y="1831164"/>
                    </a:lnTo>
                    <a:lnTo>
                      <a:pt x="1265782" y="1822289"/>
                    </a:lnTo>
                    <a:lnTo>
                      <a:pt x="1312302" y="1810472"/>
                    </a:lnTo>
                    <a:lnTo>
                      <a:pt x="1358110" y="1795730"/>
                    </a:lnTo>
                    <a:lnTo>
                      <a:pt x="1403071" y="1778078"/>
                    </a:lnTo>
                    <a:lnTo>
                      <a:pt x="1447052" y="1757534"/>
                    </a:lnTo>
                    <a:lnTo>
                      <a:pt x="1489920" y="1734114"/>
                    </a:lnTo>
                    <a:lnTo>
                      <a:pt x="1531543" y="1707835"/>
                    </a:lnTo>
                    <a:lnTo>
                      <a:pt x="1571787" y="1678714"/>
                    </a:lnTo>
                    <a:lnTo>
                      <a:pt x="1610519" y="1646766"/>
                    </a:lnTo>
                    <a:lnTo>
                      <a:pt x="1647120" y="1612469"/>
                    </a:lnTo>
                    <a:lnTo>
                      <a:pt x="1681040" y="1576373"/>
                    </a:lnTo>
                    <a:lnTo>
                      <a:pt x="1712248" y="1538606"/>
                    </a:lnTo>
                    <a:lnTo>
                      <a:pt x="1740712" y="1499298"/>
                    </a:lnTo>
                    <a:lnTo>
                      <a:pt x="1766400" y="1458577"/>
                    </a:lnTo>
                    <a:lnTo>
                      <a:pt x="1789282" y="1416570"/>
                    </a:lnTo>
                    <a:lnTo>
                      <a:pt x="1809324" y="1373407"/>
                    </a:lnTo>
                    <a:lnTo>
                      <a:pt x="1826495" y="1329215"/>
                    </a:lnTo>
                    <a:lnTo>
                      <a:pt x="1840764" y="1284124"/>
                    </a:lnTo>
                    <a:lnTo>
                      <a:pt x="1852099" y="1238261"/>
                    </a:lnTo>
                    <a:lnTo>
                      <a:pt x="1860467" y="1191755"/>
                    </a:lnTo>
                    <a:lnTo>
                      <a:pt x="1865838" y="1144734"/>
                    </a:lnTo>
                    <a:lnTo>
                      <a:pt x="1868179" y="1097327"/>
                    </a:lnTo>
                    <a:lnTo>
                      <a:pt x="1867459" y="1049662"/>
                    </a:lnTo>
                    <a:lnTo>
                      <a:pt x="1863645" y="1001868"/>
                    </a:lnTo>
                    <a:lnTo>
                      <a:pt x="1856707" y="954073"/>
                    </a:lnTo>
                    <a:lnTo>
                      <a:pt x="1846613" y="906405"/>
                    </a:lnTo>
                    <a:lnTo>
                      <a:pt x="1833330" y="858992"/>
                    </a:lnTo>
                    <a:lnTo>
                      <a:pt x="1816827" y="811964"/>
                    </a:lnTo>
                    <a:lnTo>
                      <a:pt x="1797336" y="766059"/>
                    </a:lnTo>
                    <a:lnTo>
                      <a:pt x="1775183" y="721979"/>
                    </a:lnTo>
                    <a:lnTo>
                      <a:pt x="1750479" y="679799"/>
                    </a:lnTo>
                    <a:lnTo>
                      <a:pt x="1723335" y="639596"/>
                    </a:lnTo>
                    <a:lnTo>
                      <a:pt x="1693860" y="601442"/>
                    </a:lnTo>
                    <a:lnTo>
                      <a:pt x="1662166" y="565414"/>
                    </a:lnTo>
                    <a:lnTo>
                      <a:pt x="1628362" y="531586"/>
                    </a:lnTo>
                    <a:lnTo>
                      <a:pt x="1592560" y="500034"/>
                    </a:lnTo>
                    <a:lnTo>
                      <a:pt x="1554869" y="470832"/>
                    </a:lnTo>
                    <a:lnTo>
                      <a:pt x="1515401" y="444056"/>
                    </a:lnTo>
                    <a:lnTo>
                      <a:pt x="1474265" y="419779"/>
                    </a:lnTo>
                    <a:lnTo>
                      <a:pt x="1431573" y="398078"/>
                    </a:lnTo>
                    <a:lnTo>
                      <a:pt x="1387434" y="379028"/>
                    </a:lnTo>
                    <a:lnTo>
                      <a:pt x="1341960" y="362702"/>
                    </a:lnTo>
                    <a:lnTo>
                      <a:pt x="1295261" y="349177"/>
                    </a:lnTo>
                    <a:lnTo>
                      <a:pt x="1247446" y="338526"/>
                    </a:lnTo>
                    <a:lnTo>
                      <a:pt x="1198628" y="330826"/>
                    </a:lnTo>
                    <a:lnTo>
                      <a:pt x="1148915" y="326151"/>
                    </a:lnTo>
                    <a:lnTo>
                      <a:pt x="1098420" y="324576"/>
                    </a:lnTo>
                    <a:lnTo>
                      <a:pt x="1098420" y="10837"/>
                    </a:lnTo>
                    <a:close/>
                  </a:path>
                </a:pathLst>
              </a:custGeom>
              <a:ln w="15706">
                <a:solidFill>
                  <a:srgbClr val="F4F4F7"/>
                </a:solidFill>
              </a:ln>
            </p:spPr>
            <p:txBody>
              <a:bodyPr wrap="square" lIns="0" tIns="0" rIns="0" bIns="0" rtlCol="0"/>
              <a:lstStyle/>
              <a:p>
                <a:endParaRPr/>
              </a:p>
            </p:txBody>
          </p:sp>
          <p:sp>
            <p:nvSpPr>
              <p:cNvPr id="18" name="object 18"/>
              <p:cNvSpPr/>
              <p:nvPr/>
            </p:nvSpPr>
            <p:spPr>
              <a:xfrm>
                <a:off x="16428043" y="4002800"/>
                <a:ext cx="272415" cy="348615"/>
              </a:xfrm>
              <a:custGeom>
                <a:avLst/>
                <a:gdLst/>
                <a:ahLst/>
                <a:cxnLst/>
                <a:rect l="l" t="t" r="r" b="b"/>
                <a:pathLst>
                  <a:path w="272415" h="348614">
                    <a:moveTo>
                      <a:pt x="269059" y="0"/>
                    </a:moveTo>
                    <a:lnTo>
                      <a:pt x="230381" y="784"/>
                    </a:lnTo>
                    <a:lnTo>
                      <a:pt x="167602" y="4928"/>
                    </a:lnTo>
                    <a:lnTo>
                      <a:pt x="101874" y="13104"/>
                    </a:lnTo>
                    <a:lnTo>
                      <a:pt x="40024" y="24470"/>
                    </a:lnTo>
                    <a:lnTo>
                      <a:pt x="2366" y="33182"/>
                    </a:lnTo>
                    <a:lnTo>
                      <a:pt x="0" y="37150"/>
                    </a:lnTo>
                    <a:lnTo>
                      <a:pt x="1916" y="44490"/>
                    </a:lnTo>
                    <a:lnTo>
                      <a:pt x="81138" y="348366"/>
                    </a:lnTo>
                    <a:lnTo>
                      <a:pt x="128282" y="338019"/>
                    </a:lnTo>
                    <a:lnTo>
                      <a:pt x="175984" y="330555"/>
                    </a:lnTo>
                    <a:lnTo>
                      <a:pt x="224071" y="326097"/>
                    </a:lnTo>
                    <a:lnTo>
                      <a:pt x="272347" y="324576"/>
                    </a:lnTo>
                    <a:lnTo>
                      <a:pt x="272347" y="3266"/>
                    </a:lnTo>
                    <a:lnTo>
                      <a:pt x="269059" y="0"/>
                    </a:lnTo>
                    <a:close/>
                  </a:path>
                </a:pathLst>
              </a:custGeom>
              <a:solidFill>
                <a:srgbClr val="D8D8D8"/>
              </a:solidFill>
            </p:spPr>
            <p:txBody>
              <a:bodyPr wrap="square" lIns="0" tIns="0" rIns="0" bIns="0" rtlCol="0"/>
              <a:lstStyle/>
              <a:p>
                <a:endParaRPr/>
              </a:p>
            </p:txBody>
          </p:sp>
          <p:sp>
            <p:nvSpPr>
              <p:cNvPr id="19" name="object 19"/>
              <p:cNvSpPr/>
              <p:nvPr/>
            </p:nvSpPr>
            <p:spPr>
              <a:xfrm>
                <a:off x="16428043" y="4002800"/>
                <a:ext cx="272415" cy="348615"/>
              </a:xfrm>
              <a:custGeom>
                <a:avLst/>
                <a:gdLst/>
                <a:ahLst/>
                <a:cxnLst/>
                <a:rect l="l" t="t" r="r" b="b"/>
                <a:pathLst>
                  <a:path w="272415" h="348614">
                    <a:moveTo>
                      <a:pt x="1916" y="44490"/>
                    </a:moveTo>
                    <a:lnTo>
                      <a:pt x="40024" y="24470"/>
                    </a:lnTo>
                    <a:lnTo>
                      <a:pt x="101874" y="13104"/>
                    </a:lnTo>
                    <a:lnTo>
                      <a:pt x="167602" y="4928"/>
                    </a:lnTo>
                    <a:lnTo>
                      <a:pt x="230381" y="784"/>
                    </a:lnTo>
                    <a:lnTo>
                      <a:pt x="269059" y="0"/>
                    </a:lnTo>
                    <a:lnTo>
                      <a:pt x="272347" y="3266"/>
                    </a:lnTo>
                    <a:lnTo>
                      <a:pt x="272347" y="10837"/>
                    </a:lnTo>
                    <a:lnTo>
                      <a:pt x="272347" y="324576"/>
                    </a:lnTo>
                    <a:lnTo>
                      <a:pt x="224071" y="326097"/>
                    </a:lnTo>
                    <a:lnTo>
                      <a:pt x="175984" y="330555"/>
                    </a:lnTo>
                    <a:lnTo>
                      <a:pt x="128282" y="338019"/>
                    </a:lnTo>
                    <a:lnTo>
                      <a:pt x="81138" y="348366"/>
                    </a:lnTo>
                    <a:lnTo>
                      <a:pt x="1916" y="44490"/>
                    </a:lnTo>
                    <a:close/>
                  </a:path>
                </a:pathLst>
              </a:custGeom>
              <a:ln w="15706">
                <a:solidFill>
                  <a:srgbClr val="FEFEFE"/>
                </a:solidFill>
              </a:ln>
            </p:spPr>
            <p:txBody>
              <a:bodyPr wrap="square" lIns="0" tIns="0" rIns="0" bIns="0" rtlCol="0"/>
              <a:lstStyle/>
              <a:p>
                <a:endParaRPr/>
              </a:p>
            </p:txBody>
          </p:sp>
        </p:grpSp>
        <p:sp>
          <p:nvSpPr>
            <p:cNvPr id="20" name="object 20"/>
            <p:cNvSpPr txBox="1"/>
            <p:nvPr/>
          </p:nvSpPr>
          <p:spPr>
            <a:xfrm>
              <a:off x="16089731" y="4695559"/>
              <a:ext cx="1256030" cy="732790"/>
            </a:xfrm>
            <a:prstGeom prst="rect">
              <a:avLst/>
            </a:prstGeom>
          </p:spPr>
          <p:txBody>
            <a:bodyPr vert="horz" wrap="square" lIns="0" tIns="17145" rIns="0" bIns="0" rtlCol="0">
              <a:spAutoFit/>
            </a:bodyPr>
            <a:lstStyle/>
            <a:p>
              <a:pPr marL="12700">
                <a:lnSpc>
                  <a:spcPct val="100000"/>
                </a:lnSpc>
                <a:spcBef>
                  <a:spcPts val="135"/>
                </a:spcBef>
              </a:pPr>
              <a:r>
                <a:rPr sz="4600" b="1" spc="-85" dirty="0">
                  <a:solidFill>
                    <a:srgbClr val="003150"/>
                  </a:solidFill>
                  <a:latin typeface="Work Sans"/>
                  <a:cs typeface="Work Sans"/>
                </a:rPr>
                <a:t>96%</a:t>
              </a:r>
              <a:endParaRPr sz="4600" dirty="0">
                <a:latin typeface="Work Sans"/>
                <a:cs typeface="Work Sans"/>
              </a:endParaRPr>
            </a:p>
          </p:txBody>
        </p:sp>
        <p:sp>
          <p:nvSpPr>
            <p:cNvPr id="21" name="object 21"/>
            <p:cNvSpPr txBox="1"/>
            <p:nvPr/>
          </p:nvSpPr>
          <p:spPr>
            <a:xfrm>
              <a:off x="13965932" y="6458653"/>
              <a:ext cx="5418455" cy="3593465"/>
            </a:xfrm>
            <a:prstGeom prst="rect">
              <a:avLst/>
            </a:prstGeom>
          </p:spPr>
          <p:txBody>
            <a:bodyPr vert="horz" wrap="square" lIns="0" tIns="12700" rIns="0" bIns="0" rtlCol="0">
              <a:spAutoFit/>
            </a:bodyPr>
            <a:lstStyle/>
            <a:p>
              <a:pPr marL="12700" marR="5080">
                <a:lnSpc>
                  <a:spcPct val="105500"/>
                </a:lnSpc>
                <a:spcBef>
                  <a:spcPts val="100"/>
                </a:spcBef>
              </a:pPr>
              <a:r>
                <a:rPr sz="2150" dirty="0">
                  <a:solidFill>
                    <a:srgbClr val="3B526F"/>
                  </a:solidFill>
                  <a:latin typeface="Work Sans"/>
                  <a:cs typeface="Work Sans"/>
                </a:rPr>
                <a:t>95,9</a:t>
              </a:r>
              <a:r>
                <a:rPr sz="2150" spc="-105" dirty="0">
                  <a:solidFill>
                    <a:srgbClr val="3B526F"/>
                  </a:solidFill>
                  <a:latin typeface="Work Sans"/>
                  <a:cs typeface="Work Sans"/>
                </a:rPr>
                <a:t> </a:t>
              </a:r>
              <a:r>
                <a:rPr sz="2150" dirty="0">
                  <a:solidFill>
                    <a:srgbClr val="3B526F"/>
                  </a:solidFill>
                  <a:latin typeface="Work Sans"/>
                  <a:cs typeface="Work Sans"/>
                </a:rPr>
                <a:t>%</a:t>
              </a:r>
              <a:r>
                <a:rPr sz="2150" spc="-65" dirty="0">
                  <a:solidFill>
                    <a:srgbClr val="3B526F"/>
                  </a:solidFill>
                  <a:latin typeface="Work Sans"/>
                  <a:cs typeface="Work Sans"/>
                </a:rPr>
                <a:t> </a:t>
              </a:r>
              <a:r>
                <a:rPr sz="2150" spc="-30" dirty="0">
                  <a:solidFill>
                    <a:srgbClr val="3B526F"/>
                  </a:solidFill>
                  <a:latin typeface="Work Sans"/>
                  <a:cs typeface="Work Sans"/>
                </a:rPr>
                <a:t>RESPONDENTŮ</a:t>
              </a:r>
              <a:r>
                <a:rPr sz="2150" spc="-65" dirty="0">
                  <a:solidFill>
                    <a:srgbClr val="3B526F"/>
                  </a:solidFill>
                  <a:latin typeface="Work Sans"/>
                  <a:cs typeface="Work Sans"/>
                </a:rPr>
                <a:t> </a:t>
              </a:r>
              <a:r>
                <a:rPr sz="2150" spc="-120" dirty="0">
                  <a:solidFill>
                    <a:srgbClr val="3B526F"/>
                  </a:solidFill>
                  <a:latin typeface="Work Sans"/>
                  <a:cs typeface="Work Sans"/>
                </a:rPr>
                <a:t>ZASTÁVÁ</a:t>
              </a:r>
              <a:r>
                <a:rPr sz="2150" spc="-110" dirty="0">
                  <a:solidFill>
                    <a:srgbClr val="3B526F"/>
                  </a:solidFill>
                  <a:latin typeface="Work Sans"/>
                  <a:cs typeface="Work Sans"/>
                </a:rPr>
                <a:t> </a:t>
              </a:r>
              <a:r>
                <a:rPr sz="2150" spc="-10" dirty="0">
                  <a:solidFill>
                    <a:srgbClr val="3B526F"/>
                  </a:solidFill>
                  <a:latin typeface="Work Sans"/>
                  <a:cs typeface="Work Sans"/>
                </a:rPr>
                <a:t>NÁZOR, </a:t>
              </a:r>
              <a:r>
                <a:rPr sz="2150" dirty="0">
                  <a:solidFill>
                    <a:srgbClr val="3B526F"/>
                  </a:solidFill>
                  <a:latin typeface="Work Sans"/>
                  <a:cs typeface="Work Sans"/>
                </a:rPr>
                <a:t>ŽE</a:t>
              </a:r>
              <a:r>
                <a:rPr sz="2150" spc="-125" dirty="0">
                  <a:solidFill>
                    <a:srgbClr val="3B526F"/>
                  </a:solidFill>
                  <a:latin typeface="Work Sans"/>
                  <a:cs typeface="Work Sans"/>
                </a:rPr>
                <a:t> </a:t>
              </a:r>
              <a:r>
                <a:rPr sz="2150" dirty="0">
                  <a:solidFill>
                    <a:srgbClr val="3B526F"/>
                  </a:solidFill>
                  <a:latin typeface="Work Sans"/>
                  <a:cs typeface="Work Sans"/>
                </a:rPr>
                <a:t>JE</a:t>
              </a:r>
              <a:r>
                <a:rPr sz="2150" spc="-60" dirty="0">
                  <a:solidFill>
                    <a:srgbClr val="3B526F"/>
                  </a:solidFill>
                  <a:latin typeface="Work Sans"/>
                  <a:cs typeface="Work Sans"/>
                </a:rPr>
                <a:t> </a:t>
              </a:r>
              <a:r>
                <a:rPr sz="2150" spc="-35" dirty="0">
                  <a:solidFill>
                    <a:srgbClr val="3B526F"/>
                  </a:solidFill>
                  <a:latin typeface="Work Sans"/>
                  <a:cs typeface="Work Sans"/>
                </a:rPr>
                <a:t>DŮLEŽITÉ,</a:t>
              </a:r>
              <a:r>
                <a:rPr sz="2150" spc="-145" dirty="0">
                  <a:solidFill>
                    <a:srgbClr val="3B526F"/>
                  </a:solidFill>
                  <a:latin typeface="Work Sans"/>
                  <a:cs typeface="Work Sans"/>
                </a:rPr>
                <a:t> </a:t>
              </a:r>
              <a:r>
                <a:rPr sz="2150" spc="-40" dirty="0">
                  <a:solidFill>
                    <a:srgbClr val="3B526F"/>
                  </a:solidFill>
                  <a:latin typeface="Work Sans"/>
                  <a:cs typeface="Work Sans"/>
                </a:rPr>
                <a:t>ABY</a:t>
              </a:r>
              <a:r>
                <a:rPr sz="2150" spc="-145" dirty="0">
                  <a:solidFill>
                    <a:srgbClr val="3B526F"/>
                  </a:solidFill>
                  <a:latin typeface="Work Sans"/>
                  <a:cs typeface="Work Sans"/>
                </a:rPr>
                <a:t> </a:t>
              </a:r>
              <a:r>
                <a:rPr sz="2150" spc="-30" dirty="0">
                  <a:solidFill>
                    <a:srgbClr val="3B526F"/>
                  </a:solidFill>
                  <a:latin typeface="Work Sans"/>
                  <a:cs typeface="Work Sans"/>
                </a:rPr>
                <a:t>DLUŽNÍK</a:t>
              </a:r>
              <a:r>
                <a:rPr sz="2150" spc="-90" dirty="0">
                  <a:solidFill>
                    <a:srgbClr val="3B526F"/>
                  </a:solidFill>
                  <a:latin typeface="Work Sans"/>
                  <a:cs typeface="Work Sans"/>
                </a:rPr>
                <a:t> </a:t>
              </a:r>
              <a:r>
                <a:rPr sz="2150" spc="-20" dirty="0">
                  <a:solidFill>
                    <a:srgbClr val="3B526F"/>
                  </a:solidFill>
                  <a:latin typeface="Work Sans"/>
                  <a:cs typeface="Work Sans"/>
                </a:rPr>
                <a:t>USILUJÍCÍ </a:t>
              </a:r>
              <a:r>
                <a:rPr sz="2150" dirty="0">
                  <a:solidFill>
                    <a:srgbClr val="3B526F"/>
                  </a:solidFill>
                  <a:latin typeface="Work Sans"/>
                  <a:cs typeface="Work Sans"/>
                </a:rPr>
                <a:t>O</a:t>
              </a:r>
              <a:r>
                <a:rPr sz="2150" spc="-90" dirty="0">
                  <a:solidFill>
                    <a:srgbClr val="3B526F"/>
                  </a:solidFill>
                  <a:latin typeface="Work Sans"/>
                  <a:cs typeface="Work Sans"/>
                </a:rPr>
                <a:t> </a:t>
              </a:r>
              <a:r>
                <a:rPr sz="2150" spc="-30" dirty="0">
                  <a:solidFill>
                    <a:srgbClr val="3B526F"/>
                  </a:solidFill>
                  <a:latin typeface="Work Sans"/>
                  <a:cs typeface="Work Sans"/>
                </a:rPr>
                <a:t>ODDLUŽENÍ</a:t>
              </a:r>
              <a:r>
                <a:rPr sz="2150" spc="-90" dirty="0">
                  <a:solidFill>
                    <a:srgbClr val="3B526F"/>
                  </a:solidFill>
                  <a:latin typeface="Work Sans"/>
                  <a:cs typeface="Work Sans"/>
                </a:rPr>
                <a:t> </a:t>
              </a:r>
              <a:r>
                <a:rPr sz="2150" spc="-25" dirty="0">
                  <a:solidFill>
                    <a:srgbClr val="3B526F"/>
                  </a:solidFill>
                  <a:latin typeface="Work Sans"/>
                  <a:cs typeface="Work Sans"/>
                </a:rPr>
                <a:t>PROKÁZAL,</a:t>
              </a:r>
              <a:r>
                <a:rPr sz="2150" spc="-85" dirty="0">
                  <a:solidFill>
                    <a:srgbClr val="3B526F"/>
                  </a:solidFill>
                  <a:latin typeface="Work Sans"/>
                  <a:cs typeface="Work Sans"/>
                </a:rPr>
                <a:t> </a:t>
              </a:r>
              <a:r>
                <a:rPr sz="2150" dirty="0">
                  <a:solidFill>
                    <a:srgbClr val="3B526F"/>
                  </a:solidFill>
                  <a:latin typeface="Work Sans"/>
                  <a:cs typeface="Work Sans"/>
                </a:rPr>
                <a:t>ŽE</a:t>
              </a:r>
              <a:r>
                <a:rPr sz="2150" spc="-90" dirty="0">
                  <a:solidFill>
                    <a:srgbClr val="3B526F"/>
                  </a:solidFill>
                  <a:latin typeface="Work Sans"/>
                  <a:cs typeface="Work Sans"/>
                </a:rPr>
                <a:t> </a:t>
              </a:r>
              <a:r>
                <a:rPr sz="2150" dirty="0">
                  <a:solidFill>
                    <a:srgbClr val="3B526F"/>
                  </a:solidFill>
                  <a:latin typeface="Work Sans"/>
                  <a:cs typeface="Work Sans"/>
                </a:rPr>
                <a:t>SE</a:t>
              </a:r>
              <a:r>
                <a:rPr sz="2150" spc="-85" dirty="0">
                  <a:solidFill>
                    <a:srgbClr val="3B526F"/>
                  </a:solidFill>
                  <a:latin typeface="Work Sans"/>
                  <a:cs typeface="Work Sans"/>
                </a:rPr>
                <a:t> </a:t>
              </a:r>
              <a:r>
                <a:rPr sz="2150" spc="-10" dirty="0">
                  <a:solidFill>
                    <a:srgbClr val="3B526F"/>
                  </a:solidFill>
                  <a:latin typeface="Work Sans"/>
                  <a:cs typeface="Work Sans"/>
                </a:rPr>
                <a:t>SNAŽIL PODLE</a:t>
              </a:r>
              <a:r>
                <a:rPr sz="2150" spc="-135" dirty="0">
                  <a:solidFill>
                    <a:srgbClr val="3B526F"/>
                  </a:solidFill>
                  <a:latin typeface="Work Sans"/>
                  <a:cs typeface="Work Sans"/>
                </a:rPr>
                <a:t> </a:t>
              </a:r>
              <a:r>
                <a:rPr sz="2150" spc="-25" dirty="0">
                  <a:solidFill>
                    <a:srgbClr val="3B526F"/>
                  </a:solidFill>
                  <a:latin typeface="Work Sans"/>
                  <a:cs typeface="Work Sans"/>
                </a:rPr>
                <a:t>SVÝCH</a:t>
              </a:r>
              <a:r>
                <a:rPr sz="2150" spc="-135" dirty="0">
                  <a:solidFill>
                    <a:srgbClr val="3B526F"/>
                  </a:solidFill>
                  <a:latin typeface="Work Sans"/>
                  <a:cs typeface="Work Sans"/>
                </a:rPr>
                <a:t> </a:t>
              </a:r>
              <a:r>
                <a:rPr sz="2150" spc="-35" dirty="0">
                  <a:solidFill>
                    <a:srgbClr val="3B526F"/>
                  </a:solidFill>
                  <a:latin typeface="Work Sans"/>
                  <a:cs typeface="Work Sans"/>
                </a:rPr>
                <a:t>MOŽNOSTÍ</a:t>
              </a:r>
              <a:r>
                <a:rPr sz="2150" spc="-135" dirty="0">
                  <a:solidFill>
                    <a:srgbClr val="3B526F"/>
                  </a:solidFill>
                  <a:latin typeface="Work Sans"/>
                  <a:cs typeface="Work Sans"/>
                </a:rPr>
                <a:t> </a:t>
              </a:r>
              <a:r>
                <a:rPr sz="2150" spc="-10" dirty="0">
                  <a:solidFill>
                    <a:srgbClr val="3B526F"/>
                  </a:solidFill>
                  <a:latin typeface="Work Sans"/>
                  <a:cs typeface="Work Sans"/>
                </a:rPr>
                <a:t>ZÁVAZKY </a:t>
              </a:r>
              <a:r>
                <a:rPr sz="2150" spc="-30" dirty="0">
                  <a:solidFill>
                    <a:srgbClr val="3B526F"/>
                  </a:solidFill>
                  <a:latin typeface="Work Sans"/>
                  <a:cs typeface="Work Sans"/>
                </a:rPr>
                <a:t>ODPOVĚDNĚ</a:t>
              </a:r>
              <a:r>
                <a:rPr sz="2150" spc="-125" dirty="0">
                  <a:solidFill>
                    <a:srgbClr val="3B526F"/>
                  </a:solidFill>
                  <a:latin typeface="Work Sans"/>
                  <a:cs typeface="Work Sans"/>
                </a:rPr>
                <a:t> </a:t>
              </a:r>
              <a:r>
                <a:rPr sz="2150" spc="-10" dirty="0">
                  <a:solidFill>
                    <a:srgbClr val="3B526F"/>
                  </a:solidFill>
                  <a:latin typeface="Work Sans"/>
                  <a:cs typeface="Work Sans"/>
                </a:rPr>
                <a:t>ŘEŠIT.</a:t>
              </a:r>
              <a:endParaRPr sz="2150" dirty="0">
                <a:latin typeface="Work Sans"/>
                <a:cs typeface="Work Sans"/>
              </a:endParaRPr>
            </a:p>
            <a:p>
              <a:pPr marL="12700" marR="432434">
                <a:lnSpc>
                  <a:spcPts val="1980"/>
                </a:lnSpc>
                <a:spcBef>
                  <a:spcPts val="665"/>
                </a:spcBef>
              </a:pPr>
              <a:r>
                <a:rPr sz="1800" dirty="0">
                  <a:solidFill>
                    <a:srgbClr val="3B526F"/>
                  </a:solidFill>
                  <a:latin typeface="Work Sans"/>
                  <a:cs typeface="Work Sans"/>
                </a:rPr>
                <a:t>Je</a:t>
              </a:r>
              <a:r>
                <a:rPr sz="1800" spc="-65" dirty="0">
                  <a:solidFill>
                    <a:srgbClr val="3B526F"/>
                  </a:solidFill>
                  <a:latin typeface="Work Sans"/>
                  <a:cs typeface="Work Sans"/>
                </a:rPr>
                <a:t> </a:t>
              </a:r>
              <a:r>
                <a:rPr sz="1800" dirty="0">
                  <a:solidFill>
                    <a:srgbClr val="3B526F"/>
                  </a:solidFill>
                  <a:latin typeface="Work Sans"/>
                  <a:cs typeface="Work Sans"/>
                </a:rPr>
                <a:t>velmi</a:t>
              </a:r>
              <a:r>
                <a:rPr sz="1800" spc="-20" dirty="0">
                  <a:solidFill>
                    <a:srgbClr val="3B526F"/>
                  </a:solidFill>
                  <a:latin typeface="Work Sans"/>
                  <a:cs typeface="Work Sans"/>
                </a:rPr>
                <a:t> </a:t>
              </a:r>
              <a:r>
                <a:rPr sz="1800" dirty="0">
                  <a:solidFill>
                    <a:srgbClr val="3B526F"/>
                  </a:solidFill>
                  <a:latin typeface="Work Sans"/>
                  <a:cs typeface="Work Sans"/>
                </a:rPr>
                <a:t>zajímavé,</a:t>
              </a:r>
              <a:r>
                <a:rPr sz="1800" spc="-20" dirty="0">
                  <a:solidFill>
                    <a:srgbClr val="3B526F"/>
                  </a:solidFill>
                  <a:latin typeface="Work Sans"/>
                  <a:cs typeface="Work Sans"/>
                </a:rPr>
                <a:t> </a:t>
              </a:r>
              <a:r>
                <a:rPr sz="1800" dirty="0">
                  <a:solidFill>
                    <a:srgbClr val="3B526F"/>
                  </a:solidFill>
                  <a:latin typeface="Work Sans"/>
                  <a:cs typeface="Work Sans"/>
                </a:rPr>
                <a:t>že</a:t>
              </a:r>
              <a:r>
                <a:rPr sz="1800" spc="-55" dirty="0">
                  <a:solidFill>
                    <a:srgbClr val="3B526F"/>
                  </a:solidFill>
                  <a:latin typeface="Work Sans"/>
                  <a:cs typeface="Work Sans"/>
                </a:rPr>
                <a:t> </a:t>
              </a:r>
              <a:r>
                <a:rPr sz="1800" dirty="0">
                  <a:solidFill>
                    <a:srgbClr val="3B526F"/>
                  </a:solidFill>
                  <a:latin typeface="Work Sans"/>
                  <a:cs typeface="Work Sans"/>
                </a:rPr>
                <a:t>tento</a:t>
              </a:r>
              <a:r>
                <a:rPr sz="1800" spc="-20" dirty="0">
                  <a:solidFill>
                    <a:srgbClr val="3B526F"/>
                  </a:solidFill>
                  <a:latin typeface="Work Sans"/>
                  <a:cs typeface="Work Sans"/>
                </a:rPr>
                <a:t> </a:t>
              </a:r>
              <a:r>
                <a:rPr sz="1800" spc="-10" dirty="0">
                  <a:solidFill>
                    <a:srgbClr val="3B526F"/>
                  </a:solidFill>
                  <a:latin typeface="Work Sans"/>
                  <a:cs typeface="Work Sans"/>
                </a:rPr>
                <a:t>jednoznačný </a:t>
              </a:r>
              <a:r>
                <a:rPr sz="1800" dirty="0">
                  <a:solidFill>
                    <a:srgbClr val="3B526F"/>
                  </a:solidFill>
                  <a:latin typeface="Work Sans"/>
                  <a:cs typeface="Work Sans"/>
                </a:rPr>
                <a:t>postoj</a:t>
              </a:r>
              <a:r>
                <a:rPr sz="1800" spc="-60" dirty="0">
                  <a:solidFill>
                    <a:srgbClr val="3B526F"/>
                  </a:solidFill>
                  <a:latin typeface="Work Sans"/>
                  <a:cs typeface="Work Sans"/>
                </a:rPr>
                <a:t> </a:t>
              </a:r>
              <a:r>
                <a:rPr sz="1800" dirty="0">
                  <a:solidFill>
                    <a:srgbClr val="3B526F"/>
                  </a:solidFill>
                  <a:latin typeface="Work Sans"/>
                  <a:cs typeface="Work Sans"/>
                </a:rPr>
                <a:t>veřejnosti</a:t>
              </a:r>
              <a:r>
                <a:rPr sz="1800" spc="-10" dirty="0">
                  <a:solidFill>
                    <a:srgbClr val="3B526F"/>
                  </a:solidFill>
                  <a:latin typeface="Work Sans"/>
                  <a:cs typeface="Work Sans"/>
                </a:rPr>
                <a:t> </a:t>
              </a:r>
              <a:r>
                <a:rPr sz="1800" dirty="0">
                  <a:solidFill>
                    <a:srgbClr val="3B526F"/>
                  </a:solidFill>
                  <a:latin typeface="Work Sans"/>
                  <a:cs typeface="Work Sans"/>
                </a:rPr>
                <a:t>oddlužit</a:t>
              </a:r>
              <a:r>
                <a:rPr sz="1800" spc="-15" dirty="0">
                  <a:solidFill>
                    <a:srgbClr val="3B526F"/>
                  </a:solidFill>
                  <a:latin typeface="Work Sans"/>
                  <a:cs typeface="Work Sans"/>
                </a:rPr>
                <a:t> </a:t>
              </a:r>
              <a:r>
                <a:rPr sz="1800" dirty="0">
                  <a:solidFill>
                    <a:srgbClr val="3B526F"/>
                  </a:solidFill>
                  <a:latin typeface="Work Sans"/>
                  <a:cs typeface="Work Sans"/>
                </a:rPr>
                <a:t>dlužníka</a:t>
              </a:r>
              <a:r>
                <a:rPr sz="1800" spc="-50" dirty="0">
                  <a:solidFill>
                    <a:srgbClr val="3B526F"/>
                  </a:solidFill>
                  <a:latin typeface="Work Sans"/>
                  <a:cs typeface="Work Sans"/>
                </a:rPr>
                <a:t> </a:t>
              </a:r>
              <a:r>
                <a:rPr sz="1800" spc="-10" dirty="0">
                  <a:solidFill>
                    <a:srgbClr val="3B526F"/>
                  </a:solidFill>
                  <a:latin typeface="Work Sans"/>
                  <a:cs typeface="Work Sans"/>
                </a:rPr>
                <a:t>jenom </a:t>
              </a:r>
              <a:r>
                <a:rPr sz="1800" dirty="0">
                  <a:solidFill>
                    <a:srgbClr val="3B526F"/>
                  </a:solidFill>
                  <a:latin typeface="Work Sans"/>
                  <a:cs typeface="Work Sans"/>
                </a:rPr>
                <a:t>když</a:t>
              </a:r>
              <a:r>
                <a:rPr sz="1800" spc="-30" dirty="0">
                  <a:solidFill>
                    <a:srgbClr val="3B526F"/>
                  </a:solidFill>
                  <a:latin typeface="Work Sans"/>
                  <a:cs typeface="Work Sans"/>
                </a:rPr>
                <a:t> </a:t>
              </a:r>
              <a:r>
                <a:rPr sz="1800" dirty="0">
                  <a:solidFill>
                    <a:srgbClr val="3B526F"/>
                  </a:solidFill>
                  <a:latin typeface="Work Sans"/>
                  <a:cs typeface="Work Sans"/>
                </a:rPr>
                <a:t>prokáže,</a:t>
              </a:r>
              <a:r>
                <a:rPr sz="1800" spc="-30" dirty="0">
                  <a:solidFill>
                    <a:srgbClr val="3B526F"/>
                  </a:solidFill>
                  <a:latin typeface="Work Sans"/>
                  <a:cs typeface="Work Sans"/>
                </a:rPr>
                <a:t> </a:t>
              </a:r>
              <a:r>
                <a:rPr sz="1800" dirty="0">
                  <a:solidFill>
                    <a:srgbClr val="3B526F"/>
                  </a:solidFill>
                  <a:latin typeface="Work Sans"/>
                  <a:cs typeface="Work Sans"/>
                </a:rPr>
                <a:t>že</a:t>
              </a:r>
              <a:r>
                <a:rPr sz="1800" spc="-30" dirty="0">
                  <a:solidFill>
                    <a:srgbClr val="3B526F"/>
                  </a:solidFill>
                  <a:latin typeface="Work Sans"/>
                  <a:cs typeface="Work Sans"/>
                </a:rPr>
                <a:t> </a:t>
              </a:r>
              <a:r>
                <a:rPr sz="1800" dirty="0">
                  <a:solidFill>
                    <a:srgbClr val="3B526F"/>
                  </a:solidFill>
                  <a:latin typeface="Work Sans"/>
                  <a:cs typeface="Work Sans"/>
                </a:rPr>
                <a:t>se</a:t>
              </a:r>
              <a:r>
                <a:rPr sz="1800" spc="-30" dirty="0">
                  <a:solidFill>
                    <a:srgbClr val="3B526F"/>
                  </a:solidFill>
                  <a:latin typeface="Work Sans"/>
                  <a:cs typeface="Work Sans"/>
                </a:rPr>
                <a:t> </a:t>
              </a:r>
              <a:r>
                <a:rPr sz="1800" dirty="0">
                  <a:solidFill>
                    <a:srgbClr val="3B526F"/>
                  </a:solidFill>
                  <a:latin typeface="Work Sans"/>
                  <a:cs typeface="Work Sans"/>
                </a:rPr>
                <a:t>ještě</a:t>
              </a:r>
              <a:r>
                <a:rPr sz="1800" spc="-30" dirty="0">
                  <a:solidFill>
                    <a:srgbClr val="3B526F"/>
                  </a:solidFill>
                  <a:latin typeface="Work Sans"/>
                  <a:cs typeface="Work Sans"/>
                </a:rPr>
                <a:t> </a:t>
              </a:r>
              <a:r>
                <a:rPr sz="1800" dirty="0">
                  <a:solidFill>
                    <a:srgbClr val="3B526F"/>
                  </a:solidFill>
                  <a:latin typeface="Work Sans"/>
                  <a:cs typeface="Work Sans"/>
                </a:rPr>
                <a:t>před</a:t>
              </a:r>
              <a:r>
                <a:rPr sz="1800" spc="-30" dirty="0">
                  <a:solidFill>
                    <a:srgbClr val="3B526F"/>
                  </a:solidFill>
                  <a:latin typeface="Work Sans"/>
                  <a:cs typeface="Work Sans"/>
                </a:rPr>
                <a:t> </a:t>
              </a:r>
              <a:r>
                <a:rPr sz="1800" spc="-10" dirty="0">
                  <a:solidFill>
                    <a:srgbClr val="3B526F"/>
                  </a:solidFill>
                  <a:latin typeface="Work Sans"/>
                  <a:cs typeface="Work Sans"/>
                </a:rPr>
                <a:t>oddlužením </a:t>
              </a:r>
              <a:r>
                <a:rPr sz="1800" dirty="0">
                  <a:solidFill>
                    <a:srgbClr val="3B526F"/>
                  </a:solidFill>
                  <a:latin typeface="Work Sans"/>
                  <a:cs typeface="Work Sans"/>
                </a:rPr>
                <a:t>snažil</a:t>
              </a:r>
              <a:r>
                <a:rPr sz="1800" spc="-85" dirty="0">
                  <a:solidFill>
                    <a:srgbClr val="3B526F"/>
                  </a:solidFill>
                  <a:latin typeface="Work Sans"/>
                  <a:cs typeface="Work Sans"/>
                </a:rPr>
                <a:t> </a:t>
              </a:r>
              <a:r>
                <a:rPr sz="1800" dirty="0">
                  <a:solidFill>
                    <a:srgbClr val="3B526F"/>
                  </a:solidFill>
                  <a:latin typeface="Work Sans"/>
                  <a:cs typeface="Work Sans"/>
                </a:rPr>
                <a:t>svoji</a:t>
              </a:r>
              <a:r>
                <a:rPr sz="1800" spc="-20" dirty="0">
                  <a:solidFill>
                    <a:srgbClr val="3B526F"/>
                  </a:solidFill>
                  <a:latin typeface="Work Sans"/>
                  <a:cs typeface="Work Sans"/>
                </a:rPr>
                <a:t> </a:t>
              </a:r>
              <a:r>
                <a:rPr sz="1800" dirty="0">
                  <a:solidFill>
                    <a:srgbClr val="3B526F"/>
                  </a:solidFill>
                  <a:latin typeface="Work Sans"/>
                  <a:cs typeface="Work Sans"/>
                </a:rPr>
                <a:t>situaci</a:t>
              </a:r>
              <a:r>
                <a:rPr sz="1800" spc="-25" dirty="0">
                  <a:solidFill>
                    <a:srgbClr val="3B526F"/>
                  </a:solidFill>
                  <a:latin typeface="Work Sans"/>
                  <a:cs typeface="Work Sans"/>
                </a:rPr>
                <a:t> </a:t>
              </a:r>
              <a:r>
                <a:rPr sz="1800" dirty="0">
                  <a:solidFill>
                    <a:srgbClr val="3B526F"/>
                  </a:solidFill>
                  <a:latin typeface="Work Sans"/>
                  <a:cs typeface="Work Sans"/>
                </a:rPr>
                <a:t>řešit,</a:t>
              </a:r>
              <a:r>
                <a:rPr sz="1800" spc="-20" dirty="0">
                  <a:solidFill>
                    <a:srgbClr val="3B526F"/>
                  </a:solidFill>
                  <a:latin typeface="Work Sans"/>
                  <a:cs typeface="Work Sans"/>
                </a:rPr>
                <a:t> </a:t>
              </a:r>
              <a:r>
                <a:rPr sz="1800" dirty="0">
                  <a:solidFill>
                    <a:srgbClr val="3B526F"/>
                  </a:solidFill>
                  <a:latin typeface="Work Sans"/>
                  <a:cs typeface="Work Sans"/>
                </a:rPr>
                <a:t>se</a:t>
              </a:r>
              <a:r>
                <a:rPr sz="1800" spc="-25" dirty="0">
                  <a:solidFill>
                    <a:srgbClr val="3B526F"/>
                  </a:solidFill>
                  <a:latin typeface="Work Sans"/>
                  <a:cs typeface="Work Sans"/>
                </a:rPr>
                <a:t> </a:t>
              </a:r>
              <a:r>
                <a:rPr sz="1800" dirty="0">
                  <a:solidFill>
                    <a:srgbClr val="3B526F"/>
                  </a:solidFill>
                  <a:latin typeface="Work Sans"/>
                  <a:cs typeface="Work Sans"/>
                </a:rPr>
                <a:t>nikdy</a:t>
              </a:r>
              <a:r>
                <a:rPr sz="1800" spc="-65" dirty="0">
                  <a:solidFill>
                    <a:srgbClr val="3B526F"/>
                  </a:solidFill>
                  <a:latin typeface="Work Sans"/>
                  <a:cs typeface="Work Sans"/>
                </a:rPr>
                <a:t> </a:t>
              </a:r>
              <a:r>
                <a:rPr sz="1800" spc="-10" dirty="0">
                  <a:solidFill>
                    <a:srgbClr val="3B526F"/>
                  </a:solidFill>
                  <a:latin typeface="Work Sans"/>
                  <a:cs typeface="Work Sans"/>
                </a:rPr>
                <a:t>nedostal </a:t>
              </a:r>
              <a:r>
                <a:rPr sz="1800" dirty="0">
                  <a:solidFill>
                    <a:srgbClr val="3B526F"/>
                  </a:solidFill>
                  <a:latin typeface="Work Sans"/>
                  <a:cs typeface="Work Sans"/>
                </a:rPr>
                <a:t>do</a:t>
              </a:r>
              <a:r>
                <a:rPr sz="1800" spc="-45" dirty="0">
                  <a:solidFill>
                    <a:srgbClr val="3B526F"/>
                  </a:solidFill>
                  <a:latin typeface="Work Sans"/>
                  <a:cs typeface="Work Sans"/>
                </a:rPr>
                <a:t> </a:t>
              </a:r>
              <a:r>
                <a:rPr sz="1800" dirty="0">
                  <a:solidFill>
                    <a:srgbClr val="3B526F"/>
                  </a:solidFill>
                  <a:latin typeface="Work Sans"/>
                  <a:cs typeface="Work Sans"/>
                </a:rPr>
                <a:t>žádné</a:t>
              </a:r>
              <a:r>
                <a:rPr sz="1800" spc="-40" dirty="0">
                  <a:solidFill>
                    <a:srgbClr val="3B526F"/>
                  </a:solidFill>
                  <a:latin typeface="Work Sans"/>
                  <a:cs typeface="Work Sans"/>
                </a:rPr>
                <a:t> </a:t>
              </a:r>
              <a:r>
                <a:rPr sz="1800" dirty="0">
                  <a:solidFill>
                    <a:srgbClr val="3B526F"/>
                  </a:solidFill>
                  <a:latin typeface="Work Sans"/>
                  <a:cs typeface="Work Sans"/>
                </a:rPr>
                <a:t>právní</a:t>
              </a:r>
              <a:r>
                <a:rPr sz="1800" spc="-40" dirty="0">
                  <a:solidFill>
                    <a:srgbClr val="3B526F"/>
                  </a:solidFill>
                  <a:latin typeface="Work Sans"/>
                  <a:cs typeface="Work Sans"/>
                </a:rPr>
                <a:t> </a:t>
              </a:r>
              <a:r>
                <a:rPr sz="1800" dirty="0">
                  <a:solidFill>
                    <a:srgbClr val="3B526F"/>
                  </a:solidFill>
                  <a:latin typeface="Work Sans"/>
                  <a:cs typeface="Work Sans"/>
                </a:rPr>
                <a:t>úpravy</a:t>
              </a:r>
              <a:r>
                <a:rPr sz="1800" spc="-85" dirty="0">
                  <a:solidFill>
                    <a:srgbClr val="3B526F"/>
                  </a:solidFill>
                  <a:latin typeface="Work Sans"/>
                  <a:cs typeface="Work Sans"/>
                </a:rPr>
                <a:t> </a:t>
              </a:r>
              <a:r>
                <a:rPr sz="1800" dirty="0">
                  <a:solidFill>
                    <a:srgbClr val="3B526F"/>
                  </a:solidFill>
                  <a:latin typeface="Work Sans"/>
                  <a:cs typeface="Work Sans"/>
                </a:rPr>
                <a:t>oddlužení.</a:t>
              </a:r>
              <a:r>
                <a:rPr sz="1800" spc="-45" dirty="0">
                  <a:solidFill>
                    <a:srgbClr val="3B526F"/>
                  </a:solidFill>
                  <a:latin typeface="Work Sans"/>
                  <a:cs typeface="Work Sans"/>
                </a:rPr>
                <a:t> </a:t>
              </a:r>
              <a:r>
                <a:rPr sz="1800" spc="-20" dirty="0">
                  <a:solidFill>
                    <a:srgbClr val="3B526F"/>
                  </a:solidFill>
                  <a:latin typeface="Work Sans"/>
                  <a:cs typeface="Work Sans"/>
                </a:rPr>
                <a:t>Není </a:t>
              </a:r>
              <a:r>
                <a:rPr sz="1800" dirty="0">
                  <a:solidFill>
                    <a:srgbClr val="3B526F"/>
                  </a:solidFill>
                  <a:latin typeface="Work Sans"/>
                  <a:cs typeface="Work Sans"/>
                </a:rPr>
                <a:t>promítnut</a:t>
              </a:r>
              <a:r>
                <a:rPr sz="1800" spc="-20" dirty="0">
                  <a:solidFill>
                    <a:srgbClr val="3B526F"/>
                  </a:solidFill>
                  <a:latin typeface="Work Sans"/>
                  <a:cs typeface="Work Sans"/>
                </a:rPr>
                <a:t> </a:t>
              </a:r>
              <a:r>
                <a:rPr sz="1800" dirty="0">
                  <a:solidFill>
                    <a:srgbClr val="3B526F"/>
                  </a:solidFill>
                  <a:latin typeface="Work Sans"/>
                  <a:cs typeface="Work Sans"/>
                </a:rPr>
                <a:t>ani</a:t>
              </a:r>
              <a:r>
                <a:rPr sz="1800" spc="-15" dirty="0">
                  <a:solidFill>
                    <a:srgbClr val="3B526F"/>
                  </a:solidFill>
                  <a:latin typeface="Work Sans"/>
                  <a:cs typeface="Work Sans"/>
                </a:rPr>
                <a:t> </a:t>
              </a:r>
              <a:r>
                <a:rPr sz="1800" dirty="0">
                  <a:solidFill>
                    <a:srgbClr val="3B526F"/>
                  </a:solidFill>
                  <a:latin typeface="Work Sans"/>
                  <a:cs typeface="Work Sans"/>
                </a:rPr>
                <a:t>do</a:t>
              </a:r>
              <a:r>
                <a:rPr sz="1800" spc="-20" dirty="0">
                  <a:solidFill>
                    <a:srgbClr val="3B526F"/>
                  </a:solidFill>
                  <a:latin typeface="Work Sans"/>
                  <a:cs typeface="Work Sans"/>
                </a:rPr>
                <a:t> </a:t>
              </a:r>
              <a:r>
                <a:rPr sz="1800" dirty="0">
                  <a:solidFill>
                    <a:srgbClr val="3B526F"/>
                  </a:solidFill>
                  <a:latin typeface="Work Sans"/>
                  <a:cs typeface="Work Sans"/>
                </a:rPr>
                <a:t>současného</a:t>
              </a:r>
              <a:r>
                <a:rPr sz="1800" spc="-15" dirty="0">
                  <a:solidFill>
                    <a:srgbClr val="3B526F"/>
                  </a:solidFill>
                  <a:latin typeface="Work Sans"/>
                  <a:cs typeface="Work Sans"/>
                </a:rPr>
                <a:t> </a:t>
              </a:r>
              <a:r>
                <a:rPr sz="1800" dirty="0">
                  <a:solidFill>
                    <a:srgbClr val="3B526F"/>
                  </a:solidFill>
                  <a:latin typeface="Work Sans"/>
                  <a:cs typeface="Work Sans"/>
                </a:rPr>
                <a:t>návrhu</a:t>
              </a:r>
              <a:r>
                <a:rPr sz="1800" spc="-20" dirty="0">
                  <a:solidFill>
                    <a:srgbClr val="3B526F"/>
                  </a:solidFill>
                  <a:latin typeface="Work Sans"/>
                  <a:cs typeface="Work Sans"/>
                </a:rPr>
                <a:t> </a:t>
              </a:r>
              <a:r>
                <a:rPr sz="1800" spc="-10" dirty="0">
                  <a:solidFill>
                    <a:srgbClr val="3B526F"/>
                  </a:solidFill>
                  <a:latin typeface="Work Sans"/>
                  <a:cs typeface="Work Sans"/>
                </a:rPr>
                <a:t>novely oddlužení.</a:t>
              </a:r>
              <a:endParaRPr sz="1800" dirty="0">
                <a:latin typeface="Work Sans"/>
                <a:cs typeface="Work Sans"/>
              </a:endParaRPr>
            </a:p>
          </p:txBody>
        </p:sp>
      </p:grpSp>
      <p:sp>
        <p:nvSpPr>
          <p:cNvPr id="27" name="object 27"/>
          <p:cNvSpPr/>
          <p:nvPr/>
        </p:nvSpPr>
        <p:spPr>
          <a:xfrm>
            <a:off x="13978632" y="10159151"/>
            <a:ext cx="5078730" cy="0"/>
          </a:xfrm>
          <a:custGeom>
            <a:avLst/>
            <a:gdLst/>
            <a:ahLst/>
            <a:cxnLst/>
            <a:rect l="l" t="t" r="r" b="b"/>
            <a:pathLst>
              <a:path w="5078730">
                <a:moveTo>
                  <a:pt x="0" y="0"/>
                </a:moveTo>
                <a:lnTo>
                  <a:pt x="5078379" y="0"/>
                </a:lnTo>
              </a:path>
            </a:pathLst>
          </a:custGeom>
          <a:ln w="5235">
            <a:solidFill>
              <a:srgbClr val="003150"/>
            </a:solidFill>
          </a:ln>
        </p:spPr>
        <p:txBody>
          <a:bodyPr wrap="square" lIns="0" tIns="0" rIns="0" bIns="0" rtlCol="0"/>
          <a:lstStyle/>
          <a:p>
            <a:endParaRPr/>
          </a:p>
        </p:txBody>
      </p:sp>
      <p:sp>
        <p:nvSpPr>
          <p:cNvPr id="28" name="object 28"/>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sp>
        <p:nvSpPr>
          <p:cNvPr id="29" name="object 29"/>
          <p:cNvSpPr txBox="1"/>
          <p:nvPr/>
        </p:nvSpPr>
        <p:spPr>
          <a:xfrm>
            <a:off x="13965932" y="10270442"/>
            <a:ext cx="4968875" cy="522605"/>
          </a:xfrm>
          <a:prstGeom prst="rect">
            <a:avLst/>
          </a:prstGeom>
        </p:spPr>
        <p:txBody>
          <a:bodyPr vert="horz" wrap="square" lIns="0" tIns="0" rIns="0" bIns="0" rtlCol="0">
            <a:spAutoFit/>
          </a:bodyPr>
          <a:lstStyle/>
          <a:p>
            <a:pPr marL="12700">
              <a:lnSpc>
                <a:spcPts val="1964"/>
              </a:lnSpc>
            </a:pPr>
            <a:r>
              <a:rPr sz="1650" dirty="0">
                <a:solidFill>
                  <a:srgbClr val="003150"/>
                </a:solidFill>
                <a:latin typeface="Work Sans"/>
                <a:cs typeface="Work Sans"/>
              </a:rPr>
              <a:t>SBĚR</a:t>
            </a:r>
            <a:r>
              <a:rPr sz="1650" spc="-100" dirty="0">
                <a:solidFill>
                  <a:srgbClr val="003150"/>
                </a:solidFill>
                <a:latin typeface="Work Sans"/>
                <a:cs typeface="Work Sans"/>
              </a:rPr>
              <a:t> </a:t>
            </a:r>
            <a:r>
              <a:rPr sz="1650" spc="-85" dirty="0">
                <a:solidFill>
                  <a:srgbClr val="003150"/>
                </a:solidFill>
                <a:latin typeface="Work Sans"/>
                <a:cs typeface="Work Sans"/>
              </a:rPr>
              <a:t>DAT</a:t>
            </a:r>
            <a:r>
              <a:rPr sz="1650" spc="-65" dirty="0">
                <a:solidFill>
                  <a:srgbClr val="003150"/>
                </a:solidFill>
                <a:latin typeface="Work Sans"/>
                <a:cs typeface="Work Sans"/>
              </a:rPr>
              <a:t> </a:t>
            </a:r>
            <a:r>
              <a:rPr sz="1650" spc="-35" dirty="0">
                <a:solidFill>
                  <a:srgbClr val="003150"/>
                </a:solidFill>
                <a:latin typeface="Work Sans"/>
                <a:cs typeface="Work Sans"/>
              </a:rPr>
              <a:t>BYL</a:t>
            </a:r>
            <a:r>
              <a:rPr sz="1650" spc="-100" dirty="0">
                <a:solidFill>
                  <a:srgbClr val="003150"/>
                </a:solidFill>
                <a:latin typeface="Work Sans"/>
                <a:cs typeface="Work Sans"/>
              </a:rPr>
              <a:t> </a:t>
            </a:r>
            <a:r>
              <a:rPr sz="1650" spc="-40" dirty="0">
                <a:solidFill>
                  <a:srgbClr val="003150"/>
                </a:solidFill>
                <a:latin typeface="Work Sans"/>
                <a:cs typeface="Work Sans"/>
              </a:rPr>
              <a:t>REALIZOVÁN</a:t>
            </a:r>
            <a:r>
              <a:rPr sz="1650" spc="-60" dirty="0">
                <a:solidFill>
                  <a:srgbClr val="003150"/>
                </a:solidFill>
                <a:latin typeface="Work Sans"/>
                <a:cs typeface="Work Sans"/>
              </a:rPr>
              <a:t> </a:t>
            </a:r>
            <a:r>
              <a:rPr sz="1650" spc="-10" dirty="0">
                <a:solidFill>
                  <a:srgbClr val="003150"/>
                </a:solidFill>
                <a:latin typeface="Work Sans"/>
                <a:cs typeface="Work Sans"/>
              </a:rPr>
              <a:t>PROSTŘEDNICTVÍM</a:t>
            </a:r>
            <a:endParaRPr sz="1650">
              <a:latin typeface="Work Sans"/>
              <a:cs typeface="Work Sans"/>
            </a:endParaRPr>
          </a:p>
          <a:p>
            <a:pPr marL="12700">
              <a:lnSpc>
                <a:spcPct val="100000"/>
              </a:lnSpc>
            </a:pPr>
            <a:r>
              <a:rPr sz="1650" spc="-25" dirty="0">
                <a:solidFill>
                  <a:srgbClr val="003150"/>
                </a:solidFill>
                <a:latin typeface="Work Sans"/>
                <a:cs typeface="Work Sans"/>
              </a:rPr>
              <a:t>APLIKACE</a:t>
            </a:r>
            <a:r>
              <a:rPr sz="1650" spc="-20" dirty="0">
                <a:solidFill>
                  <a:srgbClr val="003150"/>
                </a:solidFill>
                <a:latin typeface="Work Sans"/>
                <a:cs typeface="Work Sans"/>
              </a:rPr>
              <a:t> </a:t>
            </a:r>
            <a:r>
              <a:rPr sz="1650" spc="-60" dirty="0">
                <a:solidFill>
                  <a:srgbClr val="003150"/>
                </a:solidFill>
                <a:latin typeface="Work Sans"/>
                <a:cs typeface="Work Sans"/>
              </a:rPr>
              <a:t>INSTANT</a:t>
            </a:r>
            <a:r>
              <a:rPr sz="1650" spc="-65" dirty="0">
                <a:solidFill>
                  <a:srgbClr val="003150"/>
                </a:solidFill>
                <a:latin typeface="Work Sans"/>
                <a:cs typeface="Work Sans"/>
              </a:rPr>
              <a:t> </a:t>
            </a:r>
            <a:r>
              <a:rPr sz="1650" spc="-30" dirty="0">
                <a:solidFill>
                  <a:srgbClr val="003150"/>
                </a:solidFill>
                <a:latin typeface="Work Sans"/>
                <a:cs typeface="Work Sans"/>
              </a:rPr>
              <a:t>RESEARCH</a:t>
            </a:r>
            <a:r>
              <a:rPr sz="1650" spc="-85" dirty="0">
                <a:solidFill>
                  <a:srgbClr val="003150"/>
                </a:solidFill>
                <a:latin typeface="Work Sans"/>
                <a:cs typeface="Work Sans"/>
              </a:rPr>
              <a:t> </a:t>
            </a:r>
            <a:r>
              <a:rPr sz="1650" spc="-40" dirty="0">
                <a:solidFill>
                  <a:srgbClr val="003150"/>
                </a:solidFill>
                <a:latin typeface="Work Sans"/>
                <a:cs typeface="Work Sans"/>
              </a:rPr>
              <a:t>AGENTURY</a:t>
            </a:r>
            <a:r>
              <a:rPr sz="1650" spc="-90" dirty="0">
                <a:solidFill>
                  <a:srgbClr val="003150"/>
                </a:solidFill>
                <a:latin typeface="Work Sans"/>
                <a:cs typeface="Work Sans"/>
              </a:rPr>
              <a:t> </a:t>
            </a:r>
            <a:r>
              <a:rPr sz="1650" spc="-10" dirty="0">
                <a:solidFill>
                  <a:srgbClr val="003150"/>
                </a:solidFill>
                <a:latin typeface="Work Sans"/>
                <a:cs typeface="Work Sans"/>
              </a:rPr>
              <a:t>IPSOS.</a:t>
            </a:r>
            <a:endParaRPr sz="1650">
              <a:latin typeface="Work Sans"/>
              <a:cs typeface="Work Sans"/>
            </a:endParaRPr>
          </a:p>
        </p:txBody>
      </p:sp>
      <p:sp>
        <p:nvSpPr>
          <p:cNvPr id="30" name="object 30"/>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3.</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dirty="0">
              <a:latin typeface="Work Sans SemiBold"/>
              <a:cs typeface="Work Sans SemiBold"/>
            </a:endParaRPr>
          </a:p>
        </p:txBody>
      </p:sp>
      <p:sp>
        <p:nvSpPr>
          <p:cNvPr id="31" name="object 31"/>
          <p:cNvSpPr txBox="1"/>
          <p:nvPr/>
        </p:nvSpPr>
        <p:spPr>
          <a:xfrm>
            <a:off x="2249011" y="10565857"/>
            <a:ext cx="3879215" cy="283845"/>
          </a:xfrm>
          <a:prstGeom prst="rect">
            <a:avLst/>
          </a:prstGeom>
        </p:spPr>
        <p:txBody>
          <a:bodyPr vert="horz" wrap="square" lIns="0" tIns="1270" rIns="0" bIns="0" rtlCol="0">
            <a:spAutoFit/>
          </a:bodyPr>
          <a:lstStyle/>
          <a:p>
            <a:pPr marL="12700">
              <a:lnSpc>
                <a:spcPct val="100000"/>
              </a:lnSpc>
              <a:spcBef>
                <a:spcPts val="10"/>
              </a:spcBef>
            </a:pPr>
            <a:r>
              <a:rPr sz="1700" b="0" dirty="0">
                <a:solidFill>
                  <a:srgbClr val="003150"/>
                </a:solidFill>
                <a:latin typeface="Work Sans ExtraLight"/>
                <a:cs typeface="Work Sans ExtraLight"/>
              </a:rPr>
              <a:t>SPOLEČENSKÉ</a:t>
            </a:r>
            <a:r>
              <a:rPr sz="1700" b="0" spc="90" dirty="0">
                <a:solidFill>
                  <a:srgbClr val="003150"/>
                </a:solidFill>
                <a:latin typeface="Work Sans ExtraLight"/>
                <a:cs typeface="Work Sans ExtraLight"/>
              </a:rPr>
              <a:t> </a:t>
            </a:r>
            <a:r>
              <a:rPr sz="1700" b="0" dirty="0">
                <a:solidFill>
                  <a:srgbClr val="003150"/>
                </a:solidFill>
                <a:latin typeface="Work Sans ExtraLight"/>
                <a:cs typeface="Work Sans ExtraLight"/>
              </a:rPr>
              <a:t>KONTEXTY</a:t>
            </a:r>
            <a:r>
              <a:rPr sz="1700" b="0" spc="3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sp>
        <p:nvSpPr>
          <p:cNvPr id="22" name="object 39">
            <a:extLst>
              <a:ext uri="{FF2B5EF4-FFF2-40B4-BE49-F238E27FC236}">
                <a16:creationId xmlns:a16="http://schemas.microsoft.com/office/drawing/2014/main" id="{495680C5-0F97-0FAD-5958-9B11F97B7EBD}"/>
              </a:ext>
            </a:extLst>
          </p:cNvPr>
          <p:cNvSpPr txBox="1"/>
          <p:nvPr/>
        </p:nvSpPr>
        <p:spPr>
          <a:xfrm>
            <a:off x="8365764" y="10069922"/>
            <a:ext cx="4194810" cy="779780"/>
          </a:xfrm>
          <a:prstGeom prst="rect">
            <a:avLst/>
          </a:prstGeom>
        </p:spPr>
        <p:txBody>
          <a:bodyPr vert="horz" wrap="square" lIns="0" tIns="11430" rIns="0" bIns="0" rtlCol="0">
            <a:spAutoFit/>
          </a:bodyPr>
          <a:lstStyle/>
          <a:p>
            <a:pPr marL="12700" marR="5080">
              <a:lnSpc>
                <a:spcPct val="113700"/>
              </a:lnSpc>
              <a:spcBef>
                <a:spcPts val="90"/>
              </a:spcBef>
            </a:pPr>
            <a:r>
              <a:rPr sz="1450" dirty="0">
                <a:solidFill>
                  <a:srgbClr val="3B526F"/>
                </a:solidFill>
                <a:latin typeface="Work Sans"/>
                <a:cs typeface="Work Sans"/>
              </a:rPr>
              <a:t>Podíl</a:t>
            </a:r>
            <a:r>
              <a:rPr sz="1450" spc="15" dirty="0">
                <a:solidFill>
                  <a:srgbClr val="3B526F"/>
                </a:solidFill>
                <a:latin typeface="Work Sans"/>
                <a:cs typeface="Work Sans"/>
              </a:rPr>
              <a:t> </a:t>
            </a:r>
            <a:r>
              <a:rPr sz="1450" dirty="0">
                <a:solidFill>
                  <a:srgbClr val="3B526F"/>
                </a:solidFill>
                <a:latin typeface="Work Sans"/>
                <a:cs typeface="Work Sans"/>
              </a:rPr>
              <a:t>respondentů,</a:t>
            </a:r>
            <a:r>
              <a:rPr sz="1450" spc="75" dirty="0">
                <a:solidFill>
                  <a:srgbClr val="3B526F"/>
                </a:solidFill>
                <a:latin typeface="Work Sans"/>
                <a:cs typeface="Work Sans"/>
              </a:rPr>
              <a:t> </a:t>
            </a:r>
            <a:r>
              <a:rPr sz="1450" dirty="0">
                <a:solidFill>
                  <a:srgbClr val="3B526F"/>
                </a:solidFill>
                <a:latin typeface="Work Sans"/>
                <a:cs typeface="Work Sans"/>
              </a:rPr>
              <a:t>kteří</a:t>
            </a:r>
            <a:r>
              <a:rPr sz="1450" spc="80" dirty="0">
                <a:solidFill>
                  <a:srgbClr val="3B526F"/>
                </a:solidFill>
                <a:latin typeface="Work Sans"/>
                <a:cs typeface="Work Sans"/>
              </a:rPr>
              <a:t> </a:t>
            </a:r>
            <a:r>
              <a:rPr sz="1450" dirty="0">
                <a:solidFill>
                  <a:srgbClr val="3B526F"/>
                </a:solidFill>
                <a:latin typeface="Work Sans"/>
                <a:cs typeface="Work Sans"/>
              </a:rPr>
              <a:t>neví/neumí</a:t>
            </a:r>
            <a:r>
              <a:rPr sz="1450" spc="80" dirty="0">
                <a:solidFill>
                  <a:srgbClr val="3B526F"/>
                </a:solidFill>
                <a:latin typeface="Work Sans"/>
                <a:cs typeface="Work Sans"/>
              </a:rPr>
              <a:t> </a:t>
            </a:r>
            <a:r>
              <a:rPr sz="1450" spc="-10" dirty="0">
                <a:solidFill>
                  <a:srgbClr val="3B526F"/>
                </a:solidFill>
                <a:latin typeface="Work Sans"/>
                <a:cs typeface="Work Sans"/>
              </a:rPr>
              <a:t>posoudit </a:t>
            </a:r>
            <a:r>
              <a:rPr sz="1450" dirty="0">
                <a:solidFill>
                  <a:srgbClr val="3B526F"/>
                </a:solidFill>
                <a:latin typeface="Work Sans"/>
                <a:cs typeface="Work Sans"/>
              </a:rPr>
              <a:t>tuto</a:t>
            </a:r>
            <a:r>
              <a:rPr sz="1450" spc="40" dirty="0">
                <a:solidFill>
                  <a:srgbClr val="3B526F"/>
                </a:solidFill>
                <a:latin typeface="Work Sans"/>
                <a:cs typeface="Work Sans"/>
              </a:rPr>
              <a:t> </a:t>
            </a:r>
            <a:r>
              <a:rPr sz="1450" dirty="0">
                <a:solidFill>
                  <a:srgbClr val="3B526F"/>
                </a:solidFill>
                <a:latin typeface="Work Sans"/>
                <a:cs typeface="Work Sans"/>
              </a:rPr>
              <a:t>otázku</a:t>
            </a:r>
            <a:r>
              <a:rPr sz="1450" spc="45" dirty="0">
                <a:solidFill>
                  <a:srgbClr val="3B526F"/>
                </a:solidFill>
                <a:latin typeface="Work Sans"/>
                <a:cs typeface="Work Sans"/>
              </a:rPr>
              <a:t> </a:t>
            </a:r>
            <a:r>
              <a:rPr sz="1450" dirty="0" err="1">
                <a:solidFill>
                  <a:srgbClr val="3B526F"/>
                </a:solidFill>
                <a:latin typeface="Work Sans"/>
                <a:cs typeface="Work Sans"/>
              </a:rPr>
              <a:t>činí</a:t>
            </a:r>
            <a:r>
              <a:rPr sz="1450" spc="10" dirty="0">
                <a:solidFill>
                  <a:srgbClr val="3B526F"/>
                </a:solidFill>
                <a:latin typeface="Work Sans"/>
                <a:cs typeface="Work Sans"/>
              </a:rPr>
              <a:t> </a:t>
            </a:r>
            <a:r>
              <a:rPr lang="cs-CZ" sz="1450" spc="10" dirty="0">
                <a:solidFill>
                  <a:srgbClr val="3B526F"/>
                </a:solidFill>
                <a:latin typeface="Work Sans"/>
                <a:cs typeface="Work Sans"/>
              </a:rPr>
              <a:t>4</a:t>
            </a:r>
            <a:r>
              <a:rPr sz="1450" dirty="0">
                <a:solidFill>
                  <a:srgbClr val="3B526F"/>
                </a:solidFill>
                <a:latin typeface="Work Sans"/>
                <a:cs typeface="Work Sans"/>
              </a:rPr>
              <a:t>,5</a:t>
            </a:r>
            <a:r>
              <a:rPr sz="1450" spc="45" dirty="0">
                <a:solidFill>
                  <a:srgbClr val="3B526F"/>
                </a:solidFill>
                <a:latin typeface="Work Sans"/>
                <a:cs typeface="Work Sans"/>
              </a:rPr>
              <a:t> </a:t>
            </a:r>
            <a:r>
              <a:rPr sz="1450" dirty="0">
                <a:solidFill>
                  <a:srgbClr val="3B526F"/>
                </a:solidFill>
                <a:latin typeface="Work Sans"/>
                <a:cs typeface="Work Sans"/>
              </a:rPr>
              <a:t>%.</a:t>
            </a:r>
            <a:r>
              <a:rPr sz="1450" spc="45" dirty="0">
                <a:solidFill>
                  <a:srgbClr val="3B526F"/>
                </a:solidFill>
                <a:latin typeface="Work Sans"/>
                <a:cs typeface="Work Sans"/>
              </a:rPr>
              <a:t> </a:t>
            </a:r>
            <a:r>
              <a:rPr sz="1450" dirty="0">
                <a:solidFill>
                  <a:srgbClr val="3B526F"/>
                </a:solidFill>
                <a:latin typeface="Work Sans"/>
                <a:cs typeface="Work Sans"/>
              </a:rPr>
              <a:t>Podíl</a:t>
            </a:r>
            <a:r>
              <a:rPr sz="1450" spc="-20" dirty="0">
                <a:solidFill>
                  <a:srgbClr val="3B526F"/>
                </a:solidFill>
                <a:latin typeface="Work Sans"/>
                <a:cs typeface="Work Sans"/>
              </a:rPr>
              <a:t> </a:t>
            </a:r>
            <a:r>
              <a:rPr sz="1450" dirty="0">
                <a:solidFill>
                  <a:srgbClr val="3B526F"/>
                </a:solidFill>
                <a:latin typeface="Work Sans"/>
                <a:cs typeface="Work Sans"/>
              </a:rPr>
              <a:t>je</a:t>
            </a:r>
            <a:r>
              <a:rPr sz="1450" spc="5" dirty="0">
                <a:solidFill>
                  <a:srgbClr val="3B526F"/>
                </a:solidFill>
                <a:latin typeface="Work Sans"/>
                <a:cs typeface="Work Sans"/>
              </a:rPr>
              <a:t> </a:t>
            </a:r>
            <a:r>
              <a:rPr sz="1450" spc="-10" dirty="0">
                <a:solidFill>
                  <a:srgbClr val="3B526F"/>
                </a:solidFill>
                <a:latin typeface="Work Sans"/>
                <a:cs typeface="Work Sans"/>
              </a:rPr>
              <a:t>vypočten</a:t>
            </a:r>
            <a:endParaRPr sz="1450" dirty="0">
              <a:latin typeface="Work Sans"/>
              <a:cs typeface="Work Sans"/>
            </a:endParaRPr>
          </a:p>
          <a:p>
            <a:pPr marL="12700">
              <a:lnSpc>
                <a:spcPct val="100000"/>
              </a:lnSpc>
              <a:spcBef>
                <a:spcPts val="240"/>
              </a:spcBef>
            </a:pPr>
            <a:r>
              <a:rPr sz="1450" dirty="0">
                <a:solidFill>
                  <a:srgbClr val="3B526F"/>
                </a:solidFill>
                <a:latin typeface="Work Sans"/>
                <a:cs typeface="Work Sans"/>
              </a:rPr>
              <a:t>z</a:t>
            </a:r>
            <a:r>
              <a:rPr sz="1450" spc="60" dirty="0">
                <a:solidFill>
                  <a:srgbClr val="3B526F"/>
                </a:solidFill>
                <a:latin typeface="Work Sans"/>
                <a:cs typeface="Work Sans"/>
              </a:rPr>
              <a:t> </a:t>
            </a:r>
            <a:r>
              <a:rPr sz="1450" dirty="0">
                <a:solidFill>
                  <a:srgbClr val="3B526F"/>
                </a:solidFill>
                <a:latin typeface="Work Sans"/>
                <a:cs typeface="Work Sans"/>
              </a:rPr>
              <a:t>odpovědí</a:t>
            </a:r>
            <a:r>
              <a:rPr sz="1450" spc="60" dirty="0">
                <a:solidFill>
                  <a:srgbClr val="3B526F"/>
                </a:solidFill>
                <a:latin typeface="Work Sans"/>
                <a:cs typeface="Work Sans"/>
              </a:rPr>
              <a:t> </a:t>
            </a:r>
            <a:r>
              <a:rPr sz="1450" dirty="0">
                <a:solidFill>
                  <a:srgbClr val="3B526F"/>
                </a:solidFill>
                <a:latin typeface="Work Sans"/>
                <a:cs typeface="Work Sans"/>
              </a:rPr>
              <a:t>ostatních</a:t>
            </a:r>
            <a:r>
              <a:rPr sz="1450" spc="60" dirty="0">
                <a:solidFill>
                  <a:srgbClr val="3B526F"/>
                </a:solidFill>
                <a:latin typeface="Work Sans"/>
                <a:cs typeface="Work Sans"/>
              </a:rPr>
              <a:t> </a:t>
            </a:r>
            <a:r>
              <a:rPr sz="1450" spc="-10" dirty="0">
                <a:solidFill>
                  <a:srgbClr val="3B526F"/>
                </a:solidFill>
                <a:latin typeface="Work Sans"/>
                <a:cs typeface="Work Sans"/>
              </a:rPr>
              <a:t>respondentů.</a:t>
            </a:r>
            <a:endParaRPr sz="1450" dirty="0">
              <a:latin typeface="Work Sans"/>
              <a:cs typeface="Work Sans"/>
            </a:endParaRPr>
          </a:p>
        </p:txBody>
      </p:sp>
      <p:pic>
        <p:nvPicPr>
          <p:cNvPr id="25" name="Obrázek 24">
            <a:extLst>
              <a:ext uri="{FF2B5EF4-FFF2-40B4-BE49-F238E27FC236}">
                <a16:creationId xmlns:a16="http://schemas.microsoft.com/office/drawing/2014/main" id="{05471353-1658-2A7E-C915-B31E825773FD}"/>
              </a:ext>
            </a:extLst>
          </p:cNvPr>
          <p:cNvPicPr>
            <a:picLocks noChangeAspect="1"/>
          </p:cNvPicPr>
          <p:nvPr/>
        </p:nvPicPr>
        <p:blipFill>
          <a:blip r:embed="rId3"/>
          <a:stretch>
            <a:fillRect/>
          </a:stretch>
        </p:blipFill>
        <p:spPr>
          <a:xfrm>
            <a:off x="9747250" y="7178676"/>
            <a:ext cx="1191569" cy="1524000"/>
          </a:xfrm>
          <a:prstGeom prst="rect">
            <a:avLst/>
          </a:prstGeom>
        </p:spPr>
      </p:pic>
      <p:sp>
        <p:nvSpPr>
          <p:cNvPr id="38" name="object 6">
            <a:extLst>
              <a:ext uri="{FF2B5EF4-FFF2-40B4-BE49-F238E27FC236}">
                <a16:creationId xmlns:a16="http://schemas.microsoft.com/office/drawing/2014/main" id="{398E12BB-D2CA-3548-0576-20C118AFBD47}"/>
              </a:ext>
            </a:extLst>
          </p:cNvPr>
          <p:cNvSpPr txBox="1"/>
          <p:nvPr/>
        </p:nvSpPr>
        <p:spPr>
          <a:xfrm>
            <a:off x="1043351" y="1751665"/>
            <a:ext cx="11892783" cy="1261243"/>
          </a:xfrm>
          <a:prstGeom prst="rect">
            <a:avLst/>
          </a:prstGeom>
        </p:spPr>
        <p:txBody>
          <a:bodyPr vert="horz" wrap="square" lIns="0" tIns="116205" rIns="0" bIns="0" rtlCol="0">
            <a:spAutoFit/>
          </a:bodyPr>
          <a:lstStyle/>
          <a:p>
            <a:pPr marL="12700">
              <a:lnSpc>
                <a:spcPct val="100000"/>
              </a:lnSpc>
              <a:spcBef>
                <a:spcPts val="915"/>
              </a:spcBef>
            </a:pPr>
            <a:r>
              <a:rPr lang="cs-CZ" sz="4500" spc="-150" dirty="0">
                <a:solidFill>
                  <a:srgbClr val="FFFFFF"/>
                </a:solidFill>
                <a:latin typeface="Work Sans"/>
                <a:cs typeface="Work Sans"/>
              </a:rPr>
              <a:t>PRŮZKUM</a:t>
            </a:r>
            <a:r>
              <a:rPr sz="4500" spc="-150" dirty="0">
                <a:solidFill>
                  <a:srgbClr val="FFFFFF"/>
                </a:solidFill>
                <a:latin typeface="Work Sans"/>
                <a:cs typeface="Work Sans"/>
              </a:rPr>
              <a:t> </a:t>
            </a:r>
            <a:r>
              <a:rPr lang="cs-CZ" sz="4500" spc="-150" dirty="0">
                <a:solidFill>
                  <a:srgbClr val="FFFFFF"/>
                </a:solidFill>
                <a:latin typeface="Work Sans"/>
                <a:cs typeface="Work Sans"/>
              </a:rPr>
              <a:t>VEŘEJNÉHO MÍNĚNÍ </a:t>
            </a:r>
            <a:r>
              <a:rPr sz="4500" spc="-150" dirty="0">
                <a:solidFill>
                  <a:srgbClr val="FFFFFF"/>
                </a:solidFill>
                <a:latin typeface="Work Sans"/>
                <a:cs typeface="Work Sans"/>
              </a:rPr>
              <a:t>- OBČANÉ</a:t>
            </a:r>
            <a:endParaRPr sz="4500" spc="-150" dirty="0">
              <a:latin typeface="Work Sans"/>
              <a:cs typeface="Work Sans"/>
            </a:endParaRPr>
          </a:p>
          <a:p>
            <a:pPr marL="12700">
              <a:lnSpc>
                <a:spcPct val="100000"/>
              </a:lnSpc>
              <a:spcBef>
                <a:spcPts val="425"/>
              </a:spcBef>
            </a:pPr>
            <a:r>
              <a:rPr sz="2600" spc="-105" dirty="0">
                <a:solidFill>
                  <a:srgbClr val="FFFFFF"/>
                </a:solidFill>
                <a:latin typeface="Work Sans"/>
                <a:cs typeface="Work Sans"/>
              </a:rPr>
              <a:t>29.</a:t>
            </a:r>
            <a:r>
              <a:rPr sz="2600" spc="-254" dirty="0">
                <a:solidFill>
                  <a:srgbClr val="FFFFFF"/>
                </a:solidFill>
                <a:latin typeface="Work Sans"/>
                <a:cs typeface="Work Sans"/>
              </a:rPr>
              <a:t> </a:t>
            </a:r>
            <a:r>
              <a:rPr sz="2600" spc="-125" dirty="0">
                <a:solidFill>
                  <a:srgbClr val="FFFFFF"/>
                </a:solidFill>
                <a:latin typeface="Work Sans"/>
                <a:cs typeface="Work Sans"/>
              </a:rPr>
              <a:t>11.</a:t>
            </a:r>
            <a:r>
              <a:rPr sz="2600" spc="-200" dirty="0">
                <a:solidFill>
                  <a:srgbClr val="FFFFFF"/>
                </a:solidFill>
                <a:latin typeface="Work Sans"/>
                <a:cs typeface="Work Sans"/>
              </a:rPr>
              <a:t> </a:t>
            </a:r>
            <a:r>
              <a:rPr sz="2600" dirty="0">
                <a:solidFill>
                  <a:srgbClr val="FFFFFF"/>
                </a:solidFill>
                <a:latin typeface="Work Sans"/>
                <a:cs typeface="Work Sans"/>
              </a:rPr>
              <a:t>-</a:t>
            </a:r>
            <a:r>
              <a:rPr sz="2600" spc="-254" dirty="0">
                <a:solidFill>
                  <a:srgbClr val="FFFFFF"/>
                </a:solidFill>
                <a:latin typeface="Work Sans"/>
                <a:cs typeface="Work Sans"/>
              </a:rPr>
              <a:t> </a:t>
            </a:r>
            <a:r>
              <a:rPr sz="2600" spc="-110" dirty="0">
                <a:solidFill>
                  <a:srgbClr val="FFFFFF"/>
                </a:solidFill>
                <a:latin typeface="Work Sans"/>
                <a:cs typeface="Work Sans"/>
              </a:rPr>
              <a:t>12.</a:t>
            </a:r>
            <a:r>
              <a:rPr sz="2600" spc="-254" dirty="0">
                <a:solidFill>
                  <a:srgbClr val="FFFFFF"/>
                </a:solidFill>
                <a:latin typeface="Work Sans"/>
                <a:cs typeface="Work Sans"/>
              </a:rPr>
              <a:t> </a:t>
            </a:r>
            <a:r>
              <a:rPr sz="2600" spc="-110" dirty="0">
                <a:solidFill>
                  <a:srgbClr val="FFFFFF"/>
                </a:solidFill>
                <a:latin typeface="Work Sans"/>
                <a:cs typeface="Work Sans"/>
              </a:rPr>
              <a:t>12.</a:t>
            </a:r>
            <a:r>
              <a:rPr sz="2600" spc="-195" dirty="0">
                <a:solidFill>
                  <a:srgbClr val="FFFFFF"/>
                </a:solidFill>
                <a:latin typeface="Work Sans"/>
                <a:cs typeface="Work Sans"/>
              </a:rPr>
              <a:t> </a:t>
            </a:r>
            <a:r>
              <a:rPr sz="2600" spc="-100" dirty="0">
                <a:solidFill>
                  <a:srgbClr val="FFFFFF"/>
                </a:solidFill>
                <a:latin typeface="Work Sans"/>
                <a:cs typeface="Work Sans"/>
              </a:rPr>
              <a:t>2022</a:t>
            </a:r>
            <a:r>
              <a:rPr lang="cs-CZ" sz="2600" spc="-100" dirty="0">
                <a:solidFill>
                  <a:srgbClr val="FFFFFF"/>
                </a:solidFill>
                <a:latin typeface="Work Sans"/>
                <a:cs typeface="Work Sans"/>
              </a:rPr>
              <a:t> </a:t>
            </a:r>
            <a:r>
              <a:rPr lang="cs-CZ" sz="2600" b="0" spc="-50" dirty="0">
                <a:solidFill>
                  <a:srgbClr val="FFFFFF"/>
                </a:solidFill>
                <a:latin typeface="Work Sans ExtraLight"/>
                <a:cs typeface="Work Sans ExtraLight"/>
              </a:rPr>
              <a:t>|</a:t>
            </a:r>
            <a:r>
              <a:rPr sz="2600" spc="-200" dirty="0">
                <a:solidFill>
                  <a:srgbClr val="FFFFFF"/>
                </a:solidFill>
                <a:latin typeface="Work Sans"/>
                <a:cs typeface="Work Sans"/>
              </a:rPr>
              <a:t> </a:t>
            </a:r>
            <a:r>
              <a:rPr sz="2600" spc="-105" dirty="0">
                <a:solidFill>
                  <a:srgbClr val="FFFFFF"/>
                </a:solidFill>
                <a:latin typeface="Work Sans"/>
                <a:cs typeface="Work Sans"/>
              </a:rPr>
              <a:t>ONLINE</a:t>
            </a:r>
            <a:r>
              <a:rPr sz="2600" spc="-195" dirty="0">
                <a:solidFill>
                  <a:srgbClr val="FFFFFF"/>
                </a:solidFill>
                <a:latin typeface="Work Sans"/>
                <a:cs typeface="Work Sans"/>
              </a:rPr>
              <a:t> </a:t>
            </a:r>
            <a:r>
              <a:rPr sz="2600" spc="-10" dirty="0">
                <a:solidFill>
                  <a:srgbClr val="FFFFFF"/>
                </a:solidFill>
                <a:latin typeface="Work Sans"/>
                <a:cs typeface="Work Sans"/>
              </a:rPr>
              <a:t>DOTAZNÍK</a:t>
            </a:r>
            <a:endParaRPr sz="2600" dirty="0">
              <a:latin typeface="Work Sans"/>
              <a:cs typeface="Work Sans"/>
            </a:endParaRPr>
          </a:p>
        </p:txBody>
      </p:sp>
      <p:graphicFrame>
        <p:nvGraphicFramePr>
          <p:cNvPr id="6" name="object 6">
            <a:extLst>
              <a:ext uri="{FF2B5EF4-FFF2-40B4-BE49-F238E27FC236}">
                <a16:creationId xmlns:a16="http://schemas.microsoft.com/office/drawing/2014/main" id="{94245D1B-7782-FE7D-A59B-1CE275AA4648}"/>
              </a:ext>
            </a:extLst>
          </p:cNvPr>
          <p:cNvGraphicFramePr>
            <a:graphicFrameLocks noGrp="1"/>
          </p:cNvGraphicFramePr>
          <p:nvPr>
            <p:extLst>
              <p:ext uri="{D42A27DB-BD31-4B8C-83A1-F6EECF244321}">
                <p14:modId xmlns:p14="http://schemas.microsoft.com/office/powerpoint/2010/main" val="272998015"/>
              </p:ext>
            </p:extLst>
          </p:nvPr>
        </p:nvGraphicFramePr>
        <p:xfrm>
          <a:off x="1038619" y="6139387"/>
          <a:ext cx="7223759" cy="4002405"/>
        </p:xfrm>
        <a:graphic>
          <a:graphicData uri="http://schemas.openxmlformats.org/drawingml/2006/table">
            <a:tbl>
              <a:tblPr firstRow="1" bandRow="1">
                <a:tableStyleId>{2D5ABB26-0587-4C30-8999-92F81FD0307C}</a:tableStyleId>
              </a:tblPr>
              <a:tblGrid>
                <a:gridCol w="4605020">
                  <a:extLst>
                    <a:ext uri="{9D8B030D-6E8A-4147-A177-3AD203B41FA5}">
                      <a16:colId xmlns:a16="http://schemas.microsoft.com/office/drawing/2014/main" val="20000"/>
                    </a:ext>
                  </a:extLst>
                </a:gridCol>
                <a:gridCol w="2618739">
                  <a:extLst>
                    <a:ext uri="{9D8B030D-6E8A-4147-A177-3AD203B41FA5}">
                      <a16:colId xmlns:a16="http://schemas.microsoft.com/office/drawing/2014/main" val="20001"/>
                    </a:ext>
                  </a:extLst>
                </a:gridCol>
              </a:tblGrid>
              <a:tr h="796925">
                <a:tc>
                  <a:txBody>
                    <a:bodyPr/>
                    <a:lstStyle/>
                    <a:p>
                      <a:pPr marL="266700">
                        <a:lnSpc>
                          <a:spcPct val="100000"/>
                        </a:lnSpc>
                        <a:spcBef>
                          <a:spcPts val="1970"/>
                        </a:spcBef>
                      </a:pPr>
                      <a:r>
                        <a:rPr sz="2200" b="0" dirty="0">
                          <a:solidFill>
                            <a:srgbClr val="FFFFFF"/>
                          </a:solidFill>
                          <a:latin typeface="Work Sans Medium"/>
                          <a:cs typeface="Work Sans Medium"/>
                        </a:rPr>
                        <a:t>MOŽNOSTI</a:t>
                      </a:r>
                      <a:r>
                        <a:rPr sz="2200" b="0" spc="55" dirty="0">
                          <a:solidFill>
                            <a:srgbClr val="FFFFFF"/>
                          </a:solidFill>
                          <a:latin typeface="Work Sans Medium"/>
                          <a:cs typeface="Work Sans Medium"/>
                        </a:rPr>
                        <a:t> </a:t>
                      </a:r>
                      <a:r>
                        <a:rPr sz="2200" b="0" spc="-10" dirty="0">
                          <a:solidFill>
                            <a:srgbClr val="FFFFFF"/>
                          </a:solidFill>
                          <a:latin typeface="Work Sans Medium"/>
                          <a:cs typeface="Work Sans Medium"/>
                        </a:rPr>
                        <a:t>ODPOVĚDI</a:t>
                      </a:r>
                      <a:endParaRPr sz="2200" dirty="0">
                        <a:latin typeface="Work Sans Medium"/>
                        <a:cs typeface="Work Sans Medium"/>
                      </a:endParaRPr>
                    </a:p>
                  </a:txBody>
                  <a:tcPr marL="0" marR="0" marT="250190" marB="0">
                    <a:solidFill>
                      <a:srgbClr val="003150"/>
                    </a:solidFill>
                  </a:tcPr>
                </a:tc>
                <a:tc>
                  <a:txBody>
                    <a:bodyPr/>
                    <a:lstStyle/>
                    <a:p>
                      <a:pPr marL="636270" algn="ctr">
                        <a:lnSpc>
                          <a:spcPct val="100000"/>
                        </a:lnSpc>
                        <a:spcBef>
                          <a:spcPts val="1970"/>
                        </a:spcBef>
                      </a:pPr>
                      <a:r>
                        <a:rPr sz="2200" b="0" spc="-20" dirty="0">
                          <a:solidFill>
                            <a:srgbClr val="FFFFFF"/>
                          </a:solidFill>
                          <a:latin typeface="Work Sans Medium"/>
                          <a:cs typeface="Work Sans Medium"/>
                        </a:rPr>
                        <a:t>PODÍL</a:t>
                      </a:r>
                      <a:endParaRPr sz="2200" dirty="0">
                        <a:latin typeface="Work Sans Medium"/>
                        <a:cs typeface="Work Sans Medium"/>
                      </a:endParaRPr>
                    </a:p>
                  </a:txBody>
                  <a:tcPr marL="0" marR="0" marT="250190" marB="0">
                    <a:solidFill>
                      <a:srgbClr val="003150"/>
                    </a:solidFill>
                  </a:tcPr>
                </a:tc>
                <a:extLst>
                  <a:ext uri="{0D108BD9-81ED-4DB2-BD59-A6C34878D82A}">
                    <a16:rowId xmlns:a16="http://schemas.microsoft.com/office/drawing/2014/main" val="10000"/>
                  </a:ext>
                </a:extLst>
              </a:tr>
              <a:tr h="801370">
                <a:tc>
                  <a:txBody>
                    <a:bodyPr/>
                    <a:lstStyle/>
                    <a:p>
                      <a:pPr marL="790575">
                        <a:lnSpc>
                          <a:spcPct val="100000"/>
                        </a:lnSpc>
                        <a:spcBef>
                          <a:spcPts val="1989"/>
                        </a:spcBef>
                      </a:pPr>
                      <a:r>
                        <a:rPr lang="cs-CZ" sz="2200" spc="90" dirty="0">
                          <a:solidFill>
                            <a:srgbClr val="4C4C4C"/>
                          </a:solidFill>
                          <a:latin typeface="Work Sans"/>
                          <a:cs typeface="Work Sans"/>
                        </a:rPr>
                        <a:t>VELMI </a:t>
                      </a:r>
                      <a:r>
                        <a:rPr lang="cs-CZ" sz="2200" spc="-10" dirty="0">
                          <a:solidFill>
                            <a:srgbClr val="4C4C4C"/>
                          </a:solidFill>
                          <a:latin typeface="Work Sans"/>
                          <a:cs typeface="Work Sans"/>
                        </a:rPr>
                        <a:t>DŮLEŽITÉ</a:t>
                      </a:r>
                      <a:endParaRPr lang="cs-CZ" sz="2200" dirty="0">
                        <a:latin typeface="Work Sans"/>
                        <a:cs typeface="Work Sans"/>
                      </a:endParaRPr>
                    </a:p>
                  </a:txBody>
                  <a:tcPr marL="0" marR="0" marT="252729" marB="0">
                    <a:lnB w="3175">
                      <a:solidFill>
                        <a:srgbClr val="003150"/>
                      </a:solidFill>
                      <a:prstDash val="solid"/>
                    </a:lnB>
                  </a:tcPr>
                </a:tc>
                <a:tc>
                  <a:txBody>
                    <a:bodyPr/>
                    <a:lstStyle/>
                    <a:p>
                      <a:pPr marL="614680" algn="ctr">
                        <a:lnSpc>
                          <a:spcPct val="100000"/>
                        </a:lnSpc>
                        <a:spcBef>
                          <a:spcPts val="1989"/>
                        </a:spcBef>
                      </a:pPr>
                      <a:r>
                        <a:rPr lang="cs-CZ" sz="2200" spc="-10" dirty="0">
                          <a:solidFill>
                            <a:srgbClr val="4C4C4C"/>
                          </a:solidFill>
                          <a:latin typeface="Work Sans"/>
                          <a:cs typeface="Work Sans"/>
                        </a:rPr>
                        <a:t>65,6 %</a:t>
                      </a:r>
                      <a:endParaRPr lang="cs-CZ" sz="2200" dirty="0">
                        <a:latin typeface="Work Sans"/>
                        <a:cs typeface="Work Sans"/>
                      </a:endParaRPr>
                    </a:p>
                  </a:txBody>
                  <a:tcPr marL="0" marR="0" marT="252729" marB="0">
                    <a:lnB w="3175">
                      <a:solidFill>
                        <a:srgbClr val="003150"/>
                      </a:solidFill>
                      <a:prstDash val="solid"/>
                    </a:lnB>
                  </a:tcPr>
                </a:tc>
                <a:extLst>
                  <a:ext uri="{0D108BD9-81ED-4DB2-BD59-A6C34878D82A}">
                    <a16:rowId xmlns:a16="http://schemas.microsoft.com/office/drawing/2014/main" val="10001"/>
                  </a:ext>
                </a:extLst>
              </a:tr>
              <a:tr h="801370">
                <a:tc>
                  <a:txBody>
                    <a:bodyPr/>
                    <a:lstStyle/>
                    <a:p>
                      <a:pPr marL="790575">
                        <a:lnSpc>
                          <a:spcPct val="100000"/>
                        </a:lnSpc>
                        <a:spcBef>
                          <a:spcPts val="1989"/>
                        </a:spcBef>
                      </a:pPr>
                      <a:r>
                        <a:rPr lang="cs-CZ" sz="2200" spc="95" dirty="0">
                          <a:solidFill>
                            <a:srgbClr val="4C4C4C"/>
                          </a:solidFill>
                          <a:latin typeface="Work Sans"/>
                          <a:cs typeface="Work Sans"/>
                        </a:rPr>
                        <a:t>SPÍŠE </a:t>
                      </a:r>
                      <a:r>
                        <a:rPr lang="cs-CZ" sz="2200" spc="-10" dirty="0">
                          <a:solidFill>
                            <a:srgbClr val="4C4C4C"/>
                          </a:solidFill>
                          <a:latin typeface="Work Sans"/>
                          <a:cs typeface="Work Sans"/>
                        </a:rPr>
                        <a:t>DŮLEŽITÉ</a:t>
                      </a:r>
                      <a:endParaRPr lang="cs-CZ"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L="614680" algn="ctr">
                        <a:lnSpc>
                          <a:spcPct val="100000"/>
                        </a:lnSpc>
                        <a:spcBef>
                          <a:spcPts val="1989"/>
                        </a:spcBef>
                      </a:pPr>
                      <a:r>
                        <a:rPr lang="cs-CZ" sz="2200" spc="-20" dirty="0">
                          <a:solidFill>
                            <a:srgbClr val="4C4C4C"/>
                          </a:solidFill>
                          <a:latin typeface="Work Sans"/>
                          <a:cs typeface="Work Sans"/>
                        </a:rPr>
                        <a:t>30,3 %</a:t>
                      </a:r>
                      <a:endParaRPr lang="cs-CZ"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801370">
                <a:tc>
                  <a:txBody>
                    <a:bodyPr/>
                    <a:lstStyle/>
                    <a:p>
                      <a:pPr marR="363220" algn="ctr">
                        <a:lnSpc>
                          <a:spcPct val="100000"/>
                        </a:lnSpc>
                        <a:spcBef>
                          <a:spcPts val="1989"/>
                        </a:spcBef>
                      </a:pPr>
                      <a:r>
                        <a:rPr sz="2200" dirty="0">
                          <a:solidFill>
                            <a:srgbClr val="4C4C4C"/>
                          </a:solidFill>
                          <a:latin typeface="Work Sans"/>
                          <a:cs typeface="Work Sans"/>
                        </a:rPr>
                        <a:t>SPÍŠE</a:t>
                      </a:r>
                      <a:r>
                        <a:rPr sz="2200" spc="90" dirty="0">
                          <a:solidFill>
                            <a:srgbClr val="4C4C4C"/>
                          </a:solidFill>
                          <a:latin typeface="Work Sans"/>
                          <a:cs typeface="Work Sans"/>
                        </a:rPr>
                        <a:t> </a:t>
                      </a:r>
                      <a:r>
                        <a:rPr sz="2200" spc="-10" dirty="0">
                          <a:solidFill>
                            <a:srgbClr val="4C4C4C"/>
                          </a:solidFill>
                          <a:latin typeface="Work Sans"/>
                          <a:cs typeface="Work Sans"/>
                        </a:rPr>
                        <a:t>NEDŮLEŽITÉ</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L="614680" algn="ctr">
                        <a:lnSpc>
                          <a:spcPct val="100000"/>
                        </a:lnSpc>
                        <a:spcBef>
                          <a:spcPts val="1989"/>
                        </a:spcBef>
                      </a:pPr>
                      <a:r>
                        <a:rPr lang="cs-CZ" sz="2200" spc="-20" dirty="0">
                          <a:solidFill>
                            <a:srgbClr val="4C4C4C"/>
                          </a:solidFill>
                          <a:latin typeface="Work Sans"/>
                          <a:cs typeface="Work Sans"/>
                        </a:rPr>
                        <a:t>3,1 %</a:t>
                      </a:r>
                      <a:endParaRPr lang="cs-CZ"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r h="801370">
                <a:tc>
                  <a:txBody>
                    <a:bodyPr/>
                    <a:lstStyle/>
                    <a:p>
                      <a:pPr marL="790575">
                        <a:lnSpc>
                          <a:spcPct val="100000"/>
                        </a:lnSpc>
                        <a:spcBef>
                          <a:spcPts val="1989"/>
                        </a:spcBef>
                      </a:pPr>
                      <a:r>
                        <a:rPr sz="2200" spc="-10" dirty="0">
                          <a:solidFill>
                            <a:srgbClr val="4C4C4C"/>
                          </a:solidFill>
                          <a:latin typeface="Work Sans"/>
                          <a:cs typeface="Work Sans"/>
                        </a:rPr>
                        <a:t>NEPODSTATNÉ</a:t>
                      </a:r>
                      <a:endParaRPr sz="2200">
                        <a:latin typeface="Work Sans"/>
                        <a:cs typeface="Work Sans"/>
                      </a:endParaRPr>
                    </a:p>
                  </a:txBody>
                  <a:tcPr marL="0" marR="0" marT="252729" marB="0">
                    <a:lnT w="3175">
                      <a:solidFill>
                        <a:srgbClr val="003150"/>
                      </a:solidFill>
                      <a:prstDash val="solid"/>
                    </a:lnT>
                    <a:lnB w="3175">
                      <a:solidFill>
                        <a:srgbClr val="003150"/>
                      </a:solidFill>
                      <a:prstDash val="solid"/>
                    </a:lnB>
                  </a:tcPr>
                </a:tc>
                <a:tc>
                  <a:txBody>
                    <a:bodyPr/>
                    <a:lstStyle/>
                    <a:p>
                      <a:pPr marL="614680" algn="ctr">
                        <a:lnSpc>
                          <a:spcPct val="100000"/>
                        </a:lnSpc>
                        <a:spcBef>
                          <a:spcPts val="1989"/>
                        </a:spcBef>
                      </a:pPr>
                      <a:r>
                        <a:rPr lang="cs-CZ" sz="2200" spc="-20" dirty="0">
                          <a:solidFill>
                            <a:srgbClr val="4C4C4C"/>
                          </a:solidFill>
                          <a:latin typeface="Work Sans"/>
                          <a:cs typeface="Work Sans"/>
                        </a:rPr>
                        <a:t>1 %</a:t>
                      </a:r>
                      <a:endParaRPr lang="cs-CZ" sz="2200" dirty="0">
                        <a:latin typeface="Work Sans"/>
                        <a:cs typeface="Work Sans"/>
                      </a:endParaRPr>
                    </a:p>
                  </a:txBody>
                  <a:tcPr marL="0" marR="0" marT="252729"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4"/>
                  </a:ext>
                </a:extLst>
              </a:tr>
            </a:tbl>
          </a:graphicData>
        </a:graphic>
      </p:graphicFrame>
      <p:pic>
        <p:nvPicPr>
          <p:cNvPr id="8" name="object 7">
            <a:extLst>
              <a:ext uri="{FF2B5EF4-FFF2-40B4-BE49-F238E27FC236}">
                <a16:creationId xmlns:a16="http://schemas.microsoft.com/office/drawing/2014/main" id="{90354D54-FFAA-E4A5-022B-6D9D1BE95371}"/>
              </a:ext>
            </a:extLst>
          </p:cNvPr>
          <p:cNvPicPr/>
          <p:nvPr/>
        </p:nvPicPr>
        <p:blipFill>
          <a:blip r:embed="rId4" cstate="email">
            <a:extLst>
              <a:ext uri="{28A0092B-C50C-407E-A947-70E740481C1C}">
                <a14:useLocalDpi xmlns:a14="http://schemas.microsoft.com/office/drawing/2010/main"/>
              </a:ext>
            </a:extLst>
          </a:blip>
          <a:stretch>
            <a:fillRect/>
          </a:stretch>
        </p:blipFill>
        <p:spPr>
          <a:xfrm>
            <a:off x="1196729" y="7234913"/>
            <a:ext cx="207323" cy="207323"/>
          </a:xfrm>
          <a:prstGeom prst="rect">
            <a:avLst/>
          </a:prstGeom>
        </p:spPr>
      </p:pic>
      <p:pic>
        <p:nvPicPr>
          <p:cNvPr id="23" name="object 8">
            <a:extLst>
              <a:ext uri="{FF2B5EF4-FFF2-40B4-BE49-F238E27FC236}">
                <a16:creationId xmlns:a16="http://schemas.microsoft.com/office/drawing/2014/main" id="{A0918BE5-41A7-8A12-A90D-2C69DC7AE6A5}"/>
              </a:ext>
            </a:extLst>
          </p:cNvPr>
          <p:cNvPicPr/>
          <p:nvPr/>
        </p:nvPicPr>
        <p:blipFill>
          <a:blip r:embed="rId5" cstate="email">
            <a:extLst>
              <a:ext uri="{28A0092B-C50C-407E-A947-70E740481C1C}">
                <a14:useLocalDpi xmlns:a14="http://schemas.microsoft.com/office/drawing/2010/main"/>
              </a:ext>
            </a:extLst>
          </a:blip>
          <a:stretch>
            <a:fillRect/>
          </a:stretch>
        </p:blipFill>
        <p:spPr>
          <a:xfrm>
            <a:off x="1196729" y="8036308"/>
            <a:ext cx="207323" cy="207323"/>
          </a:xfrm>
          <a:prstGeom prst="rect">
            <a:avLst/>
          </a:prstGeom>
        </p:spPr>
      </p:pic>
      <p:pic>
        <p:nvPicPr>
          <p:cNvPr id="24" name="object 9">
            <a:extLst>
              <a:ext uri="{FF2B5EF4-FFF2-40B4-BE49-F238E27FC236}">
                <a16:creationId xmlns:a16="http://schemas.microsoft.com/office/drawing/2014/main" id="{D7B42EDB-6767-E596-8DFA-A8B1530F6C42}"/>
              </a:ext>
            </a:extLst>
          </p:cNvPr>
          <p:cNvPicPr/>
          <p:nvPr/>
        </p:nvPicPr>
        <p:blipFill>
          <a:blip r:embed="rId6" cstate="email">
            <a:extLst>
              <a:ext uri="{28A0092B-C50C-407E-A947-70E740481C1C}">
                <a14:useLocalDpi xmlns:a14="http://schemas.microsoft.com/office/drawing/2010/main"/>
              </a:ext>
            </a:extLst>
          </a:blip>
          <a:stretch>
            <a:fillRect/>
          </a:stretch>
        </p:blipFill>
        <p:spPr>
          <a:xfrm>
            <a:off x="1196729" y="8837702"/>
            <a:ext cx="207323" cy="207323"/>
          </a:xfrm>
          <a:prstGeom prst="rect">
            <a:avLst/>
          </a:prstGeom>
        </p:spPr>
      </p:pic>
      <p:pic>
        <p:nvPicPr>
          <p:cNvPr id="32" name="object 10">
            <a:extLst>
              <a:ext uri="{FF2B5EF4-FFF2-40B4-BE49-F238E27FC236}">
                <a16:creationId xmlns:a16="http://schemas.microsoft.com/office/drawing/2014/main" id="{9FD14359-0B9D-5800-CF8C-6F09029AAFC2}"/>
              </a:ext>
            </a:extLst>
          </p:cNvPr>
          <p:cNvPicPr/>
          <p:nvPr/>
        </p:nvPicPr>
        <p:blipFill>
          <a:blip r:embed="rId7" cstate="email">
            <a:extLst>
              <a:ext uri="{28A0092B-C50C-407E-A947-70E740481C1C}">
                <a14:useLocalDpi xmlns:a14="http://schemas.microsoft.com/office/drawing/2010/main"/>
              </a:ext>
            </a:extLst>
          </a:blip>
          <a:stretch>
            <a:fillRect/>
          </a:stretch>
        </p:blipFill>
        <p:spPr>
          <a:xfrm>
            <a:off x="1196729" y="9639096"/>
            <a:ext cx="207323" cy="2073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3298169" cy="3455670"/>
          </a:xfrm>
          <a:custGeom>
            <a:avLst/>
            <a:gdLst/>
            <a:ahLst/>
            <a:cxnLst/>
            <a:rect l="l" t="t" r="r" b="b"/>
            <a:pathLst>
              <a:path w="13298169" h="3455670">
                <a:moveTo>
                  <a:pt x="0" y="3455392"/>
                </a:moveTo>
                <a:lnTo>
                  <a:pt x="13298024" y="3455392"/>
                </a:lnTo>
                <a:lnTo>
                  <a:pt x="13298024" y="0"/>
                </a:lnTo>
                <a:lnTo>
                  <a:pt x="0" y="0"/>
                </a:lnTo>
                <a:lnTo>
                  <a:pt x="0" y="3455392"/>
                </a:lnTo>
                <a:close/>
              </a:path>
            </a:pathLst>
          </a:custGeom>
          <a:solidFill>
            <a:srgbClr val="003150"/>
          </a:solidFill>
        </p:spPr>
        <p:txBody>
          <a:bodyPr wrap="square" lIns="0" tIns="0" rIns="0" bIns="0" rtlCol="0"/>
          <a:lstStyle/>
          <a:p>
            <a:endParaRPr/>
          </a:p>
        </p:txBody>
      </p:sp>
      <p:sp>
        <p:nvSpPr>
          <p:cNvPr id="3" name="object 3"/>
          <p:cNvSpPr txBox="1"/>
          <p:nvPr/>
        </p:nvSpPr>
        <p:spPr>
          <a:xfrm>
            <a:off x="1034388" y="3933249"/>
            <a:ext cx="9779000" cy="1156335"/>
          </a:xfrm>
          <a:prstGeom prst="rect">
            <a:avLst/>
          </a:prstGeom>
        </p:spPr>
        <p:txBody>
          <a:bodyPr vert="horz" wrap="square" lIns="0" tIns="12065" rIns="0" bIns="0" rtlCol="0">
            <a:spAutoFit/>
          </a:bodyPr>
          <a:lstStyle/>
          <a:p>
            <a:pPr marL="12700" marR="5080">
              <a:lnSpc>
                <a:spcPct val="100299"/>
              </a:lnSpc>
              <a:spcBef>
                <a:spcPts val="95"/>
              </a:spcBef>
            </a:pPr>
            <a:r>
              <a:rPr sz="3700" b="0" spc="-55" dirty="0">
                <a:solidFill>
                  <a:srgbClr val="003150"/>
                </a:solidFill>
                <a:latin typeface="Work Sans Light"/>
                <a:cs typeface="Work Sans Light"/>
              </a:rPr>
              <a:t>ZA</a:t>
            </a:r>
            <a:r>
              <a:rPr sz="3700" b="0" spc="-350" dirty="0">
                <a:solidFill>
                  <a:srgbClr val="003150"/>
                </a:solidFill>
                <a:latin typeface="Work Sans Light"/>
                <a:cs typeface="Work Sans Light"/>
              </a:rPr>
              <a:t> </a:t>
            </a:r>
            <a:r>
              <a:rPr sz="3700" b="0" spc="-105" dirty="0">
                <a:solidFill>
                  <a:srgbClr val="003150"/>
                </a:solidFill>
                <a:latin typeface="Work Sans Light"/>
                <a:cs typeface="Work Sans Light"/>
              </a:rPr>
              <a:t>JAKÝCH</a:t>
            </a:r>
            <a:r>
              <a:rPr sz="3700" b="0" spc="-165" dirty="0">
                <a:solidFill>
                  <a:srgbClr val="003150"/>
                </a:solidFill>
                <a:latin typeface="Work Sans Light"/>
                <a:cs typeface="Work Sans Light"/>
              </a:rPr>
              <a:t> </a:t>
            </a:r>
            <a:r>
              <a:rPr sz="3700" b="0" spc="-90" dirty="0">
                <a:solidFill>
                  <a:srgbClr val="003150"/>
                </a:solidFill>
                <a:latin typeface="Work Sans Light"/>
                <a:cs typeface="Work Sans Light"/>
              </a:rPr>
              <a:t>PODMÍNEK</a:t>
            </a:r>
            <a:r>
              <a:rPr sz="3700" b="0" spc="-285" dirty="0">
                <a:solidFill>
                  <a:srgbClr val="003150"/>
                </a:solidFill>
                <a:latin typeface="Work Sans Light"/>
                <a:cs typeface="Work Sans Light"/>
              </a:rPr>
              <a:t> </a:t>
            </a:r>
            <a:r>
              <a:rPr sz="3700" b="0" dirty="0">
                <a:solidFill>
                  <a:srgbClr val="003150"/>
                </a:solidFill>
                <a:latin typeface="Work Sans Light"/>
                <a:cs typeface="Work Sans Light"/>
              </a:rPr>
              <a:t>JE</a:t>
            </a:r>
            <a:r>
              <a:rPr sz="3700" b="0" spc="-155" dirty="0">
                <a:solidFill>
                  <a:srgbClr val="003150"/>
                </a:solidFill>
                <a:latin typeface="Work Sans Light"/>
                <a:cs typeface="Work Sans Light"/>
              </a:rPr>
              <a:t> </a:t>
            </a:r>
            <a:r>
              <a:rPr sz="3700" b="0" spc="-110" dirty="0">
                <a:solidFill>
                  <a:srgbClr val="003150"/>
                </a:solidFill>
                <a:latin typeface="Work Sans Light"/>
                <a:cs typeface="Work Sans Light"/>
              </a:rPr>
              <a:t>SPRÁVNÉ</a:t>
            </a:r>
            <a:r>
              <a:rPr sz="3700" b="0" spc="-150" dirty="0">
                <a:solidFill>
                  <a:srgbClr val="003150"/>
                </a:solidFill>
                <a:latin typeface="Work Sans Light"/>
                <a:cs typeface="Work Sans Light"/>
              </a:rPr>
              <a:t> </a:t>
            </a:r>
            <a:r>
              <a:rPr sz="3700" b="0" spc="-95" dirty="0">
                <a:solidFill>
                  <a:srgbClr val="003150"/>
                </a:solidFill>
                <a:latin typeface="Work Sans Light"/>
                <a:cs typeface="Work Sans Light"/>
              </a:rPr>
              <a:t>ODPUSTIT </a:t>
            </a:r>
            <a:r>
              <a:rPr sz="3700" b="0" spc="-130" dirty="0">
                <a:solidFill>
                  <a:srgbClr val="003150"/>
                </a:solidFill>
                <a:latin typeface="Work Sans Light"/>
                <a:cs typeface="Work Sans Light"/>
              </a:rPr>
              <a:t>ČLOVĚKU</a:t>
            </a:r>
            <a:r>
              <a:rPr sz="3700" b="0" spc="-254" dirty="0">
                <a:solidFill>
                  <a:srgbClr val="003150"/>
                </a:solidFill>
                <a:latin typeface="Work Sans Light"/>
                <a:cs typeface="Work Sans Light"/>
              </a:rPr>
              <a:t> </a:t>
            </a:r>
            <a:r>
              <a:rPr sz="3700" b="0" dirty="0">
                <a:solidFill>
                  <a:srgbClr val="003150"/>
                </a:solidFill>
                <a:latin typeface="Work Sans Light"/>
                <a:cs typeface="Work Sans Light"/>
              </a:rPr>
              <a:t>V</a:t>
            </a:r>
            <a:r>
              <a:rPr sz="3700" b="0" spc="-254" dirty="0">
                <a:solidFill>
                  <a:srgbClr val="003150"/>
                </a:solidFill>
                <a:latin typeface="Work Sans Light"/>
                <a:cs typeface="Work Sans Light"/>
              </a:rPr>
              <a:t> </a:t>
            </a:r>
            <a:r>
              <a:rPr sz="3700" b="0" spc="-100" dirty="0">
                <a:solidFill>
                  <a:srgbClr val="003150"/>
                </a:solidFill>
                <a:latin typeface="Work Sans Light"/>
                <a:cs typeface="Work Sans Light"/>
              </a:rPr>
              <a:t>INSO</a:t>
            </a:r>
            <a:r>
              <a:rPr sz="3700" b="0" spc="-505" dirty="0">
                <a:solidFill>
                  <a:srgbClr val="003150"/>
                </a:solidFill>
                <a:latin typeface="Work Sans Light"/>
                <a:cs typeface="Work Sans Light"/>
              </a:rPr>
              <a:t>L</a:t>
            </a:r>
            <a:r>
              <a:rPr sz="3700" b="0" spc="-100" dirty="0">
                <a:solidFill>
                  <a:srgbClr val="003150"/>
                </a:solidFill>
                <a:latin typeface="Work Sans Light"/>
                <a:cs typeface="Work Sans Light"/>
              </a:rPr>
              <a:t>VENC</a:t>
            </a:r>
            <a:r>
              <a:rPr sz="3700" b="0" spc="-5" dirty="0">
                <a:solidFill>
                  <a:srgbClr val="003150"/>
                </a:solidFill>
                <a:latin typeface="Work Sans Light"/>
                <a:cs typeface="Work Sans Light"/>
              </a:rPr>
              <a:t>I</a:t>
            </a:r>
            <a:r>
              <a:rPr sz="3700" b="0" spc="-120" dirty="0">
                <a:solidFill>
                  <a:srgbClr val="003150"/>
                </a:solidFill>
                <a:latin typeface="Work Sans Light"/>
                <a:cs typeface="Work Sans Light"/>
              </a:rPr>
              <a:t> </a:t>
            </a:r>
            <a:r>
              <a:rPr sz="3700" b="0" spc="-114" dirty="0">
                <a:solidFill>
                  <a:srgbClr val="003150"/>
                </a:solidFill>
                <a:latin typeface="Work Sans Light"/>
                <a:cs typeface="Work Sans Light"/>
              </a:rPr>
              <a:t>ČÁST</a:t>
            </a:r>
            <a:r>
              <a:rPr sz="3700" b="0" spc="-215" dirty="0">
                <a:solidFill>
                  <a:srgbClr val="003150"/>
                </a:solidFill>
                <a:latin typeface="Work Sans Light"/>
                <a:cs typeface="Work Sans Light"/>
              </a:rPr>
              <a:t> </a:t>
            </a:r>
            <a:r>
              <a:rPr sz="3700" b="0" spc="-10" dirty="0">
                <a:solidFill>
                  <a:srgbClr val="003150"/>
                </a:solidFill>
                <a:latin typeface="Work Sans Light"/>
                <a:cs typeface="Work Sans Light"/>
              </a:rPr>
              <a:t>DLUHŮ?</a:t>
            </a:r>
            <a:endParaRPr sz="3700" dirty="0">
              <a:latin typeface="Work Sans Light"/>
              <a:cs typeface="Work Sans Light"/>
            </a:endParaRPr>
          </a:p>
        </p:txBody>
      </p:sp>
      <p:sp>
        <p:nvSpPr>
          <p:cNvPr id="5" name="object 5"/>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aphicFrame>
        <p:nvGraphicFramePr>
          <p:cNvPr id="6" name="object 6"/>
          <p:cNvGraphicFramePr>
            <a:graphicFrameLocks noGrp="1"/>
          </p:cNvGraphicFramePr>
          <p:nvPr>
            <p:extLst>
              <p:ext uri="{D42A27DB-BD31-4B8C-83A1-F6EECF244321}">
                <p14:modId xmlns:p14="http://schemas.microsoft.com/office/powerpoint/2010/main" val="754814744"/>
              </p:ext>
            </p:extLst>
          </p:nvPr>
        </p:nvGraphicFramePr>
        <p:xfrm>
          <a:off x="1026146" y="5668006"/>
          <a:ext cx="7444740" cy="4413250"/>
        </p:xfrm>
        <a:graphic>
          <a:graphicData uri="http://schemas.openxmlformats.org/drawingml/2006/table">
            <a:tbl>
              <a:tblPr firstRow="1" bandRow="1">
                <a:tableStyleId>{2D5ABB26-0587-4C30-8999-92F81FD0307C}</a:tableStyleId>
              </a:tblPr>
              <a:tblGrid>
                <a:gridCol w="6045200">
                  <a:extLst>
                    <a:ext uri="{9D8B030D-6E8A-4147-A177-3AD203B41FA5}">
                      <a16:colId xmlns:a16="http://schemas.microsoft.com/office/drawing/2014/main" val="20000"/>
                    </a:ext>
                  </a:extLst>
                </a:gridCol>
                <a:gridCol w="1399540">
                  <a:extLst>
                    <a:ext uri="{9D8B030D-6E8A-4147-A177-3AD203B41FA5}">
                      <a16:colId xmlns:a16="http://schemas.microsoft.com/office/drawing/2014/main" val="20001"/>
                    </a:ext>
                  </a:extLst>
                </a:gridCol>
              </a:tblGrid>
              <a:tr h="618490">
                <a:tc>
                  <a:txBody>
                    <a:bodyPr/>
                    <a:lstStyle/>
                    <a:p>
                      <a:pPr marL="701040">
                        <a:lnSpc>
                          <a:spcPts val="1650"/>
                        </a:lnSpc>
                      </a:pPr>
                      <a:r>
                        <a:rPr sz="1450" b="0" dirty="0">
                          <a:solidFill>
                            <a:srgbClr val="4C4C4C"/>
                          </a:solidFill>
                          <a:latin typeface="Karla Medium"/>
                          <a:cs typeface="Karla Medium"/>
                        </a:rPr>
                        <a:t>V</a:t>
                      </a:r>
                      <a:r>
                        <a:rPr sz="1450" b="0" spc="70" dirty="0">
                          <a:solidFill>
                            <a:srgbClr val="4C4C4C"/>
                          </a:solidFill>
                          <a:latin typeface="Karla Medium"/>
                          <a:cs typeface="Karla Medium"/>
                        </a:rPr>
                        <a:t> </a:t>
                      </a:r>
                      <a:r>
                        <a:rPr sz="1450" b="0" dirty="0">
                          <a:solidFill>
                            <a:srgbClr val="4C4C4C"/>
                          </a:solidFill>
                          <a:latin typeface="Karla Medium"/>
                          <a:cs typeface="Karla Medium"/>
                        </a:rPr>
                        <a:t>PŘÍPADĚ,</a:t>
                      </a:r>
                      <a:r>
                        <a:rPr sz="1450" b="0" spc="75" dirty="0">
                          <a:solidFill>
                            <a:srgbClr val="4C4C4C"/>
                          </a:solidFill>
                          <a:latin typeface="Karla Medium"/>
                          <a:cs typeface="Karla Medium"/>
                        </a:rPr>
                        <a:t> </a:t>
                      </a:r>
                      <a:r>
                        <a:rPr sz="1450" b="0" dirty="0">
                          <a:solidFill>
                            <a:srgbClr val="4C4C4C"/>
                          </a:solidFill>
                          <a:latin typeface="Karla Medium"/>
                          <a:cs typeface="Karla Medium"/>
                        </a:rPr>
                        <a:t>ŽE</a:t>
                      </a:r>
                      <a:r>
                        <a:rPr sz="1450" b="0" spc="75" dirty="0">
                          <a:solidFill>
                            <a:srgbClr val="4C4C4C"/>
                          </a:solidFill>
                          <a:latin typeface="Karla Medium"/>
                          <a:cs typeface="Karla Medium"/>
                        </a:rPr>
                        <a:t> </a:t>
                      </a:r>
                      <a:r>
                        <a:rPr sz="1450" b="0" dirty="0">
                          <a:solidFill>
                            <a:srgbClr val="4C4C4C"/>
                          </a:solidFill>
                          <a:latin typeface="Karla Medium"/>
                          <a:cs typeface="Karla Medium"/>
                        </a:rPr>
                        <a:t>DLUŽNÍK</a:t>
                      </a:r>
                      <a:r>
                        <a:rPr sz="1450" b="0" spc="75" dirty="0">
                          <a:solidFill>
                            <a:srgbClr val="4C4C4C"/>
                          </a:solidFill>
                          <a:latin typeface="Karla Medium"/>
                          <a:cs typeface="Karla Medium"/>
                        </a:rPr>
                        <a:t> </a:t>
                      </a:r>
                      <a:r>
                        <a:rPr sz="1450" b="0" dirty="0">
                          <a:solidFill>
                            <a:srgbClr val="4C4C4C"/>
                          </a:solidFill>
                          <a:latin typeface="Karla Medium"/>
                          <a:cs typeface="Karla Medium"/>
                        </a:rPr>
                        <a:t>UHRADÍ</a:t>
                      </a:r>
                      <a:r>
                        <a:rPr sz="1450" b="0" spc="75" dirty="0">
                          <a:solidFill>
                            <a:srgbClr val="4C4C4C"/>
                          </a:solidFill>
                          <a:latin typeface="Karla Medium"/>
                          <a:cs typeface="Karla Medium"/>
                        </a:rPr>
                        <a:t> </a:t>
                      </a:r>
                      <a:r>
                        <a:rPr sz="1450" b="0" dirty="0">
                          <a:solidFill>
                            <a:srgbClr val="4C4C4C"/>
                          </a:solidFill>
                          <a:latin typeface="Karla Medium"/>
                          <a:cs typeface="Karla Medium"/>
                        </a:rPr>
                        <a:t>ALESPOŇ</a:t>
                      </a:r>
                      <a:r>
                        <a:rPr sz="1450" b="0" spc="75" dirty="0">
                          <a:solidFill>
                            <a:srgbClr val="4C4C4C"/>
                          </a:solidFill>
                          <a:latin typeface="Karla Medium"/>
                          <a:cs typeface="Karla Medium"/>
                        </a:rPr>
                        <a:t> </a:t>
                      </a:r>
                      <a:r>
                        <a:rPr sz="1450" b="0" dirty="0">
                          <a:solidFill>
                            <a:srgbClr val="4C4C4C"/>
                          </a:solidFill>
                          <a:latin typeface="Karla Medium"/>
                          <a:cs typeface="Karla Medium"/>
                        </a:rPr>
                        <a:t>JISTINU</a:t>
                      </a:r>
                      <a:r>
                        <a:rPr sz="1450" b="0" spc="75" dirty="0">
                          <a:solidFill>
                            <a:srgbClr val="4C4C4C"/>
                          </a:solidFill>
                          <a:latin typeface="Karla Medium"/>
                          <a:cs typeface="Karla Medium"/>
                        </a:rPr>
                        <a:t> </a:t>
                      </a:r>
                      <a:r>
                        <a:rPr sz="1450" b="0" spc="-20" dirty="0">
                          <a:solidFill>
                            <a:srgbClr val="4C4C4C"/>
                          </a:solidFill>
                          <a:latin typeface="Karla Medium"/>
                          <a:cs typeface="Karla Medium"/>
                        </a:rPr>
                        <a:t>DLUHU</a:t>
                      </a:r>
                      <a:endParaRPr sz="1450" dirty="0">
                        <a:latin typeface="Karla Medium"/>
                        <a:cs typeface="Karla Medium"/>
                      </a:endParaRPr>
                    </a:p>
                    <a:p>
                      <a:pPr marL="701040">
                        <a:lnSpc>
                          <a:spcPct val="100000"/>
                        </a:lnSpc>
                        <a:spcBef>
                          <a:spcPts val="40"/>
                        </a:spcBef>
                      </a:pPr>
                      <a:r>
                        <a:rPr sz="1450" b="0" dirty="0">
                          <a:solidFill>
                            <a:srgbClr val="4C4C4C"/>
                          </a:solidFill>
                          <a:latin typeface="Karla Medium"/>
                          <a:cs typeface="Karla Medium"/>
                        </a:rPr>
                        <a:t>(ÚROKY</a:t>
                      </a:r>
                      <a:r>
                        <a:rPr sz="1450" b="0" spc="75" dirty="0">
                          <a:solidFill>
                            <a:srgbClr val="4C4C4C"/>
                          </a:solidFill>
                          <a:latin typeface="Karla Medium"/>
                          <a:cs typeface="Karla Medium"/>
                        </a:rPr>
                        <a:t> </a:t>
                      </a:r>
                      <a:r>
                        <a:rPr sz="1450" b="0" dirty="0">
                          <a:solidFill>
                            <a:srgbClr val="4C4C4C"/>
                          </a:solidFill>
                          <a:latin typeface="Karla Medium"/>
                          <a:cs typeface="Karla Medium"/>
                        </a:rPr>
                        <a:t>A</a:t>
                      </a:r>
                      <a:r>
                        <a:rPr sz="1450" b="0" spc="75" dirty="0">
                          <a:solidFill>
                            <a:srgbClr val="4C4C4C"/>
                          </a:solidFill>
                          <a:latin typeface="Karla Medium"/>
                          <a:cs typeface="Karla Medium"/>
                        </a:rPr>
                        <a:t> </a:t>
                      </a:r>
                      <a:r>
                        <a:rPr sz="1450" b="0" dirty="0">
                          <a:solidFill>
                            <a:srgbClr val="4C4C4C"/>
                          </a:solidFill>
                          <a:latin typeface="Karla Medium"/>
                          <a:cs typeface="Karla Medium"/>
                        </a:rPr>
                        <a:t>PENÁLE</a:t>
                      </a:r>
                      <a:r>
                        <a:rPr sz="1450" b="0" spc="75" dirty="0">
                          <a:solidFill>
                            <a:srgbClr val="4C4C4C"/>
                          </a:solidFill>
                          <a:latin typeface="Karla Medium"/>
                          <a:cs typeface="Karla Medium"/>
                        </a:rPr>
                        <a:t> </a:t>
                      </a:r>
                      <a:r>
                        <a:rPr sz="1450" b="0" dirty="0">
                          <a:solidFill>
                            <a:srgbClr val="4C4C4C"/>
                          </a:solidFill>
                          <a:latin typeface="Karla Medium"/>
                          <a:cs typeface="Karla Medium"/>
                        </a:rPr>
                        <a:t>MU</a:t>
                      </a:r>
                      <a:r>
                        <a:rPr sz="1450" b="0" spc="75" dirty="0">
                          <a:solidFill>
                            <a:srgbClr val="4C4C4C"/>
                          </a:solidFill>
                          <a:latin typeface="Karla Medium"/>
                          <a:cs typeface="Karla Medium"/>
                        </a:rPr>
                        <a:t> </a:t>
                      </a:r>
                      <a:r>
                        <a:rPr sz="1450" b="0" dirty="0">
                          <a:solidFill>
                            <a:srgbClr val="4C4C4C"/>
                          </a:solidFill>
                          <a:latin typeface="Karla Medium"/>
                          <a:cs typeface="Karla Medium"/>
                        </a:rPr>
                        <a:t>BUDOU</a:t>
                      </a:r>
                      <a:r>
                        <a:rPr sz="1450" b="0" spc="80" dirty="0">
                          <a:solidFill>
                            <a:srgbClr val="4C4C4C"/>
                          </a:solidFill>
                          <a:latin typeface="Karla Medium"/>
                          <a:cs typeface="Karla Medium"/>
                        </a:rPr>
                        <a:t> </a:t>
                      </a:r>
                      <a:r>
                        <a:rPr sz="1450" b="0" spc="-10" dirty="0">
                          <a:solidFill>
                            <a:srgbClr val="4C4C4C"/>
                          </a:solidFill>
                          <a:latin typeface="Karla Medium"/>
                          <a:cs typeface="Karla Medium"/>
                        </a:rPr>
                        <a:t>ODPUŠTĚNY)</a:t>
                      </a:r>
                      <a:endParaRPr sz="1450" dirty="0">
                        <a:latin typeface="Karla Medium"/>
                        <a:cs typeface="Karla Medium"/>
                      </a:endParaRPr>
                    </a:p>
                  </a:txBody>
                  <a:tcPr marL="0" marR="0" marT="0" marB="0">
                    <a:lnB w="3175">
                      <a:solidFill>
                        <a:srgbClr val="003150"/>
                      </a:solidFill>
                      <a:prstDash val="solid"/>
                    </a:lnB>
                  </a:tcPr>
                </a:tc>
                <a:tc>
                  <a:txBody>
                    <a:bodyPr/>
                    <a:lstStyle/>
                    <a:p>
                      <a:pPr marR="11430" algn="ctr">
                        <a:lnSpc>
                          <a:spcPct val="100000"/>
                        </a:lnSpc>
                        <a:spcBef>
                          <a:spcPts val="405"/>
                        </a:spcBef>
                      </a:pPr>
                      <a:r>
                        <a:rPr sz="2200" spc="-10" dirty="0">
                          <a:solidFill>
                            <a:srgbClr val="4C4C4C"/>
                          </a:solidFill>
                          <a:latin typeface="Work Sans"/>
                          <a:cs typeface="Work Sans"/>
                        </a:rPr>
                        <a:t>50,7</a:t>
                      </a:r>
                      <a:r>
                        <a:rPr lang="cs-CZ" sz="2200" spc="-10" dirty="0">
                          <a:solidFill>
                            <a:srgbClr val="4C4C4C"/>
                          </a:solidFill>
                          <a:latin typeface="Work Sans"/>
                          <a:cs typeface="Work Sans"/>
                        </a:rPr>
                        <a:t> </a:t>
                      </a:r>
                      <a:r>
                        <a:rPr sz="2200" spc="-10" dirty="0">
                          <a:solidFill>
                            <a:srgbClr val="4C4C4C"/>
                          </a:solidFill>
                          <a:latin typeface="Work Sans"/>
                          <a:cs typeface="Work Sans"/>
                        </a:rPr>
                        <a:t>%</a:t>
                      </a:r>
                      <a:endParaRPr sz="2200" dirty="0">
                        <a:latin typeface="Work Sans"/>
                        <a:cs typeface="Work Sans"/>
                      </a:endParaRPr>
                    </a:p>
                  </a:txBody>
                  <a:tcPr marL="0" marR="0" marT="51435" marB="0">
                    <a:lnB w="3175">
                      <a:solidFill>
                        <a:srgbClr val="003150"/>
                      </a:solidFill>
                      <a:prstDash val="solid"/>
                    </a:lnB>
                  </a:tcPr>
                </a:tc>
                <a:extLst>
                  <a:ext uri="{0D108BD9-81ED-4DB2-BD59-A6C34878D82A}">
                    <a16:rowId xmlns:a16="http://schemas.microsoft.com/office/drawing/2014/main" val="10000"/>
                  </a:ext>
                </a:extLst>
              </a:tr>
              <a:tr h="838200">
                <a:tc>
                  <a:txBody>
                    <a:bodyPr/>
                    <a:lstStyle/>
                    <a:p>
                      <a:pPr>
                        <a:lnSpc>
                          <a:spcPct val="100000"/>
                        </a:lnSpc>
                        <a:spcBef>
                          <a:spcPts val="45"/>
                        </a:spcBef>
                      </a:pPr>
                      <a:endParaRPr sz="1350" dirty="0">
                        <a:latin typeface="Times New Roman"/>
                        <a:cs typeface="Times New Roman"/>
                      </a:endParaRPr>
                    </a:p>
                    <a:p>
                      <a:pPr marL="701040" marR="274320">
                        <a:lnSpc>
                          <a:spcPct val="102299"/>
                        </a:lnSpc>
                        <a:spcBef>
                          <a:spcPts val="5"/>
                        </a:spcBef>
                      </a:pPr>
                      <a:r>
                        <a:rPr sz="1450" b="0" dirty="0">
                          <a:solidFill>
                            <a:srgbClr val="4C4C4C"/>
                          </a:solidFill>
                          <a:latin typeface="Karla Medium"/>
                          <a:cs typeface="Karla Medium"/>
                        </a:rPr>
                        <a:t>V</a:t>
                      </a:r>
                      <a:r>
                        <a:rPr sz="1450" b="0" spc="65" dirty="0">
                          <a:solidFill>
                            <a:srgbClr val="4C4C4C"/>
                          </a:solidFill>
                          <a:latin typeface="Karla Medium"/>
                          <a:cs typeface="Karla Medium"/>
                        </a:rPr>
                        <a:t> </a:t>
                      </a:r>
                      <a:r>
                        <a:rPr sz="1450" b="0" dirty="0">
                          <a:solidFill>
                            <a:srgbClr val="4C4C4C"/>
                          </a:solidFill>
                          <a:latin typeface="Karla Medium"/>
                          <a:cs typeface="Karla Medium"/>
                        </a:rPr>
                        <a:t>PŘÍPADĚ,</a:t>
                      </a:r>
                      <a:r>
                        <a:rPr sz="1450" b="0" spc="65" dirty="0">
                          <a:solidFill>
                            <a:srgbClr val="4C4C4C"/>
                          </a:solidFill>
                          <a:latin typeface="Karla Medium"/>
                          <a:cs typeface="Karla Medium"/>
                        </a:rPr>
                        <a:t> </a:t>
                      </a:r>
                      <a:r>
                        <a:rPr sz="1450" b="0" dirty="0">
                          <a:solidFill>
                            <a:srgbClr val="4C4C4C"/>
                          </a:solidFill>
                          <a:latin typeface="Karla Medium"/>
                          <a:cs typeface="Karla Medium"/>
                        </a:rPr>
                        <a:t>ŽE</a:t>
                      </a:r>
                      <a:r>
                        <a:rPr sz="1450" b="0" spc="65" dirty="0">
                          <a:solidFill>
                            <a:srgbClr val="4C4C4C"/>
                          </a:solidFill>
                          <a:latin typeface="Karla Medium"/>
                          <a:cs typeface="Karla Medium"/>
                        </a:rPr>
                        <a:t> </a:t>
                      </a:r>
                      <a:r>
                        <a:rPr sz="1450" b="0" dirty="0">
                          <a:solidFill>
                            <a:srgbClr val="4C4C4C"/>
                          </a:solidFill>
                          <a:latin typeface="Karla Medium"/>
                          <a:cs typeface="Karla Medium"/>
                        </a:rPr>
                        <a:t>DLUŽNÍK</a:t>
                      </a:r>
                      <a:r>
                        <a:rPr sz="1450" b="0" spc="65" dirty="0">
                          <a:solidFill>
                            <a:srgbClr val="4C4C4C"/>
                          </a:solidFill>
                          <a:latin typeface="Karla Medium"/>
                          <a:cs typeface="Karla Medium"/>
                        </a:rPr>
                        <a:t> </a:t>
                      </a:r>
                      <a:r>
                        <a:rPr sz="1450" b="0" dirty="0">
                          <a:solidFill>
                            <a:srgbClr val="4C4C4C"/>
                          </a:solidFill>
                          <a:latin typeface="Karla Medium"/>
                          <a:cs typeface="Karla Medium"/>
                        </a:rPr>
                        <a:t>UHRADÍ</a:t>
                      </a:r>
                      <a:r>
                        <a:rPr sz="1450" b="0" spc="65" dirty="0">
                          <a:solidFill>
                            <a:srgbClr val="4C4C4C"/>
                          </a:solidFill>
                          <a:latin typeface="Karla Medium"/>
                          <a:cs typeface="Karla Medium"/>
                        </a:rPr>
                        <a:t> </a:t>
                      </a:r>
                      <a:r>
                        <a:rPr sz="1450" b="0" dirty="0">
                          <a:solidFill>
                            <a:srgbClr val="4C4C4C"/>
                          </a:solidFill>
                          <a:latin typeface="Karla Medium"/>
                          <a:cs typeface="Karla Medium"/>
                        </a:rPr>
                        <a:t>ALESPOŇ</a:t>
                      </a:r>
                      <a:r>
                        <a:rPr sz="1450" b="0" spc="65" dirty="0">
                          <a:solidFill>
                            <a:srgbClr val="4C4C4C"/>
                          </a:solidFill>
                          <a:latin typeface="Karla Medium"/>
                          <a:cs typeface="Karla Medium"/>
                        </a:rPr>
                        <a:t> </a:t>
                      </a:r>
                      <a:r>
                        <a:rPr sz="1450" b="0" dirty="0">
                          <a:solidFill>
                            <a:srgbClr val="4C4C4C"/>
                          </a:solidFill>
                          <a:latin typeface="Karla Medium"/>
                          <a:cs typeface="Karla Medium"/>
                        </a:rPr>
                        <a:t>30</a:t>
                      </a:r>
                      <a:r>
                        <a:rPr sz="1450" b="0" spc="65" dirty="0">
                          <a:solidFill>
                            <a:srgbClr val="4C4C4C"/>
                          </a:solidFill>
                          <a:latin typeface="Karla Medium"/>
                          <a:cs typeface="Karla Medium"/>
                        </a:rPr>
                        <a:t> </a:t>
                      </a:r>
                      <a:r>
                        <a:rPr sz="1450" b="0" dirty="0">
                          <a:solidFill>
                            <a:srgbClr val="4C4C4C"/>
                          </a:solidFill>
                          <a:latin typeface="Karla Medium"/>
                          <a:cs typeface="Karla Medium"/>
                        </a:rPr>
                        <a:t>%</a:t>
                      </a:r>
                      <a:r>
                        <a:rPr sz="1450" b="0" spc="65" dirty="0">
                          <a:solidFill>
                            <a:srgbClr val="4C4C4C"/>
                          </a:solidFill>
                          <a:latin typeface="Karla Medium"/>
                          <a:cs typeface="Karla Medium"/>
                        </a:rPr>
                        <a:t> </a:t>
                      </a:r>
                      <a:r>
                        <a:rPr sz="1450" b="0" dirty="0">
                          <a:solidFill>
                            <a:srgbClr val="4C4C4C"/>
                          </a:solidFill>
                          <a:latin typeface="Karla Medium"/>
                          <a:cs typeface="Karla Medium"/>
                        </a:rPr>
                        <a:t>SVÝCH</a:t>
                      </a:r>
                      <a:r>
                        <a:rPr sz="1450" b="0" spc="65" dirty="0">
                          <a:solidFill>
                            <a:srgbClr val="4C4C4C"/>
                          </a:solidFill>
                          <a:latin typeface="Karla Medium"/>
                          <a:cs typeface="Karla Medium"/>
                        </a:rPr>
                        <a:t> </a:t>
                      </a:r>
                      <a:r>
                        <a:rPr sz="1450" b="0" spc="-20" dirty="0">
                          <a:solidFill>
                            <a:srgbClr val="4C4C4C"/>
                          </a:solidFill>
                          <a:latin typeface="Karla Medium"/>
                          <a:cs typeface="Karla Medium"/>
                        </a:rPr>
                        <a:t>CEL- </a:t>
                      </a:r>
                      <a:r>
                        <a:rPr sz="1450" b="0" dirty="0">
                          <a:solidFill>
                            <a:srgbClr val="4C4C4C"/>
                          </a:solidFill>
                          <a:latin typeface="Karla Medium"/>
                          <a:cs typeface="Karla Medium"/>
                        </a:rPr>
                        <a:t>KOVÝCH</a:t>
                      </a:r>
                      <a:r>
                        <a:rPr sz="1450" b="0" spc="70" dirty="0">
                          <a:solidFill>
                            <a:srgbClr val="4C4C4C"/>
                          </a:solidFill>
                          <a:latin typeface="Karla Medium"/>
                          <a:cs typeface="Karla Medium"/>
                        </a:rPr>
                        <a:t> </a:t>
                      </a:r>
                      <a:r>
                        <a:rPr sz="1450" b="0" spc="-10" dirty="0">
                          <a:solidFill>
                            <a:srgbClr val="4C4C4C"/>
                          </a:solidFill>
                          <a:latin typeface="Karla Medium"/>
                          <a:cs typeface="Karla Medium"/>
                        </a:rPr>
                        <a:t>DLUHŮ</a:t>
                      </a:r>
                      <a:endParaRPr sz="1450" dirty="0">
                        <a:latin typeface="Karla Medium"/>
                        <a:cs typeface="Karla Medium"/>
                      </a:endParaRPr>
                    </a:p>
                  </a:txBody>
                  <a:tcPr marL="0" marR="0" marT="5715" marB="0">
                    <a:lnT w="3175">
                      <a:solidFill>
                        <a:srgbClr val="003150"/>
                      </a:solidFill>
                      <a:prstDash val="solid"/>
                    </a:lnT>
                    <a:lnB w="3175">
                      <a:solidFill>
                        <a:srgbClr val="003150"/>
                      </a:solidFill>
                      <a:prstDash val="solid"/>
                    </a:lnB>
                  </a:tcPr>
                </a:tc>
                <a:tc>
                  <a:txBody>
                    <a:bodyPr/>
                    <a:lstStyle/>
                    <a:p>
                      <a:pPr marR="11430" algn="ctr">
                        <a:lnSpc>
                          <a:spcPct val="100000"/>
                        </a:lnSpc>
                        <a:spcBef>
                          <a:spcPts val="2135"/>
                        </a:spcBef>
                      </a:pPr>
                      <a:r>
                        <a:rPr sz="2200" spc="-10" dirty="0">
                          <a:solidFill>
                            <a:srgbClr val="4C4C4C"/>
                          </a:solidFill>
                          <a:latin typeface="Work Sans"/>
                          <a:cs typeface="Work Sans"/>
                        </a:rPr>
                        <a:t>20,3</a:t>
                      </a:r>
                      <a:r>
                        <a:rPr lang="cs-CZ" sz="2200" spc="-10" dirty="0">
                          <a:solidFill>
                            <a:srgbClr val="4C4C4C"/>
                          </a:solidFill>
                          <a:latin typeface="Work Sans"/>
                          <a:cs typeface="Work Sans"/>
                        </a:rPr>
                        <a:t> </a:t>
                      </a:r>
                      <a:r>
                        <a:rPr sz="2200" spc="-10" dirty="0">
                          <a:solidFill>
                            <a:srgbClr val="4C4C4C"/>
                          </a:solidFill>
                          <a:latin typeface="Work Sans"/>
                          <a:cs typeface="Work Sans"/>
                        </a:rPr>
                        <a:t>%</a:t>
                      </a:r>
                      <a:endParaRPr sz="2200" dirty="0">
                        <a:latin typeface="Work Sans"/>
                        <a:cs typeface="Work Sans"/>
                      </a:endParaRPr>
                    </a:p>
                  </a:txBody>
                  <a:tcPr marL="0" marR="0" marT="27114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1"/>
                  </a:ext>
                </a:extLst>
              </a:tr>
              <a:tr h="1290955">
                <a:tc>
                  <a:txBody>
                    <a:bodyPr/>
                    <a:lstStyle/>
                    <a:p>
                      <a:pPr>
                        <a:lnSpc>
                          <a:spcPct val="100000"/>
                        </a:lnSpc>
                        <a:spcBef>
                          <a:spcPts val="45"/>
                        </a:spcBef>
                      </a:pPr>
                      <a:endParaRPr sz="1350">
                        <a:latin typeface="Times New Roman"/>
                        <a:cs typeface="Times New Roman"/>
                      </a:endParaRPr>
                    </a:p>
                    <a:p>
                      <a:pPr marL="701040" marR="312420">
                        <a:lnSpc>
                          <a:spcPct val="102299"/>
                        </a:lnSpc>
                        <a:spcBef>
                          <a:spcPts val="5"/>
                        </a:spcBef>
                      </a:pPr>
                      <a:r>
                        <a:rPr sz="1450" b="0" dirty="0">
                          <a:solidFill>
                            <a:srgbClr val="4C4C4C"/>
                          </a:solidFill>
                          <a:latin typeface="Karla Medium"/>
                          <a:cs typeface="Karla Medium"/>
                        </a:rPr>
                        <a:t>V</a:t>
                      </a:r>
                      <a:r>
                        <a:rPr sz="1450" b="0" spc="60" dirty="0">
                          <a:solidFill>
                            <a:srgbClr val="4C4C4C"/>
                          </a:solidFill>
                          <a:latin typeface="Karla Medium"/>
                          <a:cs typeface="Karla Medium"/>
                        </a:rPr>
                        <a:t> </a:t>
                      </a:r>
                      <a:r>
                        <a:rPr sz="1450" b="0" dirty="0">
                          <a:solidFill>
                            <a:srgbClr val="4C4C4C"/>
                          </a:solidFill>
                          <a:latin typeface="Karla Medium"/>
                          <a:cs typeface="Karla Medium"/>
                        </a:rPr>
                        <a:t>PŘÍPADĚ,</a:t>
                      </a:r>
                      <a:r>
                        <a:rPr sz="1450" b="0" spc="60" dirty="0">
                          <a:solidFill>
                            <a:srgbClr val="4C4C4C"/>
                          </a:solidFill>
                          <a:latin typeface="Karla Medium"/>
                          <a:cs typeface="Karla Medium"/>
                        </a:rPr>
                        <a:t> </a:t>
                      </a:r>
                      <a:r>
                        <a:rPr sz="1450" b="0" dirty="0">
                          <a:solidFill>
                            <a:srgbClr val="4C4C4C"/>
                          </a:solidFill>
                          <a:latin typeface="Karla Medium"/>
                          <a:cs typeface="Karla Medium"/>
                        </a:rPr>
                        <a:t>ŽE</a:t>
                      </a:r>
                      <a:r>
                        <a:rPr sz="1450" b="0" spc="60" dirty="0">
                          <a:solidFill>
                            <a:srgbClr val="4C4C4C"/>
                          </a:solidFill>
                          <a:latin typeface="Karla Medium"/>
                          <a:cs typeface="Karla Medium"/>
                        </a:rPr>
                        <a:t> </a:t>
                      </a:r>
                      <a:r>
                        <a:rPr sz="1450" b="0" dirty="0">
                          <a:solidFill>
                            <a:srgbClr val="4C4C4C"/>
                          </a:solidFill>
                          <a:latin typeface="Karla Medium"/>
                          <a:cs typeface="Karla Medium"/>
                        </a:rPr>
                        <a:t>BUDE</a:t>
                      </a:r>
                      <a:r>
                        <a:rPr sz="1450" b="0" spc="60" dirty="0">
                          <a:solidFill>
                            <a:srgbClr val="4C4C4C"/>
                          </a:solidFill>
                          <a:latin typeface="Karla Medium"/>
                          <a:cs typeface="Karla Medium"/>
                        </a:rPr>
                        <a:t> </a:t>
                      </a:r>
                      <a:r>
                        <a:rPr sz="1450" b="0" dirty="0">
                          <a:solidFill>
                            <a:srgbClr val="4C4C4C"/>
                          </a:solidFill>
                          <a:latin typeface="Karla Medium"/>
                          <a:cs typeface="Karla Medium"/>
                        </a:rPr>
                        <a:t>MĚSÍČNĚ</a:t>
                      </a:r>
                      <a:r>
                        <a:rPr sz="1450" b="0" spc="65" dirty="0">
                          <a:solidFill>
                            <a:srgbClr val="4C4C4C"/>
                          </a:solidFill>
                          <a:latin typeface="Karla Medium"/>
                          <a:cs typeface="Karla Medium"/>
                        </a:rPr>
                        <a:t> </a:t>
                      </a:r>
                      <a:r>
                        <a:rPr sz="1450" b="0" dirty="0">
                          <a:solidFill>
                            <a:srgbClr val="4C4C4C"/>
                          </a:solidFill>
                          <a:latin typeface="Karla Medium"/>
                          <a:cs typeface="Karla Medium"/>
                        </a:rPr>
                        <a:t>HRADIT</a:t>
                      </a:r>
                      <a:r>
                        <a:rPr sz="1450" b="0" spc="60" dirty="0">
                          <a:solidFill>
                            <a:srgbClr val="4C4C4C"/>
                          </a:solidFill>
                          <a:latin typeface="Karla Medium"/>
                          <a:cs typeface="Karla Medium"/>
                        </a:rPr>
                        <a:t> </a:t>
                      </a:r>
                      <a:r>
                        <a:rPr sz="1450" b="0" dirty="0">
                          <a:solidFill>
                            <a:srgbClr val="4C4C4C"/>
                          </a:solidFill>
                          <a:latin typeface="Karla Medium"/>
                          <a:cs typeface="Karla Medium"/>
                        </a:rPr>
                        <a:t>MINIMÁLNĚ</a:t>
                      </a:r>
                      <a:r>
                        <a:rPr sz="1450" b="0" spc="60" dirty="0">
                          <a:solidFill>
                            <a:srgbClr val="4C4C4C"/>
                          </a:solidFill>
                          <a:latin typeface="Karla Medium"/>
                          <a:cs typeface="Karla Medium"/>
                        </a:rPr>
                        <a:t> </a:t>
                      </a:r>
                      <a:r>
                        <a:rPr sz="1450" b="0" dirty="0">
                          <a:solidFill>
                            <a:srgbClr val="4C4C4C"/>
                          </a:solidFill>
                          <a:latin typeface="Karla Medium"/>
                          <a:cs typeface="Karla Medium"/>
                        </a:rPr>
                        <a:t>1</a:t>
                      </a:r>
                      <a:r>
                        <a:rPr sz="1450" b="0" spc="60" dirty="0">
                          <a:solidFill>
                            <a:srgbClr val="4C4C4C"/>
                          </a:solidFill>
                          <a:latin typeface="Karla Medium"/>
                          <a:cs typeface="Karla Medium"/>
                        </a:rPr>
                        <a:t> </a:t>
                      </a:r>
                      <a:r>
                        <a:rPr sz="1450" b="0" dirty="0">
                          <a:solidFill>
                            <a:srgbClr val="4C4C4C"/>
                          </a:solidFill>
                          <a:latin typeface="Karla Medium"/>
                          <a:cs typeface="Karla Medium"/>
                        </a:rPr>
                        <a:t>100</a:t>
                      </a:r>
                      <a:r>
                        <a:rPr sz="1450" b="0" spc="65" dirty="0">
                          <a:solidFill>
                            <a:srgbClr val="4C4C4C"/>
                          </a:solidFill>
                          <a:latin typeface="Karla Medium"/>
                          <a:cs typeface="Karla Medium"/>
                        </a:rPr>
                        <a:t> </a:t>
                      </a:r>
                      <a:r>
                        <a:rPr sz="1450" b="0" spc="-25" dirty="0">
                          <a:solidFill>
                            <a:srgbClr val="4C4C4C"/>
                          </a:solidFill>
                          <a:latin typeface="Karla Medium"/>
                          <a:cs typeface="Karla Medium"/>
                        </a:rPr>
                        <a:t>KČ </a:t>
                      </a:r>
                      <a:r>
                        <a:rPr sz="1450" b="0" dirty="0">
                          <a:solidFill>
                            <a:srgbClr val="4C4C4C"/>
                          </a:solidFill>
                          <a:latin typeface="Karla Medium"/>
                          <a:cs typeface="Karla Medium"/>
                        </a:rPr>
                        <a:t>VĚŘITELŮM</a:t>
                      </a:r>
                      <a:r>
                        <a:rPr sz="1450" b="0" spc="80" dirty="0">
                          <a:solidFill>
                            <a:srgbClr val="4C4C4C"/>
                          </a:solidFill>
                          <a:latin typeface="Karla Medium"/>
                          <a:cs typeface="Karla Medium"/>
                        </a:rPr>
                        <a:t> </a:t>
                      </a:r>
                      <a:r>
                        <a:rPr sz="1450" b="0" dirty="0">
                          <a:solidFill>
                            <a:srgbClr val="4C4C4C"/>
                          </a:solidFill>
                          <a:latin typeface="Karla Medium"/>
                          <a:cs typeface="Karla Medium"/>
                        </a:rPr>
                        <a:t>A</a:t>
                      </a:r>
                      <a:r>
                        <a:rPr sz="1450" b="0" spc="85" dirty="0">
                          <a:solidFill>
                            <a:srgbClr val="4C4C4C"/>
                          </a:solidFill>
                          <a:latin typeface="Karla Medium"/>
                          <a:cs typeface="Karla Medium"/>
                        </a:rPr>
                        <a:t> </a:t>
                      </a:r>
                      <a:r>
                        <a:rPr sz="1450" b="0" dirty="0">
                          <a:solidFill>
                            <a:srgbClr val="4C4C4C"/>
                          </a:solidFill>
                          <a:latin typeface="Karla Medium"/>
                          <a:cs typeface="Karla Medium"/>
                        </a:rPr>
                        <a:t>STEJNOU</a:t>
                      </a:r>
                      <a:r>
                        <a:rPr sz="1450" b="0" spc="85" dirty="0">
                          <a:solidFill>
                            <a:srgbClr val="4C4C4C"/>
                          </a:solidFill>
                          <a:latin typeface="Karla Medium"/>
                          <a:cs typeface="Karla Medium"/>
                        </a:rPr>
                        <a:t> </a:t>
                      </a:r>
                      <a:r>
                        <a:rPr sz="1450" b="0" dirty="0">
                          <a:solidFill>
                            <a:srgbClr val="4C4C4C"/>
                          </a:solidFill>
                          <a:latin typeface="Karla Medium"/>
                          <a:cs typeface="Karla Medium"/>
                        </a:rPr>
                        <a:t>SUMU</a:t>
                      </a:r>
                      <a:r>
                        <a:rPr sz="1450" b="0" spc="80" dirty="0">
                          <a:solidFill>
                            <a:srgbClr val="4C4C4C"/>
                          </a:solidFill>
                          <a:latin typeface="Karla Medium"/>
                          <a:cs typeface="Karla Medium"/>
                        </a:rPr>
                        <a:t> </a:t>
                      </a:r>
                      <a:r>
                        <a:rPr sz="1450" b="0" dirty="0">
                          <a:solidFill>
                            <a:srgbClr val="4C4C4C"/>
                          </a:solidFill>
                          <a:latin typeface="Karla Medium"/>
                          <a:cs typeface="Karla Medium"/>
                        </a:rPr>
                        <a:t>INSOLVENČNÍMU</a:t>
                      </a:r>
                      <a:r>
                        <a:rPr sz="1450" b="0" spc="85" dirty="0">
                          <a:solidFill>
                            <a:srgbClr val="4C4C4C"/>
                          </a:solidFill>
                          <a:latin typeface="Karla Medium"/>
                          <a:cs typeface="Karla Medium"/>
                        </a:rPr>
                        <a:t> </a:t>
                      </a:r>
                      <a:r>
                        <a:rPr sz="1450" b="0" spc="-10" dirty="0">
                          <a:solidFill>
                            <a:srgbClr val="4C4C4C"/>
                          </a:solidFill>
                          <a:latin typeface="Karla Medium"/>
                          <a:cs typeface="Karla Medium"/>
                        </a:rPr>
                        <a:t>SPRÁVCI</a:t>
                      </a:r>
                      <a:endParaRPr sz="1450">
                        <a:latin typeface="Karla Medium"/>
                        <a:cs typeface="Karla Medium"/>
                      </a:endParaRPr>
                    </a:p>
                    <a:p>
                      <a:pPr marL="701040" marR="481965">
                        <a:lnSpc>
                          <a:spcPct val="102299"/>
                        </a:lnSpc>
                      </a:pPr>
                      <a:r>
                        <a:rPr sz="1450" b="0" dirty="0">
                          <a:solidFill>
                            <a:srgbClr val="4C4C4C"/>
                          </a:solidFill>
                          <a:latin typeface="Karla Medium"/>
                          <a:cs typeface="Karla Medium"/>
                        </a:rPr>
                        <a:t>A</a:t>
                      </a:r>
                      <a:r>
                        <a:rPr sz="1450" b="0" spc="70" dirty="0">
                          <a:solidFill>
                            <a:srgbClr val="4C4C4C"/>
                          </a:solidFill>
                          <a:latin typeface="Karla Medium"/>
                          <a:cs typeface="Karla Medium"/>
                        </a:rPr>
                        <a:t> </a:t>
                      </a:r>
                      <a:r>
                        <a:rPr sz="1450" b="0" dirty="0">
                          <a:solidFill>
                            <a:srgbClr val="4C4C4C"/>
                          </a:solidFill>
                          <a:latin typeface="Karla Medium"/>
                          <a:cs typeface="Karla Medium"/>
                        </a:rPr>
                        <a:t>PROKÁŽE,</a:t>
                      </a:r>
                      <a:r>
                        <a:rPr sz="1450" b="0" spc="75" dirty="0">
                          <a:solidFill>
                            <a:srgbClr val="4C4C4C"/>
                          </a:solidFill>
                          <a:latin typeface="Karla Medium"/>
                          <a:cs typeface="Karla Medium"/>
                        </a:rPr>
                        <a:t> </a:t>
                      </a:r>
                      <a:r>
                        <a:rPr sz="1450" b="0" dirty="0">
                          <a:solidFill>
                            <a:srgbClr val="4C4C4C"/>
                          </a:solidFill>
                          <a:latin typeface="Karla Medium"/>
                          <a:cs typeface="Karla Medium"/>
                        </a:rPr>
                        <a:t>ŽE</a:t>
                      </a:r>
                      <a:r>
                        <a:rPr sz="1450" b="0" spc="75" dirty="0">
                          <a:solidFill>
                            <a:srgbClr val="4C4C4C"/>
                          </a:solidFill>
                          <a:latin typeface="Karla Medium"/>
                          <a:cs typeface="Karla Medium"/>
                        </a:rPr>
                        <a:t> </a:t>
                      </a:r>
                      <a:r>
                        <a:rPr sz="1450" b="0" dirty="0">
                          <a:solidFill>
                            <a:srgbClr val="4C4C4C"/>
                          </a:solidFill>
                          <a:latin typeface="Karla Medium"/>
                          <a:cs typeface="Karla Medium"/>
                        </a:rPr>
                        <a:t>VYNALOŽIL</a:t>
                      </a:r>
                      <a:r>
                        <a:rPr sz="1450" b="0" spc="75" dirty="0">
                          <a:solidFill>
                            <a:srgbClr val="4C4C4C"/>
                          </a:solidFill>
                          <a:latin typeface="Karla Medium"/>
                          <a:cs typeface="Karla Medium"/>
                        </a:rPr>
                        <a:t> </a:t>
                      </a:r>
                      <a:r>
                        <a:rPr sz="1450" b="0" dirty="0">
                          <a:solidFill>
                            <a:srgbClr val="4C4C4C"/>
                          </a:solidFill>
                          <a:latin typeface="Karla Medium"/>
                          <a:cs typeface="Karla Medium"/>
                        </a:rPr>
                        <a:t>VEŠKERÉ</a:t>
                      </a:r>
                      <a:r>
                        <a:rPr sz="1450" b="0" spc="75" dirty="0">
                          <a:solidFill>
                            <a:srgbClr val="4C4C4C"/>
                          </a:solidFill>
                          <a:latin typeface="Karla Medium"/>
                          <a:cs typeface="Karla Medium"/>
                        </a:rPr>
                        <a:t> </a:t>
                      </a:r>
                      <a:r>
                        <a:rPr sz="1450" b="0" dirty="0">
                          <a:solidFill>
                            <a:srgbClr val="4C4C4C"/>
                          </a:solidFill>
                          <a:latin typeface="Karla Medium"/>
                          <a:cs typeface="Karla Medium"/>
                        </a:rPr>
                        <a:t>ÚSILÍ,</a:t>
                      </a:r>
                      <a:r>
                        <a:rPr sz="1450" b="0" spc="75" dirty="0">
                          <a:solidFill>
                            <a:srgbClr val="4C4C4C"/>
                          </a:solidFill>
                          <a:latin typeface="Karla Medium"/>
                          <a:cs typeface="Karla Medium"/>
                        </a:rPr>
                        <a:t> </a:t>
                      </a:r>
                      <a:r>
                        <a:rPr sz="1450" b="0" dirty="0">
                          <a:solidFill>
                            <a:srgbClr val="4C4C4C"/>
                          </a:solidFill>
                          <a:latin typeface="Karla Medium"/>
                          <a:cs typeface="Karla Medium"/>
                        </a:rPr>
                        <a:t>KTERÉ</a:t>
                      </a:r>
                      <a:r>
                        <a:rPr sz="1450" b="0" spc="75" dirty="0">
                          <a:solidFill>
                            <a:srgbClr val="4C4C4C"/>
                          </a:solidFill>
                          <a:latin typeface="Karla Medium"/>
                          <a:cs typeface="Karla Medium"/>
                        </a:rPr>
                        <a:t> </a:t>
                      </a:r>
                      <a:r>
                        <a:rPr sz="1450" b="0" dirty="0">
                          <a:solidFill>
                            <a:srgbClr val="4C4C4C"/>
                          </a:solidFill>
                          <a:latin typeface="Karla Medium"/>
                          <a:cs typeface="Karla Medium"/>
                        </a:rPr>
                        <a:t>LZE</a:t>
                      </a:r>
                      <a:r>
                        <a:rPr sz="1450" b="0" spc="75" dirty="0">
                          <a:solidFill>
                            <a:srgbClr val="4C4C4C"/>
                          </a:solidFill>
                          <a:latin typeface="Karla Medium"/>
                          <a:cs typeface="Karla Medium"/>
                        </a:rPr>
                        <a:t> </a:t>
                      </a:r>
                      <a:r>
                        <a:rPr sz="1450" b="0" spc="-25" dirty="0">
                          <a:solidFill>
                            <a:srgbClr val="4C4C4C"/>
                          </a:solidFill>
                          <a:latin typeface="Karla Medium"/>
                          <a:cs typeface="Karla Medium"/>
                        </a:rPr>
                        <a:t>NA </a:t>
                      </a:r>
                      <a:r>
                        <a:rPr sz="1450" b="0" dirty="0">
                          <a:solidFill>
                            <a:srgbClr val="4C4C4C"/>
                          </a:solidFill>
                          <a:latin typeface="Karla Medium"/>
                          <a:cs typeface="Karla Medium"/>
                        </a:rPr>
                        <a:t>NĚM</a:t>
                      </a:r>
                      <a:r>
                        <a:rPr sz="1450" b="0" spc="65" dirty="0">
                          <a:solidFill>
                            <a:srgbClr val="4C4C4C"/>
                          </a:solidFill>
                          <a:latin typeface="Karla Medium"/>
                          <a:cs typeface="Karla Medium"/>
                        </a:rPr>
                        <a:t> </a:t>
                      </a:r>
                      <a:r>
                        <a:rPr sz="1450" b="0" spc="-10" dirty="0">
                          <a:solidFill>
                            <a:srgbClr val="4C4C4C"/>
                          </a:solidFill>
                          <a:latin typeface="Karla Medium"/>
                          <a:cs typeface="Karla Medium"/>
                        </a:rPr>
                        <a:t>POŽADOVAT.</a:t>
                      </a:r>
                      <a:endParaRPr sz="1450">
                        <a:latin typeface="Karla Medium"/>
                        <a:cs typeface="Karla Medium"/>
                      </a:endParaRPr>
                    </a:p>
                  </a:txBody>
                  <a:tcPr marL="0" marR="0" marT="5715" marB="0">
                    <a:lnT w="3175">
                      <a:solidFill>
                        <a:srgbClr val="003150"/>
                      </a:solidFill>
                      <a:prstDash val="solid"/>
                    </a:lnT>
                    <a:lnB w="3175">
                      <a:solidFill>
                        <a:srgbClr val="003150"/>
                      </a:solidFill>
                      <a:prstDash val="solid"/>
                    </a:lnB>
                  </a:tcPr>
                </a:tc>
                <a:tc>
                  <a:txBody>
                    <a:bodyPr/>
                    <a:lstStyle/>
                    <a:p>
                      <a:pPr>
                        <a:lnSpc>
                          <a:spcPct val="100000"/>
                        </a:lnSpc>
                        <a:spcBef>
                          <a:spcPts val="5"/>
                        </a:spcBef>
                      </a:pPr>
                      <a:r>
                        <a:rPr lang="cs-CZ" sz="3400" dirty="0">
                          <a:latin typeface="Times New Roman"/>
                          <a:cs typeface="Times New Roman"/>
                        </a:rPr>
                        <a:t> </a:t>
                      </a:r>
                      <a:endParaRPr sz="3400" dirty="0">
                        <a:latin typeface="Times New Roman"/>
                        <a:cs typeface="Times New Roman"/>
                      </a:endParaRPr>
                    </a:p>
                    <a:p>
                      <a:pPr marR="11430" algn="ctr">
                        <a:lnSpc>
                          <a:spcPct val="100000"/>
                        </a:lnSpc>
                      </a:pPr>
                      <a:r>
                        <a:rPr sz="2200" spc="-20" dirty="0">
                          <a:solidFill>
                            <a:srgbClr val="4C4C4C"/>
                          </a:solidFill>
                          <a:latin typeface="Work Sans"/>
                          <a:cs typeface="Work Sans"/>
                        </a:rPr>
                        <a:t>9,0</a:t>
                      </a:r>
                      <a:r>
                        <a:rPr lang="cs-CZ" sz="2200" spc="-20" dirty="0">
                          <a:solidFill>
                            <a:srgbClr val="4C4C4C"/>
                          </a:solidFill>
                          <a:latin typeface="Work Sans"/>
                          <a:cs typeface="Work Sans"/>
                        </a:rPr>
                        <a:t> </a:t>
                      </a:r>
                      <a:r>
                        <a:rPr sz="2200" spc="-20" dirty="0">
                          <a:solidFill>
                            <a:srgbClr val="4C4C4C"/>
                          </a:solidFill>
                          <a:latin typeface="Work Sans"/>
                          <a:cs typeface="Work Sans"/>
                        </a:rPr>
                        <a:t>%</a:t>
                      </a:r>
                      <a:endParaRPr sz="2200" dirty="0">
                        <a:latin typeface="Work Sans"/>
                        <a:cs typeface="Work Sans"/>
                      </a:endParaRPr>
                    </a:p>
                  </a:txBody>
                  <a:tcPr marL="0" marR="0" marT="63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2"/>
                  </a:ext>
                </a:extLst>
              </a:tr>
              <a:tr h="1064895">
                <a:tc>
                  <a:txBody>
                    <a:bodyPr/>
                    <a:lstStyle/>
                    <a:p>
                      <a:pPr>
                        <a:lnSpc>
                          <a:spcPct val="100000"/>
                        </a:lnSpc>
                        <a:spcBef>
                          <a:spcPts val="45"/>
                        </a:spcBef>
                      </a:pPr>
                      <a:endParaRPr sz="1350">
                        <a:latin typeface="Times New Roman"/>
                        <a:cs typeface="Times New Roman"/>
                      </a:endParaRPr>
                    </a:p>
                    <a:p>
                      <a:pPr marL="701040" marR="570865">
                        <a:lnSpc>
                          <a:spcPct val="102299"/>
                        </a:lnSpc>
                        <a:spcBef>
                          <a:spcPts val="5"/>
                        </a:spcBef>
                      </a:pPr>
                      <a:r>
                        <a:rPr sz="1450" b="0" dirty="0">
                          <a:solidFill>
                            <a:srgbClr val="4C4C4C"/>
                          </a:solidFill>
                          <a:latin typeface="Karla Medium"/>
                          <a:cs typeface="Karla Medium"/>
                        </a:rPr>
                        <a:t>BEZ</a:t>
                      </a:r>
                      <a:r>
                        <a:rPr sz="1450" b="0" spc="60" dirty="0">
                          <a:solidFill>
                            <a:srgbClr val="4C4C4C"/>
                          </a:solidFill>
                          <a:latin typeface="Karla Medium"/>
                          <a:cs typeface="Karla Medium"/>
                        </a:rPr>
                        <a:t> </a:t>
                      </a:r>
                      <a:r>
                        <a:rPr sz="1450" b="0" dirty="0">
                          <a:solidFill>
                            <a:srgbClr val="4C4C4C"/>
                          </a:solidFill>
                          <a:latin typeface="Karla Medium"/>
                          <a:cs typeface="Karla Medium"/>
                        </a:rPr>
                        <a:t>OHLEDU</a:t>
                      </a:r>
                      <a:r>
                        <a:rPr sz="1450" b="0" spc="60" dirty="0">
                          <a:solidFill>
                            <a:srgbClr val="4C4C4C"/>
                          </a:solidFill>
                          <a:latin typeface="Karla Medium"/>
                          <a:cs typeface="Karla Medium"/>
                        </a:rPr>
                        <a:t> </a:t>
                      </a:r>
                      <a:r>
                        <a:rPr sz="1450" b="0" dirty="0">
                          <a:solidFill>
                            <a:srgbClr val="4C4C4C"/>
                          </a:solidFill>
                          <a:latin typeface="Karla Medium"/>
                          <a:cs typeface="Karla Medium"/>
                        </a:rPr>
                        <a:t>NA</a:t>
                      </a:r>
                      <a:r>
                        <a:rPr sz="1450" b="0" spc="60" dirty="0">
                          <a:solidFill>
                            <a:srgbClr val="4C4C4C"/>
                          </a:solidFill>
                          <a:latin typeface="Karla Medium"/>
                          <a:cs typeface="Karla Medium"/>
                        </a:rPr>
                        <a:t> </a:t>
                      </a:r>
                      <a:r>
                        <a:rPr sz="1450" b="0" dirty="0">
                          <a:solidFill>
                            <a:srgbClr val="4C4C4C"/>
                          </a:solidFill>
                          <a:latin typeface="Karla Medium"/>
                          <a:cs typeface="Karla Medium"/>
                        </a:rPr>
                        <a:t>TO,</a:t>
                      </a:r>
                      <a:r>
                        <a:rPr sz="1450" b="0" spc="60" dirty="0">
                          <a:solidFill>
                            <a:srgbClr val="4C4C4C"/>
                          </a:solidFill>
                          <a:latin typeface="Karla Medium"/>
                          <a:cs typeface="Karla Medium"/>
                        </a:rPr>
                        <a:t> </a:t>
                      </a:r>
                      <a:r>
                        <a:rPr sz="1450" b="0" dirty="0">
                          <a:solidFill>
                            <a:srgbClr val="4C4C4C"/>
                          </a:solidFill>
                          <a:latin typeface="Karla Medium"/>
                          <a:cs typeface="Karla Medium"/>
                        </a:rPr>
                        <a:t>JAK</a:t>
                      </a:r>
                      <a:r>
                        <a:rPr sz="1450" b="0" spc="60" dirty="0">
                          <a:solidFill>
                            <a:srgbClr val="4C4C4C"/>
                          </a:solidFill>
                          <a:latin typeface="Karla Medium"/>
                          <a:cs typeface="Karla Medium"/>
                        </a:rPr>
                        <a:t> </a:t>
                      </a:r>
                      <a:r>
                        <a:rPr sz="1450" b="0" dirty="0">
                          <a:solidFill>
                            <a:srgbClr val="4C4C4C"/>
                          </a:solidFill>
                          <a:latin typeface="Karla Medium"/>
                          <a:cs typeface="Karla Medium"/>
                        </a:rPr>
                        <a:t>VELKOU</a:t>
                      </a:r>
                      <a:r>
                        <a:rPr sz="1450" b="0" spc="60" dirty="0">
                          <a:solidFill>
                            <a:srgbClr val="4C4C4C"/>
                          </a:solidFill>
                          <a:latin typeface="Karla Medium"/>
                          <a:cs typeface="Karla Medium"/>
                        </a:rPr>
                        <a:t> </a:t>
                      </a:r>
                      <a:r>
                        <a:rPr sz="1450" b="0" dirty="0">
                          <a:solidFill>
                            <a:srgbClr val="4C4C4C"/>
                          </a:solidFill>
                          <a:latin typeface="Karla Medium"/>
                          <a:cs typeface="Karla Medium"/>
                        </a:rPr>
                        <a:t>ČÁST</a:t>
                      </a:r>
                      <a:r>
                        <a:rPr sz="1450" b="0" spc="65" dirty="0">
                          <a:solidFill>
                            <a:srgbClr val="4C4C4C"/>
                          </a:solidFill>
                          <a:latin typeface="Karla Medium"/>
                          <a:cs typeface="Karla Medium"/>
                        </a:rPr>
                        <a:t> </a:t>
                      </a:r>
                      <a:r>
                        <a:rPr sz="1450" b="0" dirty="0">
                          <a:solidFill>
                            <a:srgbClr val="4C4C4C"/>
                          </a:solidFill>
                          <a:latin typeface="Karla Medium"/>
                          <a:cs typeface="Karla Medium"/>
                        </a:rPr>
                        <a:t>DLUHŮ</a:t>
                      </a:r>
                      <a:r>
                        <a:rPr sz="1450" b="0" spc="60" dirty="0">
                          <a:solidFill>
                            <a:srgbClr val="4C4C4C"/>
                          </a:solidFill>
                          <a:latin typeface="Karla Medium"/>
                          <a:cs typeface="Karla Medium"/>
                        </a:rPr>
                        <a:t> </a:t>
                      </a:r>
                      <a:r>
                        <a:rPr sz="1450" b="0" spc="-10" dirty="0">
                          <a:solidFill>
                            <a:srgbClr val="4C4C4C"/>
                          </a:solidFill>
                          <a:latin typeface="Karla Medium"/>
                          <a:cs typeface="Karla Medium"/>
                        </a:rPr>
                        <a:t>DLUŽNÍK </a:t>
                      </a:r>
                      <a:r>
                        <a:rPr sz="1450" b="0" dirty="0">
                          <a:solidFill>
                            <a:srgbClr val="4C4C4C"/>
                          </a:solidFill>
                          <a:latin typeface="Karla Medium"/>
                          <a:cs typeface="Karla Medium"/>
                        </a:rPr>
                        <a:t>UHRADÍ</a:t>
                      </a:r>
                      <a:r>
                        <a:rPr sz="1450" b="0" spc="65" dirty="0">
                          <a:solidFill>
                            <a:srgbClr val="4C4C4C"/>
                          </a:solidFill>
                          <a:latin typeface="Karla Medium"/>
                          <a:cs typeface="Karla Medium"/>
                        </a:rPr>
                        <a:t> </a:t>
                      </a:r>
                      <a:r>
                        <a:rPr sz="1450" b="0" dirty="0">
                          <a:solidFill>
                            <a:srgbClr val="4C4C4C"/>
                          </a:solidFill>
                          <a:latin typeface="Karla Medium"/>
                          <a:cs typeface="Karla Medium"/>
                        </a:rPr>
                        <a:t>–</a:t>
                      </a:r>
                      <a:r>
                        <a:rPr sz="1450" b="0" spc="70" dirty="0">
                          <a:solidFill>
                            <a:srgbClr val="4C4C4C"/>
                          </a:solidFill>
                          <a:latin typeface="Karla Medium"/>
                          <a:cs typeface="Karla Medium"/>
                        </a:rPr>
                        <a:t> </a:t>
                      </a:r>
                      <a:r>
                        <a:rPr sz="1450" b="0" dirty="0">
                          <a:solidFill>
                            <a:srgbClr val="4C4C4C"/>
                          </a:solidFill>
                          <a:latin typeface="Karla Medium"/>
                          <a:cs typeface="Karla Medium"/>
                        </a:rPr>
                        <a:t>I</a:t>
                      </a:r>
                      <a:r>
                        <a:rPr sz="1450" b="0" spc="65" dirty="0">
                          <a:solidFill>
                            <a:srgbClr val="4C4C4C"/>
                          </a:solidFill>
                          <a:latin typeface="Karla Medium"/>
                          <a:cs typeface="Karla Medium"/>
                        </a:rPr>
                        <a:t> </a:t>
                      </a:r>
                      <a:r>
                        <a:rPr sz="1450" b="0" dirty="0">
                          <a:solidFill>
                            <a:srgbClr val="4C4C4C"/>
                          </a:solidFill>
                          <a:latin typeface="Karla Medium"/>
                          <a:cs typeface="Karla Medium"/>
                        </a:rPr>
                        <a:t>KDYBY</a:t>
                      </a:r>
                      <a:r>
                        <a:rPr sz="1450" b="0" spc="70" dirty="0">
                          <a:solidFill>
                            <a:srgbClr val="4C4C4C"/>
                          </a:solidFill>
                          <a:latin typeface="Karla Medium"/>
                          <a:cs typeface="Karla Medium"/>
                        </a:rPr>
                        <a:t> </a:t>
                      </a:r>
                      <a:r>
                        <a:rPr sz="1450" b="0" dirty="0">
                          <a:solidFill>
                            <a:srgbClr val="4C4C4C"/>
                          </a:solidFill>
                          <a:latin typeface="Karla Medium"/>
                          <a:cs typeface="Karla Medium"/>
                        </a:rPr>
                        <a:t>NEUHRADIL</a:t>
                      </a:r>
                      <a:r>
                        <a:rPr sz="1450" b="0" spc="70" dirty="0">
                          <a:solidFill>
                            <a:srgbClr val="4C4C4C"/>
                          </a:solidFill>
                          <a:latin typeface="Karla Medium"/>
                          <a:cs typeface="Karla Medium"/>
                        </a:rPr>
                        <a:t> </a:t>
                      </a:r>
                      <a:r>
                        <a:rPr sz="1450" b="0" dirty="0">
                          <a:solidFill>
                            <a:srgbClr val="4C4C4C"/>
                          </a:solidFill>
                          <a:latin typeface="Karla Medium"/>
                          <a:cs typeface="Karla Medium"/>
                        </a:rPr>
                        <a:t>NIC,</a:t>
                      </a:r>
                      <a:r>
                        <a:rPr sz="1450" b="0" spc="65" dirty="0">
                          <a:solidFill>
                            <a:srgbClr val="4C4C4C"/>
                          </a:solidFill>
                          <a:latin typeface="Karla Medium"/>
                          <a:cs typeface="Karla Medium"/>
                        </a:rPr>
                        <a:t> </a:t>
                      </a:r>
                      <a:r>
                        <a:rPr sz="1450" b="0" dirty="0">
                          <a:solidFill>
                            <a:srgbClr val="4C4C4C"/>
                          </a:solidFill>
                          <a:latin typeface="Karla Medium"/>
                          <a:cs typeface="Karla Medium"/>
                        </a:rPr>
                        <a:t>POKUD</a:t>
                      </a:r>
                      <a:r>
                        <a:rPr sz="1450" b="0" spc="70" dirty="0">
                          <a:solidFill>
                            <a:srgbClr val="4C4C4C"/>
                          </a:solidFill>
                          <a:latin typeface="Karla Medium"/>
                          <a:cs typeface="Karla Medium"/>
                        </a:rPr>
                        <a:t> </a:t>
                      </a:r>
                      <a:r>
                        <a:rPr sz="1450" b="0" dirty="0">
                          <a:solidFill>
                            <a:srgbClr val="4C4C4C"/>
                          </a:solidFill>
                          <a:latin typeface="Karla Medium"/>
                          <a:cs typeface="Karla Medium"/>
                        </a:rPr>
                        <a:t>TO</a:t>
                      </a:r>
                      <a:r>
                        <a:rPr sz="1450" b="0" spc="65" dirty="0">
                          <a:solidFill>
                            <a:srgbClr val="4C4C4C"/>
                          </a:solidFill>
                          <a:latin typeface="Karla Medium"/>
                          <a:cs typeface="Karla Medium"/>
                        </a:rPr>
                        <a:t> </a:t>
                      </a:r>
                      <a:r>
                        <a:rPr sz="1450" b="0" dirty="0">
                          <a:solidFill>
                            <a:srgbClr val="4C4C4C"/>
                          </a:solidFill>
                          <a:latin typeface="Karla Medium"/>
                          <a:cs typeface="Karla Medium"/>
                        </a:rPr>
                        <a:t>POVEDE</a:t>
                      </a:r>
                      <a:r>
                        <a:rPr sz="1450" b="0" spc="70" dirty="0">
                          <a:solidFill>
                            <a:srgbClr val="4C4C4C"/>
                          </a:solidFill>
                          <a:latin typeface="Karla Medium"/>
                          <a:cs typeface="Karla Medium"/>
                        </a:rPr>
                        <a:t> </a:t>
                      </a:r>
                      <a:r>
                        <a:rPr sz="1450" b="0" spc="-50" dirty="0">
                          <a:solidFill>
                            <a:srgbClr val="4C4C4C"/>
                          </a:solidFill>
                          <a:latin typeface="Karla Medium"/>
                          <a:cs typeface="Karla Medium"/>
                        </a:rPr>
                        <a:t>K </a:t>
                      </a:r>
                      <a:r>
                        <a:rPr sz="1450" b="0" dirty="0">
                          <a:solidFill>
                            <a:srgbClr val="4C4C4C"/>
                          </a:solidFill>
                          <a:latin typeface="Karla Medium"/>
                          <a:cs typeface="Karla Medium"/>
                        </a:rPr>
                        <a:t>JEHO</a:t>
                      </a:r>
                      <a:r>
                        <a:rPr sz="1450" b="0" spc="95" dirty="0">
                          <a:solidFill>
                            <a:srgbClr val="4C4C4C"/>
                          </a:solidFill>
                          <a:latin typeface="Karla Medium"/>
                          <a:cs typeface="Karla Medium"/>
                        </a:rPr>
                        <a:t> </a:t>
                      </a:r>
                      <a:r>
                        <a:rPr sz="1450" b="0" dirty="0">
                          <a:solidFill>
                            <a:srgbClr val="4C4C4C"/>
                          </a:solidFill>
                          <a:latin typeface="Karla Medium"/>
                          <a:cs typeface="Karla Medium"/>
                        </a:rPr>
                        <a:t>ÚPLNÉMU</a:t>
                      </a:r>
                      <a:r>
                        <a:rPr sz="1450" b="0" spc="95" dirty="0">
                          <a:solidFill>
                            <a:srgbClr val="4C4C4C"/>
                          </a:solidFill>
                          <a:latin typeface="Karla Medium"/>
                          <a:cs typeface="Karla Medium"/>
                        </a:rPr>
                        <a:t> </a:t>
                      </a:r>
                      <a:r>
                        <a:rPr sz="1450" b="0" spc="-10" dirty="0">
                          <a:solidFill>
                            <a:srgbClr val="4C4C4C"/>
                          </a:solidFill>
                          <a:latin typeface="Karla Medium"/>
                          <a:cs typeface="Karla Medium"/>
                        </a:rPr>
                        <a:t>ODDLUŽENÍ</a:t>
                      </a:r>
                      <a:endParaRPr sz="1450">
                        <a:latin typeface="Karla Medium"/>
                        <a:cs typeface="Karla Medium"/>
                      </a:endParaRPr>
                    </a:p>
                  </a:txBody>
                  <a:tcPr marL="0" marR="0" marT="5715" marB="0">
                    <a:lnT w="3175">
                      <a:solidFill>
                        <a:srgbClr val="003150"/>
                      </a:solidFill>
                      <a:prstDash val="solid"/>
                    </a:lnT>
                    <a:lnB w="3175">
                      <a:solidFill>
                        <a:srgbClr val="003150"/>
                      </a:solidFill>
                      <a:prstDash val="solid"/>
                    </a:lnB>
                  </a:tcPr>
                </a:tc>
                <a:tc>
                  <a:txBody>
                    <a:bodyPr/>
                    <a:lstStyle/>
                    <a:p>
                      <a:pPr>
                        <a:lnSpc>
                          <a:spcPct val="100000"/>
                        </a:lnSpc>
                        <a:spcBef>
                          <a:spcPts val="35"/>
                        </a:spcBef>
                      </a:pPr>
                      <a:endParaRPr sz="2600" dirty="0">
                        <a:latin typeface="Times New Roman"/>
                        <a:cs typeface="Times New Roman"/>
                      </a:endParaRPr>
                    </a:p>
                    <a:p>
                      <a:pPr marR="11430" algn="ctr">
                        <a:lnSpc>
                          <a:spcPct val="100000"/>
                        </a:lnSpc>
                      </a:pPr>
                      <a:r>
                        <a:rPr sz="2200" spc="-20" dirty="0">
                          <a:solidFill>
                            <a:srgbClr val="4C4C4C"/>
                          </a:solidFill>
                          <a:latin typeface="Work Sans"/>
                          <a:cs typeface="Work Sans"/>
                        </a:rPr>
                        <a:t>3,9</a:t>
                      </a:r>
                      <a:r>
                        <a:rPr lang="cs-CZ" sz="2200" spc="-20" dirty="0">
                          <a:solidFill>
                            <a:srgbClr val="4C4C4C"/>
                          </a:solidFill>
                          <a:latin typeface="Work Sans"/>
                          <a:cs typeface="Work Sans"/>
                        </a:rPr>
                        <a:t> </a:t>
                      </a:r>
                      <a:r>
                        <a:rPr sz="2200" spc="-20" dirty="0">
                          <a:solidFill>
                            <a:srgbClr val="4C4C4C"/>
                          </a:solidFill>
                          <a:latin typeface="Work Sans"/>
                          <a:cs typeface="Work Sans"/>
                        </a:rPr>
                        <a:t>%</a:t>
                      </a:r>
                      <a:endParaRPr sz="2200" dirty="0">
                        <a:latin typeface="Work Sans"/>
                        <a:cs typeface="Work Sans"/>
                      </a:endParaRPr>
                    </a:p>
                  </a:txBody>
                  <a:tcPr marL="0" marR="0" marT="4445" marB="0">
                    <a:lnT w="3175">
                      <a:solidFill>
                        <a:srgbClr val="003150"/>
                      </a:solidFill>
                      <a:prstDash val="solid"/>
                    </a:lnT>
                    <a:lnB w="3175">
                      <a:solidFill>
                        <a:srgbClr val="003150"/>
                      </a:solidFill>
                      <a:prstDash val="solid"/>
                    </a:lnB>
                  </a:tcPr>
                </a:tc>
                <a:extLst>
                  <a:ext uri="{0D108BD9-81ED-4DB2-BD59-A6C34878D82A}">
                    <a16:rowId xmlns:a16="http://schemas.microsoft.com/office/drawing/2014/main" val="10003"/>
                  </a:ext>
                </a:extLst>
              </a:tr>
              <a:tr h="600710">
                <a:tc>
                  <a:txBody>
                    <a:bodyPr/>
                    <a:lstStyle/>
                    <a:p>
                      <a:pPr>
                        <a:lnSpc>
                          <a:spcPct val="100000"/>
                        </a:lnSpc>
                        <a:spcBef>
                          <a:spcPts val="25"/>
                        </a:spcBef>
                      </a:pPr>
                      <a:endParaRPr sz="2050">
                        <a:latin typeface="Times New Roman"/>
                        <a:cs typeface="Times New Roman"/>
                      </a:endParaRPr>
                    </a:p>
                    <a:p>
                      <a:pPr marL="701040">
                        <a:lnSpc>
                          <a:spcPct val="100000"/>
                        </a:lnSpc>
                      </a:pPr>
                      <a:r>
                        <a:rPr sz="1450" b="0" dirty="0">
                          <a:solidFill>
                            <a:srgbClr val="4C4C4C"/>
                          </a:solidFill>
                          <a:latin typeface="Karla Medium"/>
                          <a:cs typeface="Karla Medium"/>
                        </a:rPr>
                        <a:t>ZA</a:t>
                      </a:r>
                      <a:r>
                        <a:rPr sz="1450" b="0" spc="80" dirty="0">
                          <a:solidFill>
                            <a:srgbClr val="4C4C4C"/>
                          </a:solidFill>
                          <a:latin typeface="Karla Medium"/>
                          <a:cs typeface="Karla Medium"/>
                        </a:rPr>
                        <a:t> </a:t>
                      </a:r>
                      <a:r>
                        <a:rPr sz="1450" b="0" dirty="0">
                          <a:solidFill>
                            <a:srgbClr val="4C4C4C"/>
                          </a:solidFill>
                          <a:latin typeface="Karla Medium"/>
                          <a:cs typeface="Karla Medium"/>
                        </a:rPr>
                        <a:t>ŽÁDNÝCH</a:t>
                      </a:r>
                      <a:r>
                        <a:rPr sz="1450" b="0" spc="80" dirty="0">
                          <a:solidFill>
                            <a:srgbClr val="4C4C4C"/>
                          </a:solidFill>
                          <a:latin typeface="Karla Medium"/>
                          <a:cs typeface="Karla Medium"/>
                        </a:rPr>
                        <a:t> </a:t>
                      </a:r>
                      <a:r>
                        <a:rPr sz="1450" b="0" dirty="0">
                          <a:solidFill>
                            <a:srgbClr val="4C4C4C"/>
                          </a:solidFill>
                          <a:latin typeface="Karla Medium"/>
                          <a:cs typeface="Karla Medium"/>
                        </a:rPr>
                        <a:t>PODMÍNEK</a:t>
                      </a:r>
                      <a:r>
                        <a:rPr sz="1450" b="0" spc="80" dirty="0">
                          <a:solidFill>
                            <a:srgbClr val="4C4C4C"/>
                          </a:solidFill>
                          <a:latin typeface="Karla Medium"/>
                          <a:cs typeface="Karla Medium"/>
                        </a:rPr>
                        <a:t> </a:t>
                      </a:r>
                      <a:r>
                        <a:rPr sz="1450" b="0" dirty="0">
                          <a:solidFill>
                            <a:srgbClr val="4C4C4C"/>
                          </a:solidFill>
                          <a:latin typeface="Karla Medium"/>
                          <a:cs typeface="Karla Medium"/>
                        </a:rPr>
                        <a:t>BY</a:t>
                      </a:r>
                      <a:r>
                        <a:rPr sz="1450" b="0" spc="85" dirty="0">
                          <a:solidFill>
                            <a:srgbClr val="4C4C4C"/>
                          </a:solidFill>
                          <a:latin typeface="Karla Medium"/>
                          <a:cs typeface="Karla Medium"/>
                        </a:rPr>
                        <a:t> </a:t>
                      </a:r>
                      <a:r>
                        <a:rPr sz="1450" b="0" dirty="0">
                          <a:solidFill>
                            <a:srgbClr val="4C4C4C"/>
                          </a:solidFill>
                          <a:latin typeface="Karla Medium"/>
                          <a:cs typeface="Karla Medium"/>
                        </a:rPr>
                        <a:t>SE</a:t>
                      </a:r>
                      <a:r>
                        <a:rPr sz="1450" b="0" spc="80" dirty="0">
                          <a:solidFill>
                            <a:srgbClr val="4C4C4C"/>
                          </a:solidFill>
                          <a:latin typeface="Karla Medium"/>
                          <a:cs typeface="Karla Medium"/>
                        </a:rPr>
                        <a:t> </a:t>
                      </a:r>
                      <a:r>
                        <a:rPr sz="1450" b="0" dirty="0">
                          <a:solidFill>
                            <a:srgbClr val="4C4C4C"/>
                          </a:solidFill>
                          <a:latin typeface="Karla Medium"/>
                          <a:cs typeface="Karla Medium"/>
                        </a:rPr>
                        <a:t>DLUHY</a:t>
                      </a:r>
                      <a:r>
                        <a:rPr sz="1450" b="0" spc="80" dirty="0">
                          <a:solidFill>
                            <a:srgbClr val="4C4C4C"/>
                          </a:solidFill>
                          <a:latin typeface="Karla Medium"/>
                          <a:cs typeface="Karla Medium"/>
                        </a:rPr>
                        <a:t> </a:t>
                      </a:r>
                      <a:r>
                        <a:rPr sz="1450" b="0" dirty="0">
                          <a:solidFill>
                            <a:srgbClr val="4C4C4C"/>
                          </a:solidFill>
                          <a:latin typeface="Karla Medium"/>
                          <a:cs typeface="Karla Medium"/>
                        </a:rPr>
                        <a:t>PROMÍJET</a:t>
                      </a:r>
                      <a:r>
                        <a:rPr sz="1450" b="0" spc="85" dirty="0">
                          <a:solidFill>
                            <a:srgbClr val="4C4C4C"/>
                          </a:solidFill>
                          <a:latin typeface="Karla Medium"/>
                          <a:cs typeface="Karla Medium"/>
                        </a:rPr>
                        <a:t> </a:t>
                      </a:r>
                      <a:r>
                        <a:rPr sz="1450" b="0" spc="-10" dirty="0">
                          <a:solidFill>
                            <a:srgbClr val="4C4C4C"/>
                          </a:solidFill>
                          <a:latin typeface="Karla Medium"/>
                          <a:cs typeface="Karla Medium"/>
                        </a:rPr>
                        <a:t>NEMĚLY</a:t>
                      </a:r>
                      <a:endParaRPr sz="1450">
                        <a:latin typeface="Karla Medium"/>
                        <a:cs typeface="Karla Medium"/>
                      </a:endParaRPr>
                    </a:p>
                  </a:txBody>
                  <a:tcPr marL="0" marR="0" marT="3175" marB="0">
                    <a:lnT w="3175">
                      <a:solidFill>
                        <a:srgbClr val="003150"/>
                      </a:solidFill>
                      <a:prstDash val="solid"/>
                    </a:lnT>
                  </a:tcPr>
                </a:tc>
                <a:tc>
                  <a:txBody>
                    <a:bodyPr/>
                    <a:lstStyle/>
                    <a:p>
                      <a:pPr marR="11430" algn="ctr">
                        <a:lnSpc>
                          <a:spcPct val="100000"/>
                        </a:lnSpc>
                        <a:spcBef>
                          <a:spcPts val="1989"/>
                        </a:spcBef>
                      </a:pPr>
                      <a:r>
                        <a:rPr sz="2200" spc="-10" dirty="0">
                          <a:solidFill>
                            <a:srgbClr val="4C4C4C"/>
                          </a:solidFill>
                          <a:latin typeface="Work Sans"/>
                          <a:cs typeface="Work Sans"/>
                        </a:rPr>
                        <a:t>16,1</a:t>
                      </a:r>
                      <a:r>
                        <a:rPr lang="cs-CZ" sz="2200" spc="-10" dirty="0">
                          <a:solidFill>
                            <a:srgbClr val="4C4C4C"/>
                          </a:solidFill>
                          <a:latin typeface="Work Sans"/>
                          <a:cs typeface="Work Sans"/>
                        </a:rPr>
                        <a:t> </a:t>
                      </a:r>
                      <a:r>
                        <a:rPr sz="2200" spc="-10" dirty="0">
                          <a:solidFill>
                            <a:srgbClr val="4C4C4C"/>
                          </a:solidFill>
                          <a:latin typeface="Work Sans"/>
                          <a:cs typeface="Work Sans"/>
                        </a:rPr>
                        <a:t>%</a:t>
                      </a:r>
                      <a:endParaRPr sz="2200" dirty="0">
                        <a:latin typeface="Work Sans"/>
                        <a:cs typeface="Work Sans"/>
                      </a:endParaRPr>
                    </a:p>
                  </a:txBody>
                  <a:tcPr marL="0" marR="0" marT="252729" marB="0">
                    <a:lnT w="3175">
                      <a:solidFill>
                        <a:srgbClr val="003150"/>
                      </a:solidFill>
                      <a:prstDash val="solid"/>
                    </a:lnT>
                  </a:tcPr>
                </a:tc>
                <a:extLst>
                  <a:ext uri="{0D108BD9-81ED-4DB2-BD59-A6C34878D82A}">
                    <a16:rowId xmlns:a16="http://schemas.microsoft.com/office/drawing/2014/main" val="10004"/>
                  </a:ext>
                </a:extLst>
              </a:tr>
            </a:tbl>
          </a:graphicData>
        </a:graphic>
      </p:graphicFrame>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142373" y="5763847"/>
            <a:ext cx="207323" cy="207323"/>
          </a:xfrm>
          <a:prstGeom prst="rect">
            <a:avLst/>
          </a:prstGeom>
        </p:spPr>
      </p:pic>
      <p:pic>
        <p:nvPicPr>
          <p:cNvPr id="8" name="object 8"/>
          <p:cNvPicPr/>
          <p:nvPr/>
        </p:nvPicPr>
        <p:blipFill>
          <a:blip r:embed="rId3" cstate="email">
            <a:extLst>
              <a:ext uri="{28A0092B-C50C-407E-A947-70E740481C1C}">
                <a14:useLocalDpi xmlns:a14="http://schemas.microsoft.com/office/drawing/2010/main"/>
              </a:ext>
            </a:extLst>
          </a:blip>
          <a:stretch>
            <a:fillRect/>
          </a:stretch>
        </p:blipFill>
        <p:spPr>
          <a:xfrm>
            <a:off x="1142373" y="6602627"/>
            <a:ext cx="207323" cy="207323"/>
          </a:xfrm>
          <a:prstGeom prst="rect">
            <a:avLst/>
          </a:prstGeom>
        </p:spPr>
      </p:pic>
      <p:pic>
        <p:nvPicPr>
          <p:cNvPr id="9" name="object 9"/>
          <p:cNvPicPr/>
          <p:nvPr/>
        </p:nvPicPr>
        <p:blipFill>
          <a:blip r:embed="rId4" cstate="email">
            <a:extLst>
              <a:ext uri="{28A0092B-C50C-407E-A947-70E740481C1C}">
                <a14:useLocalDpi xmlns:a14="http://schemas.microsoft.com/office/drawing/2010/main"/>
              </a:ext>
            </a:extLst>
          </a:blip>
          <a:stretch>
            <a:fillRect/>
          </a:stretch>
        </p:blipFill>
        <p:spPr>
          <a:xfrm>
            <a:off x="1142373" y="8836344"/>
            <a:ext cx="207323" cy="207323"/>
          </a:xfrm>
          <a:prstGeom prst="rect">
            <a:avLst/>
          </a:prstGeom>
        </p:spPr>
      </p:pic>
      <p:pic>
        <p:nvPicPr>
          <p:cNvPr id="10" name="object 10"/>
          <p:cNvPicPr/>
          <p:nvPr/>
        </p:nvPicPr>
        <p:blipFill>
          <a:blip r:embed="rId5" cstate="email">
            <a:extLst>
              <a:ext uri="{28A0092B-C50C-407E-A947-70E740481C1C}">
                <a14:useLocalDpi xmlns:a14="http://schemas.microsoft.com/office/drawing/2010/main"/>
              </a:ext>
            </a:extLst>
          </a:blip>
          <a:stretch>
            <a:fillRect/>
          </a:stretch>
        </p:blipFill>
        <p:spPr>
          <a:xfrm>
            <a:off x="1142372" y="7799000"/>
            <a:ext cx="207323" cy="207323"/>
          </a:xfrm>
          <a:prstGeom prst="rect">
            <a:avLst/>
          </a:prstGeom>
        </p:spPr>
      </p:pic>
      <p:pic>
        <p:nvPicPr>
          <p:cNvPr id="11" name="object 11"/>
          <p:cNvPicPr/>
          <p:nvPr/>
        </p:nvPicPr>
        <p:blipFill>
          <a:blip r:embed="rId6" cstate="email">
            <a:extLst>
              <a:ext uri="{28A0092B-C50C-407E-A947-70E740481C1C}">
                <a14:useLocalDpi xmlns:a14="http://schemas.microsoft.com/office/drawing/2010/main"/>
              </a:ext>
            </a:extLst>
          </a:blip>
          <a:stretch>
            <a:fillRect/>
          </a:stretch>
        </p:blipFill>
        <p:spPr>
          <a:xfrm>
            <a:off x="1142373" y="9778786"/>
            <a:ext cx="207323" cy="207323"/>
          </a:xfrm>
          <a:prstGeom prst="rect">
            <a:avLst/>
          </a:prstGeom>
        </p:spPr>
      </p:pic>
      <p:sp>
        <p:nvSpPr>
          <p:cNvPr id="13" name="object 13"/>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14" name="object 14"/>
          <p:cNvSpPr/>
          <p:nvPr/>
        </p:nvSpPr>
        <p:spPr>
          <a:xfrm>
            <a:off x="1026146" y="5349875"/>
            <a:ext cx="12272010" cy="0"/>
          </a:xfrm>
          <a:custGeom>
            <a:avLst/>
            <a:gdLst/>
            <a:ahLst/>
            <a:cxnLst/>
            <a:rect l="l" t="t" r="r" b="b"/>
            <a:pathLst>
              <a:path w="12272010">
                <a:moveTo>
                  <a:pt x="0" y="0"/>
                </a:moveTo>
                <a:lnTo>
                  <a:pt x="12271877" y="0"/>
                </a:lnTo>
              </a:path>
            </a:pathLst>
          </a:custGeom>
          <a:ln w="20941">
            <a:solidFill>
              <a:srgbClr val="E5E5E5"/>
            </a:solidFill>
          </a:ln>
        </p:spPr>
        <p:txBody>
          <a:bodyPr wrap="square" lIns="0" tIns="0" rIns="0" bIns="0" rtlCol="0"/>
          <a:lstStyle/>
          <a:p>
            <a:endParaRPr/>
          </a:p>
        </p:txBody>
      </p:sp>
      <p:sp>
        <p:nvSpPr>
          <p:cNvPr id="15" name="object 15"/>
          <p:cNvSpPr/>
          <p:nvPr/>
        </p:nvSpPr>
        <p:spPr>
          <a:xfrm>
            <a:off x="13298024" y="0"/>
            <a:ext cx="6806565" cy="3460750"/>
          </a:xfrm>
          <a:custGeom>
            <a:avLst/>
            <a:gdLst/>
            <a:ahLst/>
            <a:cxnLst/>
            <a:rect l="l" t="t" r="r" b="b"/>
            <a:pathLst>
              <a:path w="6806565" h="3460750">
                <a:moveTo>
                  <a:pt x="6806075" y="0"/>
                </a:moveTo>
                <a:lnTo>
                  <a:pt x="0" y="0"/>
                </a:lnTo>
                <a:lnTo>
                  <a:pt x="0" y="3460627"/>
                </a:lnTo>
                <a:lnTo>
                  <a:pt x="6806075" y="3460627"/>
                </a:lnTo>
                <a:lnTo>
                  <a:pt x="6806075" y="0"/>
                </a:lnTo>
                <a:close/>
              </a:path>
            </a:pathLst>
          </a:custGeom>
          <a:solidFill>
            <a:srgbClr val="011725"/>
          </a:solidFill>
        </p:spPr>
        <p:txBody>
          <a:bodyPr wrap="square" lIns="0" tIns="0" rIns="0" bIns="0" rtlCol="0"/>
          <a:lstStyle/>
          <a:p>
            <a:endParaRPr/>
          </a:p>
        </p:txBody>
      </p:sp>
      <p:sp>
        <p:nvSpPr>
          <p:cNvPr id="16" name="object 16"/>
          <p:cNvSpPr txBox="1"/>
          <p:nvPr/>
        </p:nvSpPr>
        <p:spPr>
          <a:xfrm>
            <a:off x="13913577" y="1232911"/>
            <a:ext cx="3501390" cy="768985"/>
          </a:xfrm>
          <a:prstGeom prst="rect">
            <a:avLst/>
          </a:prstGeom>
        </p:spPr>
        <p:txBody>
          <a:bodyPr vert="horz" wrap="square" lIns="0" tIns="15240" rIns="0" bIns="0" rtlCol="0">
            <a:spAutoFit/>
          </a:bodyPr>
          <a:lstStyle/>
          <a:p>
            <a:pPr marL="12700">
              <a:lnSpc>
                <a:spcPts val="2915"/>
              </a:lnSpc>
              <a:spcBef>
                <a:spcPts val="120"/>
              </a:spcBef>
            </a:pPr>
            <a:r>
              <a:rPr sz="2450" spc="-40" dirty="0">
                <a:solidFill>
                  <a:srgbClr val="FFFFFF"/>
                </a:solidFill>
                <a:latin typeface="Work Sans"/>
                <a:cs typeface="Work Sans"/>
              </a:rPr>
              <a:t>RESPONDENTI:</a:t>
            </a:r>
            <a:endParaRPr sz="2450">
              <a:latin typeface="Work Sans"/>
              <a:cs typeface="Work Sans"/>
            </a:endParaRPr>
          </a:p>
          <a:p>
            <a:pPr marL="12700">
              <a:lnSpc>
                <a:spcPts val="2915"/>
              </a:lnSpc>
            </a:pPr>
            <a:r>
              <a:rPr sz="2450" b="0" dirty="0">
                <a:solidFill>
                  <a:srgbClr val="FFFFFF"/>
                </a:solidFill>
                <a:latin typeface="Work Sans Light"/>
                <a:cs typeface="Work Sans Light"/>
              </a:rPr>
              <a:t>2</a:t>
            </a:r>
            <a:r>
              <a:rPr sz="2450" b="0" spc="-240" dirty="0">
                <a:solidFill>
                  <a:srgbClr val="FFFFFF"/>
                </a:solidFill>
                <a:latin typeface="Work Sans Light"/>
                <a:cs typeface="Work Sans Light"/>
              </a:rPr>
              <a:t> </a:t>
            </a:r>
            <a:r>
              <a:rPr sz="2450" b="0" spc="-90" dirty="0">
                <a:solidFill>
                  <a:srgbClr val="FFFFFF"/>
                </a:solidFill>
                <a:latin typeface="Work Sans Light"/>
                <a:cs typeface="Work Sans Light"/>
              </a:rPr>
              <a:t>100</a:t>
            </a:r>
            <a:r>
              <a:rPr sz="2450" b="0" spc="-204" dirty="0">
                <a:solidFill>
                  <a:srgbClr val="FFFFFF"/>
                </a:solidFill>
                <a:latin typeface="Work Sans Light"/>
                <a:cs typeface="Work Sans Light"/>
              </a:rPr>
              <a:t> </a:t>
            </a:r>
            <a:r>
              <a:rPr sz="2450" b="0" spc="-110" dirty="0">
                <a:solidFill>
                  <a:srgbClr val="FFFFFF"/>
                </a:solidFill>
                <a:latin typeface="Work Sans Light"/>
                <a:cs typeface="Work Sans Light"/>
              </a:rPr>
              <a:t>OBČANŮ</a:t>
            </a:r>
            <a:r>
              <a:rPr sz="2450" b="0" spc="-204" dirty="0">
                <a:solidFill>
                  <a:srgbClr val="FFFFFF"/>
                </a:solidFill>
                <a:latin typeface="Work Sans Light"/>
                <a:cs typeface="Work Sans Light"/>
              </a:rPr>
              <a:t> </a:t>
            </a:r>
            <a:r>
              <a:rPr sz="2450" b="0" dirty="0">
                <a:solidFill>
                  <a:srgbClr val="FFFFFF"/>
                </a:solidFill>
                <a:latin typeface="Work Sans Light"/>
                <a:cs typeface="Work Sans Light"/>
              </a:rPr>
              <a:t>Z</a:t>
            </a:r>
            <a:r>
              <a:rPr sz="2450" b="0" spc="-204" dirty="0">
                <a:solidFill>
                  <a:srgbClr val="FFFFFF"/>
                </a:solidFill>
                <a:latin typeface="Work Sans Light"/>
                <a:cs typeface="Work Sans Light"/>
              </a:rPr>
              <a:t> </a:t>
            </a:r>
            <a:r>
              <a:rPr sz="2450" b="0" spc="-100" dirty="0">
                <a:solidFill>
                  <a:srgbClr val="FFFFFF"/>
                </a:solidFill>
                <a:latin typeface="Work Sans Light"/>
                <a:cs typeface="Work Sans Light"/>
              </a:rPr>
              <a:t>CELÉ</a:t>
            </a:r>
            <a:r>
              <a:rPr sz="2450" b="0" spc="-200" dirty="0">
                <a:solidFill>
                  <a:srgbClr val="FFFFFF"/>
                </a:solidFill>
                <a:latin typeface="Work Sans Light"/>
                <a:cs typeface="Work Sans Light"/>
              </a:rPr>
              <a:t> </a:t>
            </a:r>
            <a:r>
              <a:rPr sz="2450" b="0" spc="-25" dirty="0">
                <a:solidFill>
                  <a:srgbClr val="FFFFFF"/>
                </a:solidFill>
                <a:latin typeface="Work Sans Light"/>
                <a:cs typeface="Work Sans Light"/>
              </a:rPr>
              <a:t>ČR</a:t>
            </a:r>
            <a:endParaRPr sz="2450">
              <a:latin typeface="Work Sans Light"/>
              <a:cs typeface="Work Sans Light"/>
            </a:endParaRPr>
          </a:p>
        </p:txBody>
      </p:sp>
      <p:sp>
        <p:nvSpPr>
          <p:cNvPr id="17" name="object 17"/>
          <p:cNvSpPr txBox="1"/>
          <p:nvPr/>
        </p:nvSpPr>
        <p:spPr>
          <a:xfrm>
            <a:off x="13913577" y="2279999"/>
            <a:ext cx="5254625" cy="654050"/>
          </a:xfrm>
          <a:prstGeom prst="rect">
            <a:avLst/>
          </a:prstGeom>
        </p:spPr>
        <p:txBody>
          <a:bodyPr vert="horz" wrap="square" lIns="0" tIns="12065" rIns="0" bIns="0" rtlCol="0">
            <a:spAutoFit/>
          </a:bodyPr>
          <a:lstStyle/>
          <a:p>
            <a:pPr marL="12700" marR="5080">
              <a:lnSpc>
                <a:spcPct val="100499"/>
              </a:lnSpc>
              <a:spcBef>
                <a:spcPts val="95"/>
              </a:spcBef>
            </a:pPr>
            <a:r>
              <a:rPr sz="2050" spc="-114" dirty="0">
                <a:solidFill>
                  <a:srgbClr val="FFFFFF"/>
                </a:solidFill>
                <a:latin typeface="Work Sans"/>
                <a:cs typeface="Work Sans"/>
              </a:rPr>
              <a:t>Ve</a:t>
            </a:r>
            <a:r>
              <a:rPr sz="2050" spc="-240" dirty="0">
                <a:solidFill>
                  <a:srgbClr val="FFFFFF"/>
                </a:solidFill>
                <a:latin typeface="Work Sans"/>
                <a:cs typeface="Work Sans"/>
              </a:rPr>
              <a:t> </a:t>
            </a:r>
            <a:r>
              <a:rPr sz="2050" spc="-85" dirty="0">
                <a:solidFill>
                  <a:srgbClr val="FFFFFF"/>
                </a:solidFill>
                <a:latin typeface="Work Sans"/>
                <a:cs typeface="Work Sans"/>
              </a:rPr>
              <a:t>věku</a:t>
            </a:r>
            <a:r>
              <a:rPr sz="2050" spc="-229" dirty="0">
                <a:solidFill>
                  <a:srgbClr val="FFFFFF"/>
                </a:solidFill>
                <a:latin typeface="Work Sans"/>
                <a:cs typeface="Work Sans"/>
              </a:rPr>
              <a:t> </a:t>
            </a:r>
            <a:r>
              <a:rPr sz="2050" spc="-80" dirty="0">
                <a:solidFill>
                  <a:srgbClr val="FFFFFF"/>
                </a:solidFill>
                <a:latin typeface="Work Sans"/>
                <a:cs typeface="Work Sans"/>
              </a:rPr>
              <a:t>18</a:t>
            </a:r>
            <a:r>
              <a:rPr sz="2050" spc="-185" dirty="0">
                <a:solidFill>
                  <a:srgbClr val="FFFFFF"/>
                </a:solidFill>
                <a:latin typeface="Work Sans"/>
                <a:cs typeface="Work Sans"/>
              </a:rPr>
              <a:t> </a:t>
            </a:r>
            <a:r>
              <a:rPr sz="2050" spc="-60" dirty="0">
                <a:solidFill>
                  <a:srgbClr val="FFFFFF"/>
                </a:solidFill>
                <a:latin typeface="Work Sans"/>
                <a:cs typeface="Work Sans"/>
              </a:rPr>
              <a:t>až</a:t>
            </a:r>
            <a:r>
              <a:rPr sz="2050" spc="-185" dirty="0">
                <a:solidFill>
                  <a:srgbClr val="FFFFFF"/>
                </a:solidFill>
                <a:latin typeface="Work Sans"/>
                <a:cs typeface="Work Sans"/>
              </a:rPr>
              <a:t> </a:t>
            </a:r>
            <a:r>
              <a:rPr sz="2050" spc="-70" dirty="0">
                <a:solidFill>
                  <a:srgbClr val="FFFFFF"/>
                </a:solidFill>
                <a:latin typeface="Work Sans"/>
                <a:cs typeface="Work Sans"/>
              </a:rPr>
              <a:t>65</a:t>
            </a:r>
            <a:r>
              <a:rPr sz="2050" spc="-185" dirty="0">
                <a:solidFill>
                  <a:srgbClr val="FFFFFF"/>
                </a:solidFill>
                <a:latin typeface="Work Sans"/>
                <a:cs typeface="Work Sans"/>
              </a:rPr>
              <a:t> </a:t>
            </a:r>
            <a:r>
              <a:rPr sz="2050" spc="-95" dirty="0">
                <a:solidFill>
                  <a:srgbClr val="FFFFFF"/>
                </a:solidFill>
                <a:latin typeface="Work Sans"/>
                <a:cs typeface="Work Sans"/>
              </a:rPr>
              <a:t>let.</a:t>
            </a:r>
            <a:r>
              <a:rPr sz="2050" spc="-185" dirty="0">
                <a:solidFill>
                  <a:srgbClr val="FFFFFF"/>
                </a:solidFill>
                <a:latin typeface="Work Sans"/>
                <a:cs typeface="Work Sans"/>
              </a:rPr>
              <a:t> </a:t>
            </a:r>
            <a:r>
              <a:rPr sz="2050" spc="-100" dirty="0">
                <a:solidFill>
                  <a:srgbClr val="FFFFFF"/>
                </a:solidFill>
                <a:latin typeface="Work Sans"/>
                <a:cs typeface="Work Sans"/>
              </a:rPr>
              <a:t>Respondenti</a:t>
            </a:r>
            <a:r>
              <a:rPr sz="2050" spc="-190" dirty="0">
                <a:solidFill>
                  <a:srgbClr val="FFFFFF"/>
                </a:solidFill>
                <a:latin typeface="Work Sans"/>
                <a:cs typeface="Work Sans"/>
              </a:rPr>
              <a:t> </a:t>
            </a:r>
            <a:r>
              <a:rPr sz="2050" spc="-105" dirty="0">
                <a:solidFill>
                  <a:srgbClr val="FFFFFF"/>
                </a:solidFill>
                <a:latin typeface="Work Sans"/>
                <a:cs typeface="Work Sans"/>
              </a:rPr>
              <a:t>byli</a:t>
            </a:r>
            <a:r>
              <a:rPr sz="2050" spc="-235" dirty="0">
                <a:solidFill>
                  <a:srgbClr val="FFFFFF"/>
                </a:solidFill>
                <a:latin typeface="Work Sans"/>
                <a:cs typeface="Work Sans"/>
              </a:rPr>
              <a:t> </a:t>
            </a:r>
            <a:r>
              <a:rPr sz="2050" spc="-95" dirty="0">
                <a:solidFill>
                  <a:srgbClr val="FFFFFF"/>
                </a:solidFill>
                <a:latin typeface="Work Sans"/>
                <a:cs typeface="Work Sans"/>
              </a:rPr>
              <a:t>vybráni </a:t>
            </a:r>
            <a:r>
              <a:rPr sz="2050" spc="-100" dirty="0">
                <a:solidFill>
                  <a:srgbClr val="FFFFFF"/>
                </a:solidFill>
                <a:latin typeface="Work Sans"/>
                <a:cs typeface="Work Sans"/>
              </a:rPr>
              <a:t>kvótně</a:t>
            </a:r>
            <a:r>
              <a:rPr sz="2050" spc="-165" dirty="0">
                <a:solidFill>
                  <a:srgbClr val="FFFFFF"/>
                </a:solidFill>
                <a:latin typeface="Work Sans"/>
                <a:cs typeface="Work Sans"/>
              </a:rPr>
              <a:t> </a:t>
            </a:r>
            <a:r>
              <a:rPr sz="2050" spc="-105" dirty="0">
                <a:solidFill>
                  <a:srgbClr val="FFFFFF"/>
                </a:solidFill>
                <a:latin typeface="Work Sans"/>
                <a:cs typeface="Work Sans"/>
              </a:rPr>
              <a:t>podle</a:t>
            </a:r>
            <a:r>
              <a:rPr sz="2050" spc="-160" dirty="0">
                <a:solidFill>
                  <a:srgbClr val="FFFFFF"/>
                </a:solidFill>
                <a:latin typeface="Work Sans"/>
                <a:cs typeface="Work Sans"/>
              </a:rPr>
              <a:t> </a:t>
            </a:r>
            <a:r>
              <a:rPr sz="2050" spc="-105" dirty="0">
                <a:solidFill>
                  <a:srgbClr val="FFFFFF"/>
                </a:solidFill>
                <a:latin typeface="Work Sans"/>
                <a:cs typeface="Work Sans"/>
              </a:rPr>
              <a:t>pohlaví,</a:t>
            </a:r>
            <a:r>
              <a:rPr sz="2050" spc="-215" dirty="0">
                <a:solidFill>
                  <a:srgbClr val="FFFFFF"/>
                </a:solidFill>
                <a:latin typeface="Work Sans"/>
                <a:cs typeface="Work Sans"/>
              </a:rPr>
              <a:t> </a:t>
            </a:r>
            <a:r>
              <a:rPr sz="2050" spc="-90" dirty="0">
                <a:solidFill>
                  <a:srgbClr val="FFFFFF"/>
                </a:solidFill>
                <a:latin typeface="Work Sans"/>
                <a:cs typeface="Work Sans"/>
              </a:rPr>
              <a:t>věku,</a:t>
            </a:r>
            <a:r>
              <a:rPr sz="2050" spc="-215" dirty="0">
                <a:solidFill>
                  <a:srgbClr val="FFFFFF"/>
                </a:solidFill>
                <a:latin typeface="Work Sans"/>
                <a:cs typeface="Work Sans"/>
              </a:rPr>
              <a:t> </a:t>
            </a:r>
            <a:r>
              <a:rPr sz="2050" spc="-100" dirty="0">
                <a:solidFill>
                  <a:srgbClr val="FFFFFF"/>
                </a:solidFill>
                <a:latin typeface="Work Sans"/>
                <a:cs typeface="Work Sans"/>
              </a:rPr>
              <a:t>vzdělání</a:t>
            </a:r>
            <a:r>
              <a:rPr sz="2050" spc="-160" dirty="0">
                <a:solidFill>
                  <a:srgbClr val="FFFFFF"/>
                </a:solidFill>
                <a:latin typeface="Work Sans"/>
                <a:cs typeface="Work Sans"/>
              </a:rPr>
              <a:t> </a:t>
            </a:r>
            <a:r>
              <a:rPr sz="2050" dirty="0">
                <a:solidFill>
                  <a:srgbClr val="FFFFFF"/>
                </a:solidFill>
                <a:latin typeface="Work Sans"/>
                <a:cs typeface="Work Sans"/>
              </a:rPr>
              <a:t>a</a:t>
            </a:r>
            <a:r>
              <a:rPr sz="2050" spc="-210" dirty="0">
                <a:solidFill>
                  <a:srgbClr val="FFFFFF"/>
                </a:solidFill>
                <a:latin typeface="Work Sans"/>
                <a:cs typeface="Work Sans"/>
              </a:rPr>
              <a:t> </a:t>
            </a:r>
            <a:r>
              <a:rPr sz="2050" spc="-10" dirty="0">
                <a:solidFill>
                  <a:srgbClr val="FFFFFF"/>
                </a:solidFill>
                <a:latin typeface="Work Sans"/>
                <a:cs typeface="Work Sans"/>
              </a:rPr>
              <a:t>kraje.</a:t>
            </a:r>
            <a:endParaRPr sz="2050">
              <a:latin typeface="Work Sans"/>
              <a:cs typeface="Work Sans"/>
            </a:endParaRPr>
          </a:p>
        </p:txBody>
      </p:sp>
      <p:grpSp>
        <p:nvGrpSpPr>
          <p:cNvPr id="36" name="Skupina 35">
            <a:extLst>
              <a:ext uri="{FF2B5EF4-FFF2-40B4-BE49-F238E27FC236}">
                <a16:creationId xmlns:a16="http://schemas.microsoft.com/office/drawing/2014/main" id="{62D2F5AC-90A0-BF8A-24A2-250985DE6C1C}"/>
              </a:ext>
            </a:extLst>
          </p:cNvPr>
          <p:cNvGrpSpPr/>
          <p:nvPr/>
        </p:nvGrpSpPr>
        <p:grpSpPr>
          <a:xfrm>
            <a:off x="13965932" y="3994864"/>
            <a:ext cx="5284470" cy="5893847"/>
            <a:chOff x="13965932" y="3994864"/>
            <a:chExt cx="5284470" cy="5893847"/>
          </a:xfrm>
        </p:grpSpPr>
        <p:grpSp>
          <p:nvGrpSpPr>
            <p:cNvPr id="18" name="object 18"/>
            <p:cNvGrpSpPr/>
            <p:nvPr/>
          </p:nvGrpSpPr>
          <p:grpSpPr>
            <a:xfrm>
              <a:off x="15592545" y="3994864"/>
              <a:ext cx="2216150" cy="2179955"/>
              <a:chOff x="15592545" y="3994864"/>
              <a:chExt cx="2216150" cy="2179955"/>
            </a:xfrm>
          </p:grpSpPr>
          <p:sp>
            <p:nvSpPr>
              <p:cNvPr id="19" name="object 19"/>
              <p:cNvSpPr/>
              <p:nvPr/>
            </p:nvSpPr>
            <p:spPr>
              <a:xfrm>
                <a:off x="15600483" y="4002805"/>
                <a:ext cx="2200275" cy="2164080"/>
              </a:xfrm>
              <a:custGeom>
                <a:avLst/>
                <a:gdLst/>
                <a:ahLst/>
                <a:cxnLst/>
                <a:rect l="l" t="t" r="r" b="b"/>
                <a:pathLst>
                  <a:path w="2200275" h="2164079">
                    <a:moveTo>
                      <a:pt x="1110895" y="73"/>
                    </a:moveTo>
                    <a:lnTo>
                      <a:pt x="1103210" y="0"/>
                    </a:lnTo>
                    <a:lnTo>
                      <a:pt x="1099911" y="3266"/>
                    </a:lnTo>
                    <a:lnTo>
                      <a:pt x="1099911" y="10837"/>
                    </a:lnTo>
                    <a:lnTo>
                      <a:pt x="1099911" y="324576"/>
                    </a:lnTo>
                    <a:lnTo>
                      <a:pt x="1150783" y="326178"/>
                    </a:lnTo>
                    <a:lnTo>
                      <a:pt x="1200898" y="330936"/>
                    </a:lnTo>
                    <a:lnTo>
                      <a:pt x="1250139" y="338782"/>
                    </a:lnTo>
                    <a:lnTo>
                      <a:pt x="1298390" y="349646"/>
                    </a:lnTo>
                    <a:lnTo>
                      <a:pt x="1345536" y="363458"/>
                    </a:lnTo>
                    <a:lnTo>
                      <a:pt x="1391461" y="380148"/>
                    </a:lnTo>
                    <a:lnTo>
                      <a:pt x="1436047" y="399647"/>
                    </a:lnTo>
                    <a:lnTo>
                      <a:pt x="1479180" y="421886"/>
                    </a:lnTo>
                    <a:lnTo>
                      <a:pt x="1520743" y="446795"/>
                    </a:lnTo>
                    <a:lnTo>
                      <a:pt x="1560620" y="474304"/>
                    </a:lnTo>
                    <a:lnTo>
                      <a:pt x="1598695" y="504344"/>
                    </a:lnTo>
                    <a:lnTo>
                      <a:pt x="1634851" y="536844"/>
                    </a:lnTo>
                    <a:lnTo>
                      <a:pt x="1668974" y="571737"/>
                    </a:lnTo>
                    <a:lnTo>
                      <a:pt x="1700947" y="608951"/>
                    </a:lnTo>
                    <a:lnTo>
                      <a:pt x="1730653" y="648418"/>
                    </a:lnTo>
                    <a:lnTo>
                      <a:pt x="1757976" y="690068"/>
                    </a:lnTo>
                    <a:lnTo>
                      <a:pt x="1782802" y="733831"/>
                    </a:lnTo>
                    <a:lnTo>
                      <a:pt x="1804737" y="779066"/>
                    </a:lnTo>
                    <a:lnTo>
                      <a:pt x="1823477" y="825089"/>
                    </a:lnTo>
                    <a:lnTo>
                      <a:pt x="1839032" y="871768"/>
                    </a:lnTo>
                    <a:lnTo>
                      <a:pt x="1851411" y="918968"/>
                    </a:lnTo>
                    <a:lnTo>
                      <a:pt x="1860623" y="966557"/>
                    </a:lnTo>
                    <a:lnTo>
                      <a:pt x="1866678" y="1014399"/>
                    </a:lnTo>
                    <a:lnTo>
                      <a:pt x="1869585" y="1062363"/>
                    </a:lnTo>
                    <a:lnTo>
                      <a:pt x="1869354" y="1110314"/>
                    </a:lnTo>
                    <a:lnTo>
                      <a:pt x="1865994" y="1158118"/>
                    </a:lnTo>
                    <a:lnTo>
                      <a:pt x="1859514" y="1205643"/>
                    </a:lnTo>
                    <a:lnTo>
                      <a:pt x="1849924" y="1252754"/>
                    </a:lnTo>
                    <a:lnTo>
                      <a:pt x="1837232" y="1299318"/>
                    </a:lnTo>
                    <a:lnTo>
                      <a:pt x="1821449" y="1345202"/>
                    </a:lnTo>
                    <a:lnTo>
                      <a:pt x="1802584" y="1390272"/>
                    </a:lnTo>
                    <a:lnTo>
                      <a:pt x="1780646" y="1434395"/>
                    </a:lnTo>
                    <a:lnTo>
                      <a:pt x="1755644" y="1477436"/>
                    </a:lnTo>
                    <a:lnTo>
                      <a:pt x="1727589" y="1519262"/>
                    </a:lnTo>
                    <a:lnTo>
                      <a:pt x="1696880" y="1559240"/>
                    </a:lnTo>
                    <a:lnTo>
                      <a:pt x="1663991" y="1596786"/>
                    </a:lnTo>
                    <a:lnTo>
                      <a:pt x="1629048" y="1631845"/>
                    </a:lnTo>
                    <a:lnTo>
                      <a:pt x="1592175" y="1664367"/>
                    </a:lnTo>
                    <a:lnTo>
                      <a:pt x="1553497" y="1694296"/>
                    </a:lnTo>
                    <a:lnTo>
                      <a:pt x="1513139" y="1721580"/>
                    </a:lnTo>
                    <a:lnTo>
                      <a:pt x="1471225" y="1746167"/>
                    </a:lnTo>
                    <a:lnTo>
                      <a:pt x="1427880" y="1768002"/>
                    </a:lnTo>
                    <a:lnTo>
                      <a:pt x="1383229" y="1787032"/>
                    </a:lnTo>
                    <a:lnTo>
                      <a:pt x="1337396" y="1803205"/>
                    </a:lnTo>
                    <a:lnTo>
                      <a:pt x="1290507" y="1816468"/>
                    </a:lnTo>
                    <a:lnTo>
                      <a:pt x="1242686" y="1826766"/>
                    </a:lnTo>
                    <a:lnTo>
                      <a:pt x="1194057" y="1834048"/>
                    </a:lnTo>
                    <a:lnTo>
                      <a:pt x="1144747" y="1838260"/>
                    </a:lnTo>
                    <a:lnTo>
                      <a:pt x="1094878" y="1839349"/>
                    </a:lnTo>
                    <a:lnTo>
                      <a:pt x="1044577" y="1837261"/>
                    </a:lnTo>
                    <a:lnTo>
                      <a:pt x="993967" y="1831944"/>
                    </a:lnTo>
                    <a:lnTo>
                      <a:pt x="943804" y="1823454"/>
                    </a:lnTo>
                    <a:lnTo>
                      <a:pt x="894832" y="1811940"/>
                    </a:lnTo>
                    <a:lnTo>
                      <a:pt x="847158" y="1797486"/>
                    </a:lnTo>
                    <a:lnTo>
                      <a:pt x="800885" y="1780178"/>
                    </a:lnTo>
                    <a:lnTo>
                      <a:pt x="756121" y="1760099"/>
                    </a:lnTo>
                    <a:lnTo>
                      <a:pt x="712969" y="1737335"/>
                    </a:lnTo>
                    <a:lnTo>
                      <a:pt x="671535" y="1711971"/>
                    </a:lnTo>
                    <a:lnTo>
                      <a:pt x="631925" y="1684090"/>
                    </a:lnTo>
                    <a:lnTo>
                      <a:pt x="594242" y="1653778"/>
                    </a:lnTo>
                    <a:lnTo>
                      <a:pt x="558594" y="1621119"/>
                    </a:lnTo>
                    <a:lnTo>
                      <a:pt x="525085" y="1586199"/>
                    </a:lnTo>
                    <a:lnTo>
                      <a:pt x="493820" y="1549101"/>
                    </a:lnTo>
                    <a:lnTo>
                      <a:pt x="464905" y="1509911"/>
                    </a:lnTo>
                    <a:lnTo>
                      <a:pt x="438444" y="1468712"/>
                    </a:lnTo>
                    <a:lnTo>
                      <a:pt x="414544" y="1425591"/>
                    </a:lnTo>
                    <a:lnTo>
                      <a:pt x="393309" y="1380631"/>
                    </a:lnTo>
                    <a:lnTo>
                      <a:pt x="374844" y="1333917"/>
                    </a:lnTo>
                    <a:lnTo>
                      <a:pt x="359447" y="1286135"/>
                    </a:lnTo>
                    <a:lnTo>
                      <a:pt x="347324" y="1238007"/>
                    </a:lnTo>
                    <a:lnTo>
                      <a:pt x="338448" y="1189661"/>
                    </a:lnTo>
                    <a:lnTo>
                      <a:pt x="332790" y="1141231"/>
                    </a:lnTo>
                    <a:lnTo>
                      <a:pt x="330323" y="1092846"/>
                    </a:lnTo>
                    <a:lnTo>
                      <a:pt x="331019" y="1044638"/>
                    </a:lnTo>
                    <a:lnTo>
                      <a:pt x="334849" y="996737"/>
                    </a:lnTo>
                    <a:lnTo>
                      <a:pt x="341786" y="949276"/>
                    </a:lnTo>
                    <a:lnTo>
                      <a:pt x="351802" y="902383"/>
                    </a:lnTo>
                    <a:lnTo>
                      <a:pt x="364868" y="856192"/>
                    </a:lnTo>
                    <a:lnTo>
                      <a:pt x="380958" y="810832"/>
                    </a:lnTo>
                    <a:lnTo>
                      <a:pt x="400042" y="766434"/>
                    </a:lnTo>
                    <a:lnTo>
                      <a:pt x="422093" y="723130"/>
                    </a:lnTo>
                    <a:lnTo>
                      <a:pt x="447082" y="681051"/>
                    </a:lnTo>
                    <a:lnTo>
                      <a:pt x="474983" y="640327"/>
                    </a:lnTo>
                    <a:lnTo>
                      <a:pt x="505766" y="601089"/>
                    </a:lnTo>
                    <a:lnTo>
                      <a:pt x="539405" y="563469"/>
                    </a:lnTo>
                    <a:lnTo>
                      <a:pt x="301590" y="343518"/>
                    </a:lnTo>
                    <a:lnTo>
                      <a:pt x="257954" y="386983"/>
                    </a:lnTo>
                    <a:lnTo>
                      <a:pt x="226192" y="425865"/>
                    </a:lnTo>
                    <a:lnTo>
                      <a:pt x="196445" y="465801"/>
                    </a:lnTo>
                    <a:lnTo>
                      <a:pt x="168727" y="506730"/>
                    </a:lnTo>
                    <a:lnTo>
                      <a:pt x="143055" y="548594"/>
                    </a:lnTo>
                    <a:lnTo>
                      <a:pt x="119444" y="591331"/>
                    </a:lnTo>
                    <a:lnTo>
                      <a:pt x="97908" y="634883"/>
                    </a:lnTo>
                    <a:lnTo>
                      <a:pt x="78464" y="679189"/>
                    </a:lnTo>
                    <a:lnTo>
                      <a:pt x="61125" y="724190"/>
                    </a:lnTo>
                    <a:lnTo>
                      <a:pt x="45907" y="769826"/>
                    </a:lnTo>
                    <a:lnTo>
                      <a:pt x="32826" y="816037"/>
                    </a:lnTo>
                    <a:lnTo>
                      <a:pt x="21897" y="862764"/>
                    </a:lnTo>
                    <a:lnTo>
                      <a:pt x="13134" y="909946"/>
                    </a:lnTo>
                    <a:lnTo>
                      <a:pt x="6554" y="957525"/>
                    </a:lnTo>
                    <a:lnTo>
                      <a:pt x="2170" y="1005439"/>
                    </a:lnTo>
                    <a:lnTo>
                      <a:pt x="0" y="1053630"/>
                    </a:lnTo>
                    <a:lnTo>
                      <a:pt x="56" y="1102038"/>
                    </a:lnTo>
                    <a:lnTo>
                      <a:pt x="2355" y="1150602"/>
                    </a:lnTo>
                    <a:lnTo>
                      <a:pt x="6913" y="1199263"/>
                    </a:lnTo>
                    <a:lnTo>
                      <a:pt x="13743" y="1247962"/>
                    </a:lnTo>
                    <a:lnTo>
                      <a:pt x="22862" y="1296638"/>
                    </a:lnTo>
                    <a:lnTo>
                      <a:pt x="34284" y="1345232"/>
                    </a:lnTo>
                    <a:lnTo>
                      <a:pt x="48025" y="1393684"/>
                    </a:lnTo>
                    <a:lnTo>
                      <a:pt x="64100" y="1441935"/>
                    </a:lnTo>
                    <a:lnTo>
                      <a:pt x="81600" y="1487581"/>
                    </a:lnTo>
                    <a:lnTo>
                      <a:pt x="100952" y="1532087"/>
                    </a:lnTo>
                    <a:lnTo>
                      <a:pt x="122110" y="1575414"/>
                    </a:lnTo>
                    <a:lnTo>
                      <a:pt x="145025" y="1617524"/>
                    </a:lnTo>
                    <a:lnTo>
                      <a:pt x="169650" y="1658380"/>
                    </a:lnTo>
                    <a:lnTo>
                      <a:pt x="195939" y="1697942"/>
                    </a:lnTo>
                    <a:lnTo>
                      <a:pt x="223844" y="1736174"/>
                    </a:lnTo>
                    <a:lnTo>
                      <a:pt x="253317" y="1773036"/>
                    </a:lnTo>
                    <a:lnTo>
                      <a:pt x="284312" y="1808492"/>
                    </a:lnTo>
                    <a:lnTo>
                      <a:pt x="316780" y="1842503"/>
                    </a:lnTo>
                    <a:lnTo>
                      <a:pt x="350676" y="1875030"/>
                    </a:lnTo>
                    <a:lnTo>
                      <a:pt x="385951" y="1906037"/>
                    </a:lnTo>
                    <a:lnTo>
                      <a:pt x="422558" y="1935484"/>
                    </a:lnTo>
                    <a:lnTo>
                      <a:pt x="460450" y="1963335"/>
                    </a:lnTo>
                    <a:lnTo>
                      <a:pt x="499580" y="1989550"/>
                    </a:lnTo>
                    <a:lnTo>
                      <a:pt x="539901" y="2014092"/>
                    </a:lnTo>
                    <a:lnTo>
                      <a:pt x="581364" y="2036923"/>
                    </a:lnTo>
                    <a:lnTo>
                      <a:pt x="623924" y="2058004"/>
                    </a:lnTo>
                    <a:lnTo>
                      <a:pt x="667532" y="2077298"/>
                    </a:lnTo>
                    <a:lnTo>
                      <a:pt x="712142" y="2094767"/>
                    </a:lnTo>
                    <a:lnTo>
                      <a:pt x="757705" y="2110372"/>
                    </a:lnTo>
                    <a:lnTo>
                      <a:pt x="804175" y="2124077"/>
                    </a:lnTo>
                    <a:lnTo>
                      <a:pt x="851505" y="2135841"/>
                    </a:lnTo>
                    <a:lnTo>
                      <a:pt x="899648" y="2145628"/>
                    </a:lnTo>
                    <a:lnTo>
                      <a:pt x="948555" y="2153400"/>
                    </a:lnTo>
                    <a:lnTo>
                      <a:pt x="997759" y="2159072"/>
                    </a:lnTo>
                    <a:lnTo>
                      <a:pt x="1046785" y="2162599"/>
                    </a:lnTo>
                    <a:lnTo>
                      <a:pt x="1095579" y="2164006"/>
                    </a:lnTo>
                    <a:lnTo>
                      <a:pt x="1144083" y="2163316"/>
                    </a:lnTo>
                    <a:lnTo>
                      <a:pt x="1192241" y="2160552"/>
                    </a:lnTo>
                    <a:lnTo>
                      <a:pt x="1239999" y="2155739"/>
                    </a:lnTo>
                    <a:lnTo>
                      <a:pt x="1287299" y="2148901"/>
                    </a:lnTo>
                    <a:lnTo>
                      <a:pt x="1334085" y="2140062"/>
                    </a:lnTo>
                    <a:lnTo>
                      <a:pt x="1380302" y="2129245"/>
                    </a:lnTo>
                    <a:lnTo>
                      <a:pt x="1425893" y="2116474"/>
                    </a:lnTo>
                    <a:lnTo>
                      <a:pt x="1470803" y="2101774"/>
                    </a:lnTo>
                    <a:lnTo>
                      <a:pt x="1514975" y="2085168"/>
                    </a:lnTo>
                    <a:lnTo>
                      <a:pt x="1558354" y="2066680"/>
                    </a:lnTo>
                    <a:lnTo>
                      <a:pt x="1600883" y="2046333"/>
                    </a:lnTo>
                    <a:lnTo>
                      <a:pt x="1642506" y="2024153"/>
                    </a:lnTo>
                    <a:lnTo>
                      <a:pt x="1683167" y="2000162"/>
                    </a:lnTo>
                    <a:lnTo>
                      <a:pt x="1722811" y="1974385"/>
                    </a:lnTo>
                    <a:lnTo>
                      <a:pt x="1761381" y="1946845"/>
                    </a:lnTo>
                    <a:lnTo>
                      <a:pt x="1798821" y="1917567"/>
                    </a:lnTo>
                    <a:lnTo>
                      <a:pt x="1835075" y="1886574"/>
                    </a:lnTo>
                    <a:lnTo>
                      <a:pt x="1870087" y="1853890"/>
                    </a:lnTo>
                    <a:lnTo>
                      <a:pt x="1903801" y="1819539"/>
                    </a:lnTo>
                    <a:lnTo>
                      <a:pt x="1936162" y="1783544"/>
                    </a:lnTo>
                    <a:lnTo>
                      <a:pt x="1967112" y="1745931"/>
                    </a:lnTo>
                    <a:lnTo>
                      <a:pt x="1996596" y="1706722"/>
                    </a:lnTo>
                    <a:lnTo>
                      <a:pt x="2024324" y="1666288"/>
                    </a:lnTo>
                    <a:lnTo>
                      <a:pt x="2050036" y="1625022"/>
                    </a:lnTo>
                    <a:lnTo>
                      <a:pt x="2073728" y="1582987"/>
                    </a:lnTo>
                    <a:lnTo>
                      <a:pt x="2095397" y="1540240"/>
                    </a:lnTo>
                    <a:lnTo>
                      <a:pt x="2115037" y="1496844"/>
                    </a:lnTo>
                    <a:lnTo>
                      <a:pt x="2132645" y="1452857"/>
                    </a:lnTo>
                    <a:lnTo>
                      <a:pt x="2148217" y="1408339"/>
                    </a:lnTo>
                    <a:lnTo>
                      <a:pt x="2161748" y="1363350"/>
                    </a:lnTo>
                    <a:lnTo>
                      <a:pt x="2173234" y="1317952"/>
                    </a:lnTo>
                    <a:lnTo>
                      <a:pt x="2182671" y="1272202"/>
                    </a:lnTo>
                    <a:lnTo>
                      <a:pt x="2190054" y="1226162"/>
                    </a:lnTo>
                    <a:lnTo>
                      <a:pt x="2195380" y="1179891"/>
                    </a:lnTo>
                    <a:lnTo>
                      <a:pt x="2198645" y="1133450"/>
                    </a:lnTo>
                    <a:lnTo>
                      <a:pt x="2199843" y="1086898"/>
                    </a:lnTo>
                    <a:lnTo>
                      <a:pt x="2198971" y="1040295"/>
                    </a:lnTo>
                    <a:lnTo>
                      <a:pt x="2196025" y="993701"/>
                    </a:lnTo>
                    <a:lnTo>
                      <a:pt x="2191000" y="947177"/>
                    </a:lnTo>
                    <a:lnTo>
                      <a:pt x="2183892" y="900782"/>
                    </a:lnTo>
                    <a:lnTo>
                      <a:pt x="2174697" y="854576"/>
                    </a:lnTo>
                    <a:lnTo>
                      <a:pt x="2163411" y="808619"/>
                    </a:lnTo>
                    <a:lnTo>
                      <a:pt x="2150029" y="762972"/>
                    </a:lnTo>
                    <a:lnTo>
                      <a:pt x="2134547" y="717693"/>
                    </a:lnTo>
                    <a:lnTo>
                      <a:pt x="2116962" y="672844"/>
                    </a:lnTo>
                    <a:lnTo>
                      <a:pt x="2097269" y="628484"/>
                    </a:lnTo>
                    <a:lnTo>
                      <a:pt x="2075463" y="584673"/>
                    </a:lnTo>
                    <a:lnTo>
                      <a:pt x="2050755" y="540102"/>
                    </a:lnTo>
                    <a:lnTo>
                      <a:pt x="2024300" y="497068"/>
                    </a:lnTo>
                    <a:lnTo>
                      <a:pt x="1996154" y="455602"/>
                    </a:lnTo>
                    <a:lnTo>
                      <a:pt x="1966369" y="415734"/>
                    </a:lnTo>
                    <a:lnTo>
                      <a:pt x="1935001" y="377493"/>
                    </a:lnTo>
                    <a:lnTo>
                      <a:pt x="1902105" y="340909"/>
                    </a:lnTo>
                    <a:lnTo>
                      <a:pt x="1867736" y="306014"/>
                    </a:lnTo>
                    <a:lnTo>
                      <a:pt x="1831947" y="272835"/>
                    </a:lnTo>
                    <a:lnTo>
                      <a:pt x="1794793" y="241405"/>
                    </a:lnTo>
                    <a:lnTo>
                      <a:pt x="1756330" y="211752"/>
                    </a:lnTo>
                    <a:lnTo>
                      <a:pt x="1716611" y="183907"/>
                    </a:lnTo>
                    <a:lnTo>
                      <a:pt x="1675692" y="157899"/>
                    </a:lnTo>
                    <a:lnTo>
                      <a:pt x="1633627" y="133759"/>
                    </a:lnTo>
                    <a:lnTo>
                      <a:pt x="1590470" y="111517"/>
                    </a:lnTo>
                    <a:lnTo>
                      <a:pt x="1546277" y="91203"/>
                    </a:lnTo>
                    <a:lnTo>
                      <a:pt x="1501101" y="72846"/>
                    </a:lnTo>
                    <a:lnTo>
                      <a:pt x="1454998" y="56477"/>
                    </a:lnTo>
                    <a:lnTo>
                      <a:pt x="1408022" y="42126"/>
                    </a:lnTo>
                    <a:lnTo>
                      <a:pt x="1360228" y="29822"/>
                    </a:lnTo>
                    <a:lnTo>
                      <a:pt x="1311670" y="19597"/>
                    </a:lnTo>
                    <a:lnTo>
                      <a:pt x="1262404" y="11479"/>
                    </a:lnTo>
                    <a:lnTo>
                      <a:pt x="1212482" y="5499"/>
                    </a:lnTo>
                    <a:lnTo>
                      <a:pt x="1161961" y="1687"/>
                    </a:lnTo>
                    <a:lnTo>
                      <a:pt x="1110895" y="73"/>
                    </a:lnTo>
                    <a:close/>
                  </a:path>
                </a:pathLst>
              </a:custGeom>
              <a:solidFill>
                <a:srgbClr val="003150"/>
              </a:solidFill>
            </p:spPr>
            <p:txBody>
              <a:bodyPr wrap="square" lIns="0" tIns="0" rIns="0" bIns="0" rtlCol="0"/>
              <a:lstStyle/>
              <a:p>
                <a:endParaRPr/>
              </a:p>
            </p:txBody>
          </p:sp>
          <p:sp>
            <p:nvSpPr>
              <p:cNvPr id="20" name="object 20"/>
              <p:cNvSpPr/>
              <p:nvPr/>
            </p:nvSpPr>
            <p:spPr>
              <a:xfrm>
                <a:off x="15600483" y="4002805"/>
                <a:ext cx="2200275" cy="2164080"/>
              </a:xfrm>
              <a:custGeom>
                <a:avLst/>
                <a:gdLst/>
                <a:ahLst/>
                <a:cxnLst/>
                <a:rect l="l" t="t" r="r" b="b"/>
                <a:pathLst>
                  <a:path w="2200275" h="2164079">
                    <a:moveTo>
                      <a:pt x="1099911" y="10837"/>
                    </a:moveTo>
                    <a:lnTo>
                      <a:pt x="1099911" y="3266"/>
                    </a:lnTo>
                    <a:lnTo>
                      <a:pt x="1103210" y="0"/>
                    </a:lnTo>
                    <a:lnTo>
                      <a:pt x="1110895" y="73"/>
                    </a:lnTo>
                    <a:lnTo>
                      <a:pt x="1161961" y="1687"/>
                    </a:lnTo>
                    <a:lnTo>
                      <a:pt x="1212482" y="5499"/>
                    </a:lnTo>
                    <a:lnTo>
                      <a:pt x="1262404" y="11479"/>
                    </a:lnTo>
                    <a:lnTo>
                      <a:pt x="1311670" y="19597"/>
                    </a:lnTo>
                    <a:lnTo>
                      <a:pt x="1360228" y="29822"/>
                    </a:lnTo>
                    <a:lnTo>
                      <a:pt x="1408022" y="42126"/>
                    </a:lnTo>
                    <a:lnTo>
                      <a:pt x="1454998" y="56477"/>
                    </a:lnTo>
                    <a:lnTo>
                      <a:pt x="1501101" y="72846"/>
                    </a:lnTo>
                    <a:lnTo>
                      <a:pt x="1546277" y="91203"/>
                    </a:lnTo>
                    <a:lnTo>
                      <a:pt x="1590470" y="111517"/>
                    </a:lnTo>
                    <a:lnTo>
                      <a:pt x="1633627" y="133759"/>
                    </a:lnTo>
                    <a:lnTo>
                      <a:pt x="1675692" y="157899"/>
                    </a:lnTo>
                    <a:lnTo>
                      <a:pt x="1716611" y="183907"/>
                    </a:lnTo>
                    <a:lnTo>
                      <a:pt x="1756330" y="211752"/>
                    </a:lnTo>
                    <a:lnTo>
                      <a:pt x="1794793" y="241405"/>
                    </a:lnTo>
                    <a:lnTo>
                      <a:pt x="1831947" y="272835"/>
                    </a:lnTo>
                    <a:lnTo>
                      <a:pt x="1867736" y="306014"/>
                    </a:lnTo>
                    <a:lnTo>
                      <a:pt x="1902105" y="340909"/>
                    </a:lnTo>
                    <a:lnTo>
                      <a:pt x="1935001" y="377493"/>
                    </a:lnTo>
                    <a:lnTo>
                      <a:pt x="1966369" y="415734"/>
                    </a:lnTo>
                    <a:lnTo>
                      <a:pt x="1996154" y="455602"/>
                    </a:lnTo>
                    <a:lnTo>
                      <a:pt x="2024300" y="497068"/>
                    </a:lnTo>
                    <a:lnTo>
                      <a:pt x="2050755" y="540102"/>
                    </a:lnTo>
                    <a:lnTo>
                      <a:pt x="2075463" y="584673"/>
                    </a:lnTo>
                    <a:lnTo>
                      <a:pt x="2097269" y="628484"/>
                    </a:lnTo>
                    <a:lnTo>
                      <a:pt x="2116962" y="672844"/>
                    </a:lnTo>
                    <a:lnTo>
                      <a:pt x="2134547" y="717693"/>
                    </a:lnTo>
                    <a:lnTo>
                      <a:pt x="2150029" y="762972"/>
                    </a:lnTo>
                    <a:lnTo>
                      <a:pt x="2163411" y="808619"/>
                    </a:lnTo>
                    <a:lnTo>
                      <a:pt x="2174697" y="854576"/>
                    </a:lnTo>
                    <a:lnTo>
                      <a:pt x="2183892" y="900782"/>
                    </a:lnTo>
                    <a:lnTo>
                      <a:pt x="2191000" y="947177"/>
                    </a:lnTo>
                    <a:lnTo>
                      <a:pt x="2196025" y="993701"/>
                    </a:lnTo>
                    <a:lnTo>
                      <a:pt x="2198971" y="1040295"/>
                    </a:lnTo>
                    <a:lnTo>
                      <a:pt x="2199843" y="1086898"/>
                    </a:lnTo>
                    <a:lnTo>
                      <a:pt x="2198645" y="1133450"/>
                    </a:lnTo>
                    <a:lnTo>
                      <a:pt x="2195380" y="1179891"/>
                    </a:lnTo>
                    <a:lnTo>
                      <a:pt x="2190054" y="1226162"/>
                    </a:lnTo>
                    <a:lnTo>
                      <a:pt x="2182671" y="1272202"/>
                    </a:lnTo>
                    <a:lnTo>
                      <a:pt x="2173234" y="1317952"/>
                    </a:lnTo>
                    <a:lnTo>
                      <a:pt x="2161748" y="1363350"/>
                    </a:lnTo>
                    <a:lnTo>
                      <a:pt x="2148217" y="1408339"/>
                    </a:lnTo>
                    <a:lnTo>
                      <a:pt x="2132645" y="1452857"/>
                    </a:lnTo>
                    <a:lnTo>
                      <a:pt x="2115037" y="1496844"/>
                    </a:lnTo>
                    <a:lnTo>
                      <a:pt x="2095397" y="1540240"/>
                    </a:lnTo>
                    <a:lnTo>
                      <a:pt x="2073728" y="1582987"/>
                    </a:lnTo>
                    <a:lnTo>
                      <a:pt x="2050036" y="1625022"/>
                    </a:lnTo>
                    <a:lnTo>
                      <a:pt x="2024324" y="1666288"/>
                    </a:lnTo>
                    <a:lnTo>
                      <a:pt x="1996596" y="1706722"/>
                    </a:lnTo>
                    <a:lnTo>
                      <a:pt x="1967112" y="1745931"/>
                    </a:lnTo>
                    <a:lnTo>
                      <a:pt x="1936162" y="1783544"/>
                    </a:lnTo>
                    <a:lnTo>
                      <a:pt x="1903801" y="1819539"/>
                    </a:lnTo>
                    <a:lnTo>
                      <a:pt x="1870087" y="1853890"/>
                    </a:lnTo>
                    <a:lnTo>
                      <a:pt x="1835075" y="1886574"/>
                    </a:lnTo>
                    <a:lnTo>
                      <a:pt x="1798821" y="1917567"/>
                    </a:lnTo>
                    <a:lnTo>
                      <a:pt x="1761381" y="1946845"/>
                    </a:lnTo>
                    <a:lnTo>
                      <a:pt x="1722811" y="1974385"/>
                    </a:lnTo>
                    <a:lnTo>
                      <a:pt x="1683167" y="2000162"/>
                    </a:lnTo>
                    <a:lnTo>
                      <a:pt x="1642506" y="2024153"/>
                    </a:lnTo>
                    <a:lnTo>
                      <a:pt x="1600883" y="2046333"/>
                    </a:lnTo>
                    <a:lnTo>
                      <a:pt x="1558354" y="2066680"/>
                    </a:lnTo>
                    <a:lnTo>
                      <a:pt x="1514975" y="2085168"/>
                    </a:lnTo>
                    <a:lnTo>
                      <a:pt x="1470803" y="2101774"/>
                    </a:lnTo>
                    <a:lnTo>
                      <a:pt x="1425893" y="2116474"/>
                    </a:lnTo>
                    <a:lnTo>
                      <a:pt x="1380302" y="2129245"/>
                    </a:lnTo>
                    <a:lnTo>
                      <a:pt x="1334085" y="2140062"/>
                    </a:lnTo>
                    <a:lnTo>
                      <a:pt x="1287299" y="2148901"/>
                    </a:lnTo>
                    <a:lnTo>
                      <a:pt x="1239999" y="2155739"/>
                    </a:lnTo>
                    <a:lnTo>
                      <a:pt x="1192241" y="2160552"/>
                    </a:lnTo>
                    <a:lnTo>
                      <a:pt x="1144083" y="2163316"/>
                    </a:lnTo>
                    <a:lnTo>
                      <a:pt x="1095579" y="2164006"/>
                    </a:lnTo>
                    <a:lnTo>
                      <a:pt x="1046785" y="2162599"/>
                    </a:lnTo>
                    <a:lnTo>
                      <a:pt x="997759" y="2159072"/>
                    </a:lnTo>
                    <a:lnTo>
                      <a:pt x="948555" y="2153400"/>
                    </a:lnTo>
                    <a:lnTo>
                      <a:pt x="899648" y="2145628"/>
                    </a:lnTo>
                    <a:lnTo>
                      <a:pt x="851505" y="2135841"/>
                    </a:lnTo>
                    <a:lnTo>
                      <a:pt x="804175" y="2124077"/>
                    </a:lnTo>
                    <a:lnTo>
                      <a:pt x="757705" y="2110372"/>
                    </a:lnTo>
                    <a:lnTo>
                      <a:pt x="712142" y="2094767"/>
                    </a:lnTo>
                    <a:lnTo>
                      <a:pt x="667532" y="2077298"/>
                    </a:lnTo>
                    <a:lnTo>
                      <a:pt x="623924" y="2058004"/>
                    </a:lnTo>
                    <a:lnTo>
                      <a:pt x="581364" y="2036923"/>
                    </a:lnTo>
                    <a:lnTo>
                      <a:pt x="539901" y="2014092"/>
                    </a:lnTo>
                    <a:lnTo>
                      <a:pt x="499580" y="1989550"/>
                    </a:lnTo>
                    <a:lnTo>
                      <a:pt x="460450" y="1963335"/>
                    </a:lnTo>
                    <a:lnTo>
                      <a:pt x="422558" y="1935484"/>
                    </a:lnTo>
                    <a:lnTo>
                      <a:pt x="385951" y="1906037"/>
                    </a:lnTo>
                    <a:lnTo>
                      <a:pt x="350676" y="1875030"/>
                    </a:lnTo>
                    <a:lnTo>
                      <a:pt x="316780" y="1842503"/>
                    </a:lnTo>
                    <a:lnTo>
                      <a:pt x="284312" y="1808492"/>
                    </a:lnTo>
                    <a:lnTo>
                      <a:pt x="253317" y="1773036"/>
                    </a:lnTo>
                    <a:lnTo>
                      <a:pt x="223844" y="1736174"/>
                    </a:lnTo>
                    <a:lnTo>
                      <a:pt x="195939" y="1697942"/>
                    </a:lnTo>
                    <a:lnTo>
                      <a:pt x="169650" y="1658380"/>
                    </a:lnTo>
                    <a:lnTo>
                      <a:pt x="145025" y="1617524"/>
                    </a:lnTo>
                    <a:lnTo>
                      <a:pt x="122110" y="1575414"/>
                    </a:lnTo>
                    <a:lnTo>
                      <a:pt x="100952" y="1532087"/>
                    </a:lnTo>
                    <a:lnTo>
                      <a:pt x="81600" y="1487581"/>
                    </a:lnTo>
                    <a:lnTo>
                      <a:pt x="64100" y="1441935"/>
                    </a:lnTo>
                    <a:lnTo>
                      <a:pt x="48025" y="1393684"/>
                    </a:lnTo>
                    <a:lnTo>
                      <a:pt x="34284" y="1345232"/>
                    </a:lnTo>
                    <a:lnTo>
                      <a:pt x="22862" y="1296638"/>
                    </a:lnTo>
                    <a:lnTo>
                      <a:pt x="13743" y="1247962"/>
                    </a:lnTo>
                    <a:lnTo>
                      <a:pt x="6913" y="1199263"/>
                    </a:lnTo>
                    <a:lnTo>
                      <a:pt x="2355" y="1150602"/>
                    </a:lnTo>
                    <a:lnTo>
                      <a:pt x="56" y="1102038"/>
                    </a:lnTo>
                    <a:lnTo>
                      <a:pt x="0" y="1053630"/>
                    </a:lnTo>
                    <a:lnTo>
                      <a:pt x="2170" y="1005439"/>
                    </a:lnTo>
                    <a:lnTo>
                      <a:pt x="6554" y="957525"/>
                    </a:lnTo>
                    <a:lnTo>
                      <a:pt x="13134" y="909946"/>
                    </a:lnTo>
                    <a:lnTo>
                      <a:pt x="21897" y="862764"/>
                    </a:lnTo>
                    <a:lnTo>
                      <a:pt x="32826" y="816037"/>
                    </a:lnTo>
                    <a:lnTo>
                      <a:pt x="45907" y="769826"/>
                    </a:lnTo>
                    <a:lnTo>
                      <a:pt x="61125" y="724190"/>
                    </a:lnTo>
                    <a:lnTo>
                      <a:pt x="78464" y="679189"/>
                    </a:lnTo>
                    <a:lnTo>
                      <a:pt x="97908" y="634883"/>
                    </a:lnTo>
                    <a:lnTo>
                      <a:pt x="119444" y="591331"/>
                    </a:lnTo>
                    <a:lnTo>
                      <a:pt x="143055" y="548594"/>
                    </a:lnTo>
                    <a:lnTo>
                      <a:pt x="168727" y="506730"/>
                    </a:lnTo>
                    <a:lnTo>
                      <a:pt x="196445" y="465801"/>
                    </a:lnTo>
                    <a:lnTo>
                      <a:pt x="226192" y="425865"/>
                    </a:lnTo>
                    <a:lnTo>
                      <a:pt x="257954" y="386983"/>
                    </a:lnTo>
                    <a:lnTo>
                      <a:pt x="291716" y="349214"/>
                    </a:lnTo>
                    <a:lnTo>
                      <a:pt x="539405" y="563469"/>
                    </a:lnTo>
                    <a:lnTo>
                      <a:pt x="505766" y="601089"/>
                    </a:lnTo>
                    <a:lnTo>
                      <a:pt x="474983" y="640327"/>
                    </a:lnTo>
                    <a:lnTo>
                      <a:pt x="447082" y="681051"/>
                    </a:lnTo>
                    <a:lnTo>
                      <a:pt x="422093" y="723130"/>
                    </a:lnTo>
                    <a:lnTo>
                      <a:pt x="400042" y="766434"/>
                    </a:lnTo>
                    <a:lnTo>
                      <a:pt x="380958" y="810832"/>
                    </a:lnTo>
                    <a:lnTo>
                      <a:pt x="364868" y="856192"/>
                    </a:lnTo>
                    <a:lnTo>
                      <a:pt x="351802" y="902383"/>
                    </a:lnTo>
                    <a:lnTo>
                      <a:pt x="341786" y="949276"/>
                    </a:lnTo>
                    <a:lnTo>
                      <a:pt x="334849" y="996737"/>
                    </a:lnTo>
                    <a:lnTo>
                      <a:pt x="331019" y="1044638"/>
                    </a:lnTo>
                    <a:lnTo>
                      <a:pt x="330323" y="1092846"/>
                    </a:lnTo>
                    <a:lnTo>
                      <a:pt x="332790" y="1141231"/>
                    </a:lnTo>
                    <a:lnTo>
                      <a:pt x="338448" y="1189661"/>
                    </a:lnTo>
                    <a:lnTo>
                      <a:pt x="347324" y="1238007"/>
                    </a:lnTo>
                    <a:lnTo>
                      <a:pt x="359447" y="1286135"/>
                    </a:lnTo>
                    <a:lnTo>
                      <a:pt x="374844" y="1333917"/>
                    </a:lnTo>
                    <a:lnTo>
                      <a:pt x="393309" y="1380631"/>
                    </a:lnTo>
                    <a:lnTo>
                      <a:pt x="414544" y="1425591"/>
                    </a:lnTo>
                    <a:lnTo>
                      <a:pt x="438444" y="1468712"/>
                    </a:lnTo>
                    <a:lnTo>
                      <a:pt x="464905" y="1509911"/>
                    </a:lnTo>
                    <a:lnTo>
                      <a:pt x="493820" y="1549101"/>
                    </a:lnTo>
                    <a:lnTo>
                      <a:pt x="525085" y="1586199"/>
                    </a:lnTo>
                    <a:lnTo>
                      <a:pt x="558594" y="1621119"/>
                    </a:lnTo>
                    <a:lnTo>
                      <a:pt x="594242" y="1653778"/>
                    </a:lnTo>
                    <a:lnTo>
                      <a:pt x="631925" y="1684090"/>
                    </a:lnTo>
                    <a:lnTo>
                      <a:pt x="671535" y="1711971"/>
                    </a:lnTo>
                    <a:lnTo>
                      <a:pt x="712969" y="1737335"/>
                    </a:lnTo>
                    <a:lnTo>
                      <a:pt x="756121" y="1760099"/>
                    </a:lnTo>
                    <a:lnTo>
                      <a:pt x="800885" y="1780178"/>
                    </a:lnTo>
                    <a:lnTo>
                      <a:pt x="847158" y="1797486"/>
                    </a:lnTo>
                    <a:lnTo>
                      <a:pt x="894832" y="1811940"/>
                    </a:lnTo>
                    <a:lnTo>
                      <a:pt x="943804" y="1823454"/>
                    </a:lnTo>
                    <a:lnTo>
                      <a:pt x="993967" y="1831944"/>
                    </a:lnTo>
                    <a:lnTo>
                      <a:pt x="1044577" y="1837261"/>
                    </a:lnTo>
                    <a:lnTo>
                      <a:pt x="1094878" y="1839349"/>
                    </a:lnTo>
                    <a:lnTo>
                      <a:pt x="1144747" y="1838260"/>
                    </a:lnTo>
                    <a:lnTo>
                      <a:pt x="1194057" y="1834048"/>
                    </a:lnTo>
                    <a:lnTo>
                      <a:pt x="1242686" y="1826766"/>
                    </a:lnTo>
                    <a:lnTo>
                      <a:pt x="1290507" y="1816468"/>
                    </a:lnTo>
                    <a:lnTo>
                      <a:pt x="1337396" y="1803205"/>
                    </a:lnTo>
                    <a:lnTo>
                      <a:pt x="1383229" y="1787032"/>
                    </a:lnTo>
                    <a:lnTo>
                      <a:pt x="1427880" y="1768002"/>
                    </a:lnTo>
                    <a:lnTo>
                      <a:pt x="1471225" y="1746167"/>
                    </a:lnTo>
                    <a:lnTo>
                      <a:pt x="1513139" y="1721580"/>
                    </a:lnTo>
                    <a:lnTo>
                      <a:pt x="1553497" y="1694296"/>
                    </a:lnTo>
                    <a:lnTo>
                      <a:pt x="1592175" y="1664367"/>
                    </a:lnTo>
                    <a:lnTo>
                      <a:pt x="1629048" y="1631845"/>
                    </a:lnTo>
                    <a:lnTo>
                      <a:pt x="1663991" y="1596786"/>
                    </a:lnTo>
                    <a:lnTo>
                      <a:pt x="1696880" y="1559240"/>
                    </a:lnTo>
                    <a:lnTo>
                      <a:pt x="1727589" y="1519262"/>
                    </a:lnTo>
                    <a:lnTo>
                      <a:pt x="1755644" y="1477436"/>
                    </a:lnTo>
                    <a:lnTo>
                      <a:pt x="1780646" y="1434395"/>
                    </a:lnTo>
                    <a:lnTo>
                      <a:pt x="1802584" y="1390272"/>
                    </a:lnTo>
                    <a:lnTo>
                      <a:pt x="1821449" y="1345202"/>
                    </a:lnTo>
                    <a:lnTo>
                      <a:pt x="1837232" y="1299318"/>
                    </a:lnTo>
                    <a:lnTo>
                      <a:pt x="1849924" y="1252754"/>
                    </a:lnTo>
                    <a:lnTo>
                      <a:pt x="1859514" y="1205643"/>
                    </a:lnTo>
                    <a:lnTo>
                      <a:pt x="1865994" y="1158118"/>
                    </a:lnTo>
                    <a:lnTo>
                      <a:pt x="1869354" y="1110314"/>
                    </a:lnTo>
                    <a:lnTo>
                      <a:pt x="1869585" y="1062363"/>
                    </a:lnTo>
                    <a:lnTo>
                      <a:pt x="1866678" y="1014399"/>
                    </a:lnTo>
                    <a:lnTo>
                      <a:pt x="1860623" y="966557"/>
                    </a:lnTo>
                    <a:lnTo>
                      <a:pt x="1851411" y="918968"/>
                    </a:lnTo>
                    <a:lnTo>
                      <a:pt x="1839032" y="871768"/>
                    </a:lnTo>
                    <a:lnTo>
                      <a:pt x="1823477" y="825089"/>
                    </a:lnTo>
                    <a:lnTo>
                      <a:pt x="1804737" y="779066"/>
                    </a:lnTo>
                    <a:lnTo>
                      <a:pt x="1782802" y="733831"/>
                    </a:lnTo>
                    <a:lnTo>
                      <a:pt x="1757976" y="690068"/>
                    </a:lnTo>
                    <a:lnTo>
                      <a:pt x="1730653" y="648418"/>
                    </a:lnTo>
                    <a:lnTo>
                      <a:pt x="1700947" y="608951"/>
                    </a:lnTo>
                    <a:lnTo>
                      <a:pt x="1668974" y="571737"/>
                    </a:lnTo>
                    <a:lnTo>
                      <a:pt x="1634851" y="536844"/>
                    </a:lnTo>
                    <a:lnTo>
                      <a:pt x="1598695" y="504344"/>
                    </a:lnTo>
                    <a:lnTo>
                      <a:pt x="1560620" y="474304"/>
                    </a:lnTo>
                    <a:lnTo>
                      <a:pt x="1520743" y="446795"/>
                    </a:lnTo>
                    <a:lnTo>
                      <a:pt x="1479180" y="421886"/>
                    </a:lnTo>
                    <a:lnTo>
                      <a:pt x="1436047" y="399647"/>
                    </a:lnTo>
                    <a:lnTo>
                      <a:pt x="1391461" y="380148"/>
                    </a:lnTo>
                    <a:lnTo>
                      <a:pt x="1345536" y="363458"/>
                    </a:lnTo>
                    <a:lnTo>
                      <a:pt x="1298390" y="349646"/>
                    </a:lnTo>
                    <a:lnTo>
                      <a:pt x="1250139" y="338782"/>
                    </a:lnTo>
                    <a:lnTo>
                      <a:pt x="1200898" y="330936"/>
                    </a:lnTo>
                    <a:lnTo>
                      <a:pt x="1150783" y="326178"/>
                    </a:lnTo>
                    <a:lnTo>
                      <a:pt x="1099911" y="324576"/>
                    </a:lnTo>
                    <a:lnTo>
                      <a:pt x="1099911" y="10837"/>
                    </a:lnTo>
                    <a:close/>
                  </a:path>
                </a:pathLst>
              </a:custGeom>
              <a:ln w="15706">
                <a:solidFill>
                  <a:srgbClr val="F4F4F7"/>
                </a:solidFill>
              </a:ln>
            </p:spPr>
            <p:txBody>
              <a:bodyPr wrap="square" lIns="0" tIns="0" rIns="0" bIns="0" rtlCol="0"/>
              <a:lstStyle/>
              <a:p>
                <a:endParaRPr/>
              </a:p>
            </p:txBody>
          </p:sp>
          <p:sp>
            <p:nvSpPr>
              <p:cNvPr id="21" name="object 21"/>
              <p:cNvSpPr/>
              <p:nvPr/>
            </p:nvSpPr>
            <p:spPr>
              <a:xfrm>
                <a:off x="15901913" y="4002801"/>
                <a:ext cx="798830" cy="563880"/>
              </a:xfrm>
              <a:custGeom>
                <a:avLst/>
                <a:gdLst/>
                <a:ahLst/>
                <a:cxnLst/>
                <a:rect l="l" t="t" r="r" b="b"/>
                <a:pathLst>
                  <a:path w="798830" h="563879">
                    <a:moveTo>
                      <a:pt x="795190" y="0"/>
                    </a:moveTo>
                    <a:lnTo>
                      <a:pt x="738644" y="1558"/>
                    </a:lnTo>
                    <a:lnTo>
                      <a:pt x="690351" y="5067"/>
                    </a:lnTo>
                    <a:lnTo>
                      <a:pt x="642547" y="10631"/>
                    </a:lnTo>
                    <a:lnTo>
                      <a:pt x="595165" y="18283"/>
                    </a:lnTo>
                    <a:lnTo>
                      <a:pt x="548139" y="28055"/>
                    </a:lnTo>
                    <a:lnTo>
                      <a:pt x="501400" y="39981"/>
                    </a:lnTo>
                    <a:lnTo>
                      <a:pt x="454882" y="54092"/>
                    </a:lnTo>
                    <a:lnTo>
                      <a:pt x="408518" y="70422"/>
                    </a:lnTo>
                    <a:lnTo>
                      <a:pt x="362240" y="89002"/>
                    </a:lnTo>
                    <a:lnTo>
                      <a:pt x="316810" y="109508"/>
                    </a:lnTo>
                    <a:lnTo>
                      <a:pt x="272986" y="131617"/>
                    </a:lnTo>
                    <a:lnTo>
                      <a:pt x="230699" y="155354"/>
                    </a:lnTo>
                    <a:lnTo>
                      <a:pt x="189879" y="180747"/>
                    </a:lnTo>
                    <a:lnTo>
                      <a:pt x="150455" y="207821"/>
                    </a:lnTo>
                    <a:lnTo>
                      <a:pt x="112357" y="236601"/>
                    </a:lnTo>
                    <a:lnTo>
                      <a:pt x="75515" y="267115"/>
                    </a:lnTo>
                    <a:lnTo>
                      <a:pt x="39859" y="299387"/>
                    </a:lnTo>
                    <a:lnTo>
                      <a:pt x="5319" y="333445"/>
                    </a:lnTo>
                    <a:lnTo>
                      <a:pt x="0" y="338911"/>
                    </a:lnTo>
                    <a:lnTo>
                      <a:pt x="167" y="343518"/>
                    </a:lnTo>
                    <a:lnTo>
                      <a:pt x="5769" y="348701"/>
                    </a:lnTo>
                    <a:lnTo>
                      <a:pt x="237982" y="563469"/>
                    </a:lnTo>
                    <a:lnTo>
                      <a:pt x="275290" y="526874"/>
                    </a:lnTo>
                    <a:lnTo>
                      <a:pt x="314740" y="493105"/>
                    </a:lnTo>
                    <a:lnTo>
                      <a:pt x="356290" y="462190"/>
                    </a:lnTo>
                    <a:lnTo>
                      <a:pt x="399897" y="434158"/>
                    </a:lnTo>
                    <a:lnTo>
                      <a:pt x="445519" y="409037"/>
                    </a:lnTo>
                    <a:lnTo>
                      <a:pt x="493115" y="386857"/>
                    </a:lnTo>
                    <a:lnTo>
                      <a:pt x="542113" y="367868"/>
                    </a:lnTo>
                    <a:lnTo>
                      <a:pt x="591936" y="352309"/>
                    </a:lnTo>
                    <a:lnTo>
                      <a:pt x="642534" y="340191"/>
                    </a:lnTo>
                    <a:lnTo>
                      <a:pt x="693856" y="331522"/>
                    </a:lnTo>
                    <a:lnTo>
                      <a:pt x="745854" y="326314"/>
                    </a:lnTo>
                    <a:lnTo>
                      <a:pt x="798478" y="324576"/>
                    </a:lnTo>
                    <a:lnTo>
                      <a:pt x="798478" y="3266"/>
                    </a:lnTo>
                    <a:lnTo>
                      <a:pt x="795190" y="0"/>
                    </a:lnTo>
                    <a:close/>
                  </a:path>
                </a:pathLst>
              </a:custGeom>
              <a:solidFill>
                <a:srgbClr val="D8D8D8"/>
              </a:solidFill>
            </p:spPr>
            <p:txBody>
              <a:bodyPr wrap="square" lIns="0" tIns="0" rIns="0" bIns="0" rtlCol="0"/>
              <a:lstStyle/>
              <a:p>
                <a:endParaRPr/>
              </a:p>
            </p:txBody>
          </p:sp>
          <p:sp>
            <p:nvSpPr>
              <p:cNvPr id="22" name="object 22"/>
              <p:cNvSpPr/>
              <p:nvPr/>
            </p:nvSpPr>
            <p:spPr>
              <a:xfrm>
                <a:off x="15901913" y="4002801"/>
                <a:ext cx="798830" cy="563880"/>
              </a:xfrm>
              <a:custGeom>
                <a:avLst/>
                <a:gdLst/>
                <a:ahLst/>
                <a:cxnLst/>
                <a:rect l="l" t="t" r="r" b="b"/>
                <a:pathLst>
                  <a:path w="798830" h="563879">
                    <a:moveTo>
                      <a:pt x="5769" y="348701"/>
                    </a:moveTo>
                    <a:lnTo>
                      <a:pt x="167" y="343518"/>
                    </a:lnTo>
                    <a:lnTo>
                      <a:pt x="0" y="338911"/>
                    </a:lnTo>
                    <a:lnTo>
                      <a:pt x="5319" y="333445"/>
                    </a:lnTo>
                    <a:lnTo>
                      <a:pt x="39859" y="299387"/>
                    </a:lnTo>
                    <a:lnTo>
                      <a:pt x="75515" y="267115"/>
                    </a:lnTo>
                    <a:lnTo>
                      <a:pt x="112357" y="236601"/>
                    </a:lnTo>
                    <a:lnTo>
                      <a:pt x="150455" y="207821"/>
                    </a:lnTo>
                    <a:lnTo>
                      <a:pt x="189879" y="180747"/>
                    </a:lnTo>
                    <a:lnTo>
                      <a:pt x="230699" y="155354"/>
                    </a:lnTo>
                    <a:lnTo>
                      <a:pt x="272986" y="131617"/>
                    </a:lnTo>
                    <a:lnTo>
                      <a:pt x="316810" y="109508"/>
                    </a:lnTo>
                    <a:lnTo>
                      <a:pt x="362240" y="89002"/>
                    </a:lnTo>
                    <a:lnTo>
                      <a:pt x="408518" y="70422"/>
                    </a:lnTo>
                    <a:lnTo>
                      <a:pt x="454882" y="54092"/>
                    </a:lnTo>
                    <a:lnTo>
                      <a:pt x="501400" y="39981"/>
                    </a:lnTo>
                    <a:lnTo>
                      <a:pt x="548139" y="28055"/>
                    </a:lnTo>
                    <a:lnTo>
                      <a:pt x="595165" y="18283"/>
                    </a:lnTo>
                    <a:lnTo>
                      <a:pt x="642547" y="10631"/>
                    </a:lnTo>
                    <a:lnTo>
                      <a:pt x="690351" y="5067"/>
                    </a:lnTo>
                    <a:lnTo>
                      <a:pt x="738644" y="1558"/>
                    </a:lnTo>
                    <a:lnTo>
                      <a:pt x="787494" y="73"/>
                    </a:lnTo>
                    <a:lnTo>
                      <a:pt x="795190" y="0"/>
                    </a:lnTo>
                    <a:lnTo>
                      <a:pt x="798478" y="3266"/>
                    </a:lnTo>
                    <a:lnTo>
                      <a:pt x="798478" y="10837"/>
                    </a:lnTo>
                    <a:lnTo>
                      <a:pt x="798478" y="324576"/>
                    </a:lnTo>
                    <a:lnTo>
                      <a:pt x="745854" y="326314"/>
                    </a:lnTo>
                    <a:lnTo>
                      <a:pt x="693856" y="331522"/>
                    </a:lnTo>
                    <a:lnTo>
                      <a:pt x="642534" y="340191"/>
                    </a:lnTo>
                    <a:lnTo>
                      <a:pt x="591936" y="352309"/>
                    </a:lnTo>
                    <a:lnTo>
                      <a:pt x="542113" y="367868"/>
                    </a:lnTo>
                    <a:lnTo>
                      <a:pt x="493115" y="386857"/>
                    </a:lnTo>
                    <a:lnTo>
                      <a:pt x="445519" y="409037"/>
                    </a:lnTo>
                    <a:lnTo>
                      <a:pt x="399897" y="434158"/>
                    </a:lnTo>
                    <a:lnTo>
                      <a:pt x="356290" y="462190"/>
                    </a:lnTo>
                    <a:lnTo>
                      <a:pt x="314740" y="493105"/>
                    </a:lnTo>
                    <a:lnTo>
                      <a:pt x="275290" y="526874"/>
                    </a:lnTo>
                    <a:lnTo>
                      <a:pt x="237982" y="563469"/>
                    </a:lnTo>
                    <a:lnTo>
                      <a:pt x="5769" y="348701"/>
                    </a:lnTo>
                    <a:close/>
                  </a:path>
                </a:pathLst>
              </a:custGeom>
              <a:ln w="15706">
                <a:solidFill>
                  <a:srgbClr val="FEFEFE"/>
                </a:solidFill>
              </a:ln>
            </p:spPr>
            <p:txBody>
              <a:bodyPr wrap="square" lIns="0" tIns="0" rIns="0" bIns="0" rtlCol="0"/>
              <a:lstStyle/>
              <a:p>
                <a:endParaRPr/>
              </a:p>
            </p:txBody>
          </p:sp>
        </p:grpSp>
        <p:sp>
          <p:nvSpPr>
            <p:cNvPr id="23" name="object 23"/>
            <p:cNvSpPr txBox="1"/>
            <p:nvPr/>
          </p:nvSpPr>
          <p:spPr>
            <a:xfrm>
              <a:off x="16098862" y="4695559"/>
              <a:ext cx="1250315" cy="732790"/>
            </a:xfrm>
            <a:prstGeom prst="rect">
              <a:avLst/>
            </a:prstGeom>
          </p:spPr>
          <p:txBody>
            <a:bodyPr vert="horz" wrap="square" lIns="0" tIns="17145" rIns="0" bIns="0" rtlCol="0">
              <a:spAutoFit/>
            </a:bodyPr>
            <a:lstStyle/>
            <a:p>
              <a:pPr marL="12700">
                <a:lnSpc>
                  <a:spcPct val="100000"/>
                </a:lnSpc>
                <a:spcBef>
                  <a:spcPts val="135"/>
                </a:spcBef>
              </a:pPr>
              <a:r>
                <a:rPr sz="4600" b="1" spc="-114" dirty="0">
                  <a:solidFill>
                    <a:srgbClr val="003150"/>
                  </a:solidFill>
                  <a:latin typeface="Work Sans"/>
                  <a:cs typeface="Work Sans"/>
                </a:rPr>
                <a:t>87%</a:t>
              </a:r>
              <a:endParaRPr sz="4600">
                <a:latin typeface="Work Sans"/>
                <a:cs typeface="Work Sans"/>
              </a:endParaRPr>
            </a:p>
          </p:txBody>
        </p:sp>
        <p:sp>
          <p:nvSpPr>
            <p:cNvPr id="24" name="object 24"/>
            <p:cNvSpPr txBox="1"/>
            <p:nvPr/>
          </p:nvSpPr>
          <p:spPr>
            <a:xfrm>
              <a:off x="13965932" y="6643861"/>
              <a:ext cx="5284470" cy="3244850"/>
            </a:xfrm>
            <a:prstGeom prst="rect">
              <a:avLst/>
            </a:prstGeom>
          </p:spPr>
          <p:txBody>
            <a:bodyPr vert="horz" wrap="square" lIns="0" tIns="41910" rIns="0" bIns="0" rtlCol="0">
              <a:spAutoFit/>
            </a:bodyPr>
            <a:lstStyle/>
            <a:p>
              <a:pPr marL="12700" marR="176530">
                <a:lnSpc>
                  <a:spcPts val="1980"/>
                </a:lnSpc>
                <a:spcBef>
                  <a:spcPts val="330"/>
                </a:spcBef>
              </a:pPr>
              <a:r>
                <a:rPr sz="1800" dirty="0">
                  <a:solidFill>
                    <a:srgbClr val="3B526F"/>
                  </a:solidFill>
                  <a:latin typeface="Work Sans"/>
                  <a:cs typeface="Work Sans"/>
                </a:rPr>
                <a:t>V</a:t>
              </a:r>
              <a:r>
                <a:rPr sz="1800" spc="-110" dirty="0">
                  <a:solidFill>
                    <a:srgbClr val="3B526F"/>
                  </a:solidFill>
                  <a:latin typeface="Work Sans"/>
                  <a:cs typeface="Work Sans"/>
                </a:rPr>
                <a:t> </a:t>
              </a:r>
              <a:r>
                <a:rPr sz="1800" dirty="0">
                  <a:solidFill>
                    <a:srgbClr val="3B526F"/>
                  </a:solidFill>
                  <a:latin typeface="Work Sans"/>
                  <a:cs typeface="Work Sans"/>
                </a:rPr>
                <a:t>otázce</a:t>
              </a:r>
              <a:r>
                <a:rPr sz="1800" spc="-55" dirty="0">
                  <a:solidFill>
                    <a:srgbClr val="3B526F"/>
                  </a:solidFill>
                  <a:latin typeface="Work Sans"/>
                  <a:cs typeface="Work Sans"/>
                </a:rPr>
                <a:t> </a:t>
              </a:r>
              <a:r>
                <a:rPr sz="1800" spc="-20" dirty="0">
                  <a:solidFill>
                    <a:srgbClr val="3B526F"/>
                  </a:solidFill>
                  <a:latin typeface="Work Sans"/>
                  <a:cs typeface="Work Sans"/>
                </a:rPr>
                <a:t>byly</a:t>
              </a:r>
              <a:r>
                <a:rPr sz="1800" spc="-95" dirty="0">
                  <a:solidFill>
                    <a:srgbClr val="3B526F"/>
                  </a:solidFill>
                  <a:latin typeface="Work Sans"/>
                  <a:cs typeface="Work Sans"/>
                </a:rPr>
                <a:t> </a:t>
              </a:r>
              <a:r>
                <a:rPr sz="1800" dirty="0">
                  <a:solidFill>
                    <a:srgbClr val="3B526F"/>
                  </a:solidFill>
                  <a:latin typeface="Work Sans"/>
                  <a:cs typeface="Work Sans"/>
                </a:rPr>
                <a:t>uvedeny</a:t>
              </a:r>
              <a:r>
                <a:rPr sz="1800" spc="-95" dirty="0">
                  <a:solidFill>
                    <a:srgbClr val="3B526F"/>
                  </a:solidFill>
                  <a:latin typeface="Work Sans"/>
                  <a:cs typeface="Work Sans"/>
                </a:rPr>
                <a:t> </a:t>
              </a:r>
              <a:r>
                <a:rPr sz="1800" dirty="0">
                  <a:solidFill>
                    <a:srgbClr val="3B526F"/>
                  </a:solidFill>
                  <a:latin typeface="Work Sans"/>
                  <a:cs typeface="Work Sans"/>
                </a:rPr>
                <a:t>konkrétní</a:t>
              </a:r>
              <a:r>
                <a:rPr sz="1800" spc="-55" dirty="0">
                  <a:solidFill>
                    <a:srgbClr val="3B526F"/>
                  </a:solidFill>
                  <a:latin typeface="Work Sans"/>
                  <a:cs typeface="Work Sans"/>
                </a:rPr>
                <a:t> </a:t>
              </a:r>
              <a:r>
                <a:rPr sz="1800" spc="-10" dirty="0">
                  <a:solidFill>
                    <a:srgbClr val="3B526F"/>
                  </a:solidFill>
                  <a:latin typeface="Work Sans"/>
                  <a:cs typeface="Work Sans"/>
                </a:rPr>
                <a:t>poměry </a:t>
              </a:r>
              <a:r>
                <a:rPr sz="1800" spc="-55" dirty="0">
                  <a:solidFill>
                    <a:srgbClr val="3B526F"/>
                  </a:solidFill>
                  <a:latin typeface="Work Sans"/>
                  <a:cs typeface="Work Sans"/>
                </a:rPr>
                <a:t>uhrazených</a:t>
              </a:r>
              <a:r>
                <a:rPr sz="1800" spc="-90" dirty="0">
                  <a:solidFill>
                    <a:srgbClr val="3B526F"/>
                  </a:solidFill>
                  <a:latin typeface="Work Sans"/>
                  <a:cs typeface="Work Sans"/>
                </a:rPr>
                <a:t> </a:t>
              </a:r>
              <a:r>
                <a:rPr sz="1800" spc="-35" dirty="0">
                  <a:solidFill>
                    <a:srgbClr val="3B526F"/>
                  </a:solidFill>
                  <a:latin typeface="Work Sans"/>
                  <a:cs typeface="Work Sans"/>
                </a:rPr>
                <a:t>dluhů</a:t>
              </a:r>
              <a:r>
                <a:rPr sz="1800" spc="-90" dirty="0">
                  <a:solidFill>
                    <a:srgbClr val="3B526F"/>
                  </a:solidFill>
                  <a:latin typeface="Work Sans"/>
                  <a:cs typeface="Work Sans"/>
                </a:rPr>
                <a:t> </a:t>
              </a:r>
              <a:r>
                <a:rPr sz="1800" dirty="0">
                  <a:solidFill>
                    <a:srgbClr val="3B526F"/>
                  </a:solidFill>
                  <a:latin typeface="Work Sans"/>
                  <a:cs typeface="Work Sans"/>
                </a:rPr>
                <a:t>ze</a:t>
              </a:r>
              <a:r>
                <a:rPr sz="1800" spc="-90" dirty="0">
                  <a:solidFill>
                    <a:srgbClr val="3B526F"/>
                  </a:solidFill>
                  <a:latin typeface="Work Sans"/>
                  <a:cs typeface="Work Sans"/>
                </a:rPr>
                <a:t> </a:t>
              </a:r>
              <a:r>
                <a:rPr sz="1800" spc="-60" dirty="0">
                  <a:solidFill>
                    <a:srgbClr val="3B526F"/>
                  </a:solidFill>
                  <a:latin typeface="Work Sans"/>
                  <a:cs typeface="Work Sans"/>
                </a:rPr>
                <a:t>strany</a:t>
              </a:r>
              <a:r>
                <a:rPr sz="1800" spc="-135" dirty="0">
                  <a:solidFill>
                    <a:srgbClr val="3B526F"/>
                  </a:solidFill>
                  <a:latin typeface="Work Sans"/>
                  <a:cs typeface="Work Sans"/>
                </a:rPr>
                <a:t> </a:t>
              </a:r>
              <a:r>
                <a:rPr sz="1800" spc="-50" dirty="0">
                  <a:solidFill>
                    <a:srgbClr val="3B526F"/>
                  </a:solidFill>
                  <a:latin typeface="Work Sans"/>
                  <a:cs typeface="Work Sans"/>
                </a:rPr>
                <a:t>dlužníků</a:t>
              </a:r>
              <a:r>
                <a:rPr sz="1800" spc="-130" dirty="0">
                  <a:solidFill>
                    <a:srgbClr val="3B526F"/>
                  </a:solidFill>
                  <a:latin typeface="Work Sans"/>
                  <a:cs typeface="Work Sans"/>
                </a:rPr>
                <a:t> </a:t>
              </a:r>
              <a:r>
                <a:rPr sz="1800" spc="-20" dirty="0">
                  <a:solidFill>
                    <a:srgbClr val="3B526F"/>
                  </a:solidFill>
                  <a:latin typeface="Work Sans"/>
                  <a:cs typeface="Work Sans"/>
                </a:rPr>
                <a:t>věřitelům, </a:t>
              </a:r>
              <a:r>
                <a:rPr sz="1800" dirty="0">
                  <a:solidFill>
                    <a:srgbClr val="3B526F"/>
                  </a:solidFill>
                  <a:latin typeface="Work Sans"/>
                  <a:cs typeface="Work Sans"/>
                </a:rPr>
                <a:t>při</a:t>
              </a:r>
              <a:r>
                <a:rPr sz="1800" spc="-30" dirty="0">
                  <a:solidFill>
                    <a:srgbClr val="3B526F"/>
                  </a:solidFill>
                  <a:latin typeface="Work Sans"/>
                  <a:cs typeface="Work Sans"/>
                </a:rPr>
                <a:t> </a:t>
              </a:r>
              <a:r>
                <a:rPr sz="1800" dirty="0">
                  <a:solidFill>
                    <a:srgbClr val="3B526F"/>
                  </a:solidFill>
                  <a:latin typeface="Work Sans"/>
                  <a:cs typeface="Work Sans"/>
                </a:rPr>
                <a:t>kterých</a:t>
              </a:r>
              <a:r>
                <a:rPr sz="1800" spc="-25" dirty="0">
                  <a:solidFill>
                    <a:srgbClr val="3B526F"/>
                  </a:solidFill>
                  <a:latin typeface="Work Sans"/>
                  <a:cs typeface="Work Sans"/>
                </a:rPr>
                <a:t> </a:t>
              </a:r>
              <a:r>
                <a:rPr sz="1800" dirty="0">
                  <a:solidFill>
                    <a:srgbClr val="3B526F"/>
                  </a:solidFill>
                  <a:latin typeface="Work Sans"/>
                  <a:cs typeface="Work Sans"/>
                </a:rPr>
                <a:t>by</a:t>
              </a:r>
              <a:r>
                <a:rPr sz="1800" spc="-70" dirty="0">
                  <a:solidFill>
                    <a:srgbClr val="3B526F"/>
                  </a:solidFill>
                  <a:latin typeface="Work Sans"/>
                  <a:cs typeface="Work Sans"/>
                </a:rPr>
                <a:t> </a:t>
              </a:r>
              <a:r>
                <a:rPr sz="1800" dirty="0">
                  <a:solidFill>
                    <a:srgbClr val="3B526F"/>
                  </a:solidFill>
                  <a:latin typeface="Work Sans"/>
                  <a:cs typeface="Work Sans"/>
                </a:rPr>
                <a:t>respondenti</a:t>
              </a:r>
              <a:r>
                <a:rPr sz="1800" spc="-25" dirty="0">
                  <a:solidFill>
                    <a:srgbClr val="3B526F"/>
                  </a:solidFill>
                  <a:latin typeface="Work Sans"/>
                  <a:cs typeface="Work Sans"/>
                </a:rPr>
                <a:t> </a:t>
              </a:r>
              <a:r>
                <a:rPr sz="1800" spc="-10" dirty="0">
                  <a:solidFill>
                    <a:srgbClr val="3B526F"/>
                  </a:solidFill>
                  <a:latin typeface="Work Sans"/>
                  <a:cs typeface="Work Sans"/>
                </a:rPr>
                <a:t>považovali</a:t>
              </a:r>
              <a:endParaRPr sz="1800" dirty="0">
                <a:latin typeface="Work Sans"/>
                <a:cs typeface="Work Sans"/>
              </a:endParaRPr>
            </a:p>
            <a:p>
              <a:pPr marL="12700">
                <a:lnSpc>
                  <a:spcPts val="1939"/>
                </a:lnSpc>
              </a:pPr>
              <a:r>
                <a:rPr sz="1800" dirty="0">
                  <a:solidFill>
                    <a:srgbClr val="3B526F"/>
                  </a:solidFill>
                  <a:latin typeface="Work Sans"/>
                  <a:cs typeface="Work Sans"/>
                </a:rPr>
                <a:t>za</a:t>
              </a:r>
              <a:r>
                <a:rPr sz="1800" spc="-75" dirty="0">
                  <a:solidFill>
                    <a:srgbClr val="3B526F"/>
                  </a:solidFill>
                  <a:latin typeface="Work Sans"/>
                  <a:cs typeface="Work Sans"/>
                </a:rPr>
                <a:t> </a:t>
              </a:r>
              <a:r>
                <a:rPr sz="1800" dirty="0">
                  <a:solidFill>
                    <a:srgbClr val="3B526F"/>
                  </a:solidFill>
                  <a:latin typeface="Work Sans"/>
                  <a:cs typeface="Work Sans"/>
                </a:rPr>
                <a:t>správné</a:t>
              </a:r>
              <a:r>
                <a:rPr sz="1800" spc="-20" dirty="0">
                  <a:solidFill>
                    <a:srgbClr val="3B526F"/>
                  </a:solidFill>
                  <a:latin typeface="Work Sans"/>
                  <a:cs typeface="Work Sans"/>
                </a:rPr>
                <a:t> </a:t>
              </a:r>
              <a:r>
                <a:rPr sz="1800" dirty="0">
                  <a:solidFill>
                    <a:srgbClr val="3B526F"/>
                  </a:solidFill>
                  <a:latin typeface="Work Sans"/>
                  <a:cs typeface="Work Sans"/>
                </a:rPr>
                <a:t>dlužníky</a:t>
              </a:r>
              <a:r>
                <a:rPr sz="1800" spc="-65" dirty="0">
                  <a:solidFill>
                    <a:srgbClr val="3B526F"/>
                  </a:solidFill>
                  <a:latin typeface="Work Sans"/>
                  <a:cs typeface="Work Sans"/>
                </a:rPr>
                <a:t> </a:t>
              </a:r>
              <a:r>
                <a:rPr sz="1800" spc="-10" dirty="0">
                  <a:solidFill>
                    <a:srgbClr val="3B526F"/>
                  </a:solidFill>
                  <a:latin typeface="Work Sans"/>
                  <a:cs typeface="Work Sans"/>
                </a:rPr>
                <a:t>oddlužit.</a:t>
              </a:r>
              <a:endParaRPr sz="1800" dirty="0">
                <a:latin typeface="Work Sans"/>
                <a:cs typeface="Work Sans"/>
              </a:endParaRPr>
            </a:p>
            <a:p>
              <a:pPr marL="12700" marR="5080">
                <a:lnSpc>
                  <a:spcPts val="2470"/>
                </a:lnSpc>
                <a:spcBef>
                  <a:spcPts val="835"/>
                </a:spcBef>
              </a:pPr>
              <a:r>
                <a:rPr sz="2150" spc="-175" dirty="0">
                  <a:solidFill>
                    <a:srgbClr val="3B526F"/>
                  </a:solidFill>
                  <a:latin typeface="Work Sans"/>
                  <a:cs typeface="Work Sans"/>
                </a:rPr>
                <a:t>87,1</a:t>
              </a:r>
              <a:r>
                <a:rPr sz="2150" spc="-25" dirty="0">
                  <a:solidFill>
                    <a:srgbClr val="3B526F"/>
                  </a:solidFill>
                  <a:latin typeface="Work Sans"/>
                  <a:cs typeface="Work Sans"/>
                </a:rPr>
                <a:t> </a:t>
              </a:r>
              <a:r>
                <a:rPr sz="2150" dirty="0">
                  <a:solidFill>
                    <a:srgbClr val="3B526F"/>
                  </a:solidFill>
                  <a:latin typeface="Work Sans"/>
                  <a:cs typeface="Work Sans"/>
                </a:rPr>
                <a:t>%</a:t>
              </a:r>
              <a:r>
                <a:rPr sz="2150" spc="-110" dirty="0">
                  <a:solidFill>
                    <a:srgbClr val="3B526F"/>
                  </a:solidFill>
                  <a:latin typeface="Work Sans"/>
                  <a:cs typeface="Work Sans"/>
                </a:rPr>
                <a:t> </a:t>
              </a:r>
              <a:r>
                <a:rPr sz="2150" spc="-30" dirty="0">
                  <a:solidFill>
                    <a:srgbClr val="3B526F"/>
                  </a:solidFill>
                  <a:latin typeface="Work Sans"/>
                  <a:cs typeface="Work Sans"/>
                </a:rPr>
                <a:t>RESPONDENTŮ</a:t>
              </a:r>
              <a:r>
                <a:rPr sz="2150" spc="-65" dirty="0">
                  <a:solidFill>
                    <a:srgbClr val="3B526F"/>
                  </a:solidFill>
                  <a:latin typeface="Work Sans"/>
                  <a:cs typeface="Work Sans"/>
                </a:rPr>
                <a:t> </a:t>
              </a:r>
              <a:r>
                <a:rPr sz="2150" spc="-70" dirty="0">
                  <a:solidFill>
                    <a:srgbClr val="3B526F"/>
                  </a:solidFill>
                  <a:latin typeface="Work Sans"/>
                  <a:cs typeface="Work Sans"/>
                </a:rPr>
                <a:t>POVAŽOVALO</a:t>
              </a:r>
              <a:r>
                <a:rPr sz="2150" spc="-65" dirty="0">
                  <a:solidFill>
                    <a:srgbClr val="3B526F"/>
                  </a:solidFill>
                  <a:latin typeface="Work Sans"/>
                  <a:cs typeface="Work Sans"/>
                </a:rPr>
                <a:t> </a:t>
              </a:r>
              <a:r>
                <a:rPr sz="2150" spc="-25" dirty="0">
                  <a:solidFill>
                    <a:srgbClr val="3B526F"/>
                  </a:solidFill>
                  <a:latin typeface="Work Sans"/>
                  <a:cs typeface="Work Sans"/>
                </a:rPr>
                <a:t>ZA </a:t>
              </a:r>
              <a:r>
                <a:rPr sz="2150" spc="-55" dirty="0">
                  <a:solidFill>
                    <a:srgbClr val="3B526F"/>
                  </a:solidFill>
                  <a:latin typeface="Work Sans"/>
                  <a:cs typeface="Work Sans"/>
                </a:rPr>
                <a:t>SPRAVEDLIVOU</a:t>
              </a:r>
              <a:r>
                <a:rPr sz="2150" spc="-95" dirty="0">
                  <a:solidFill>
                    <a:srgbClr val="3B526F"/>
                  </a:solidFill>
                  <a:latin typeface="Work Sans"/>
                  <a:cs typeface="Work Sans"/>
                </a:rPr>
                <a:t> </a:t>
              </a:r>
              <a:r>
                <a:rPr sz="2150" spc="-55" dirty="0">
                  <a:solidFill>
                    <a:srgbClr val="3B526F"/>
                  </a:solidFill>
                  <a:latin typeface="Work Sans"/>
                  <a:cs typeface="Work Sans"/>
                </a:rPr>
                <a:t>VARIANTU,</a:t>
              </a:r>
              <a:r>
                <a:rPr sz="2150" spc="-105" dirty="0">
                  <a:solidFill>
                    <a:srgbClr val="3B526F"/>
                  </a:solidFill>
                  <a:latin typeface="Work Sans"/>
                  <a:cs typeface="Work Sans"/>
                </a:rPr>
                <a:t> </a:t>
              </a:r>
              <a:r>
                <a:rPr sz="2150" spc="-40" dirty="0">
                  <a:solidFill>
                    <a:srgbClr val="3B526F"/>
                  </a:solidFill>
                  <a:latin typeface="Work Sans"/>
                  <a:cs typeface="Work Sans"/>
                </a:rPr>
                <a:t>ABY</a:t>
              </a:r>
              <a:r>
                <a:rPr sz="2150" spc="-110" dirty="0">
                  <a:solidFill>
                    <a:srgbClr val="3B526F"/>
                  </a:solidFill>
                  <a:latin typeface="Work Sans"/>
                  <a:cs typeface="Work Sans"/>
                </a:rPr>
                <a:t> </a:t>
              </a:r>
              <a:r>
                <a:rPr sz="2150" spc="-10" dirty="0">
                  <a:solidFill>
                    <a:srgbClr val="3B526F"/>
                  </a:solidFill>
                  <a:latin typeface="Work Sans"/>
                  <a:cs typeface="Work Sans"/>
                </a:rPr>
                <a:t>DLUŽNÍ- </a:t>
              </a:r>
              <a:r>
                <a:rPr sz="2150" dirty="0">
                  <a:solidFill>
                    <a:srgbClr val="3B526F"/>
                  </a:solidFill>
                  <a:latin typeface="Work Sans"/>
                  <a:cs typeface="Work Sans"/>
                </a:rPr>
                <a:t>CI</a:t>
              </a:r>
              <a:r>
                <a:rPr sz="2150" spc="-105" dirty="0">
                  <a:solidFill>
                    <a:srgbClr val="3B526F"/>
                  </a:solidFill>
                  <a:latin typeface="Work Sans"/>
                  <a:cs typeface="Work Sans"/>
                </a:rPr>
                <a:t> </a:t>
              </a:r>
              <a:r>
                <a:rPr sz="2150" spc="-20" dirty="0">
                  <a:solidFill>
                    <a:srgbClr val="3B526F"/>
                  </a:solidFill>
                  <a:latin typeface="Work Sans"/>
                  <a:cs typeface="Work Sans"/>
                </a:rPr>
                <a:t>UHRADILI</a:t>
              </a:r>
              <a:r>
                <a:rPr sz="2150" spc="-105" dirty="0">
                  <a:solidFill>
                    <a:srgbClr val="3B526F"/>
                  </a:solidFill>
                  <a:latin typeface="Work Sans"/>
                  <a:cs typeface="Work Sans"/>
                </a:rPr>
                <a:t> </a:t>
              </a:r>
              <a:r>
                <a:rPr sz="2150" dirty="0">
                  <a:solidFill>
                    <a:srgbClr val="3B526F"/>
                  </a:solidFill>
                  <a:latin typeface="Work Sans"/>
                  <a:cs typeface="Work Sans"/>
                </a:rPr>
                <a:t>MEZI</a:t>
              </a:r>
              <a:r>
                <a:rPr sz="2150" spc="-100" dirty="0">
                  <a:solidFill>
                    <a:srgbClr val="3B526F"/>
                  </a:solidFill>
                  <a:latin typeface="Work Sans"/>
                  <a:cs typeface="Work Sans"/>
                </a:rPr>
                <a:t> </a:t>
              </a:r>
              <a:r>
                <a:rPr sz="2150" dirty="0">
                  <a:solidFill>
                    <a:srgbClr val="3B526F"/>
                  </a:solidFill>
                  <a:latin typeface="Work Sans"/>
                  <a:cs typeface="Work Sans"/>
                </a:rPr>
                <a:t>30</a:t>
              </a:r>
              <a:r>
                <a:rPr sz="2150" spc="-180" dirty="0">
                  <a:solidFill>
                    <a:srgbClr val="3B526F"/>
                  </a:solidFill>
                  <a:latin typeface="Work Sans"/>
                  <a:cs typeface="Work Sans"/>
                </a:rPr>
                <a:t> </a:t>
              </a:r>
              <a:r>
                <a:rPr sz="2150" dirty="0">
                  <a:solidFill>
                    <a:srgbClr val="3B526F"/>
                  </a:solidFill>
                  <a:latin typeface="Work Sans"/>
                  <a:cs typeface="Work Sans"/>
                </a:rPr>
                <a:t>AŽ</a:t>
              </a:r>
              <a:r>
                <a:rPr sz="2150" spc="-145" dirty="0">
                  <a:solidFill>
                    <a:srgbClr val="3B526F"/>
                  </a:solidFill>
                  <a:latin typeface="Work Sans"/>
                  <a:cs typeface="Work Sans"/>
                </a:rPr>
                <a:t> </a:t>
              </a:r>
              <a:r>
                <a:rPr sz="2150" dirty="0">
                  <a:solidFill>
                    <a:srgbClr val="3B526F"/>
                  </a:solidFill>
                  <a:latin typeface="Work Sans"/>
                  <a:cs typeface="Work Sans"/>
                </a:rPr>
                <a:t>100</a:t>
              </a:r>
              <a:r>
                <a:rPr sz="2150" spc="-100" dirty="0">
                  <a:solidFill>
                    <a:srgbClr val="3B526F"/>
                  </a:solidFill>
                  <a:latin typeface="Work Sans"/>
                  <a:cs typeface="Work Sans"/>
                </a:rPr>
                <a:t> </a:t>
              </a:r>
              <a:r>
                <a:rPr sz="2150" dirty="0">
                  <a:solidFill>
                    <a:srgbClr val="3B526F"/>
                  </a:solidFill>
                  <a:latin typeface="Work Sans"/>
                  <a:cs typeface="Work Sans"/>
                </a:rPr>
                <a:t>%</a:t>
              </a:r>
              <a:r>
                <a:rPr sz="2150" spc="-105" dirty="0">
                  <a:solidFill>
                    <a:srgbClr val="3B526F"/>
                  </a:solidFill>
                  <a:latin typeface="Work Sans"/>
                  <a:cs typeface="Work Sans"/>
                </a:rPr>
                <a:t> </a:t>
              </a:r>
              <a:r>
                <a:rPr sz="2150" spc="-20" dirty="0">
                  <a:solidFill>
                    <a:srgbClr val="3B526F"/>
                  </a:solidFill>
                  <a:latin typeface="Work Sans"/>
                  <a:cs typeface="Work Sans"/>
                </a:rPr>
                <a:t>SVÉHO </a:t>
              </a:r>
              <a:r>
                <a:rPr sz="2150" spc="-10" dirty="0">
                  <a:solidFill>
                    <a:srgbClr val="3B526F"/>
                  </a:solidFill>
                  <a:latin typeface="Work Sans"/>
                  <a:cs typeface="Work Sans"/>
                </a:rPr>
                <a:t>DLUHU.</a:t>
              </a:r>
              <a:endParaRPr sz="2150" dirty="0">
                <a:latin typeface="Work Sans"/>
                <a:cs typeface="Work Sans"/>
              </a:endParaRPr>
            </a:p>
            <a:p>
              <a:pPr marL="12700" marR="278130">
                <a:lnSpc>
                  <a:spcPts val="1980"/>
                </a:lnSpc>
                <a:spcBef>
                  <a:spcPts val="615"/>
                </a:spcBef>
              </a:pPr>
              <a:r>
                <a:rPr sz="1800" dirty="0">
                  <a:solidFill>
                    <a:srgbClr val="3B526F"/>
                  </a:solidFill>
                  <a:latin typeface="Work Sans"/>
                  <a:cs typeface="Work Sans"/>
                </a:rPr>
                <a:t>Respondenti</a:t>
              </a:r>
              <a:r>
                <a:rPr sz="1800" spc="-25" dirty="0">
                  <a:solidFill>
                    <a:srgbClr val="3B526F"/>
                  </a:solidFill>
                  <a:latin typeface="Work Sans"/>
                  <a:cs typeface="Work Sans"/>
                </a:rPr>
                <a:t> </a:t>
              </a:r>
              <a:r>
                <a:rPr sz="1800" dirty="0">
                  <a:solidFill>
                    <a:srgbClr val="3B526F"/>
                  </a:solidFill>
                  <a:latin typeface="Work Sans"/>
                  <a:cs typeface="Work Sans"/>
                </a:rPr>
                <a:t>se</a:t>
              </a:r>
              <a:r>
                <a:rPr sz="1800" spc="-60" dirty="0">
                  <a:solidFill>
                    <a:srgbClr val="3B526F"/>
                  </a:solidFill>
                  <a:latin typeface="Work Sans"/>
                  <a:cs typeface="Work Sans"/>
                </a:rPr>
                <a:t> </a:t>
              </a:r>
              <a:r>
                <a:rPr sz="1800" dirty="0">
                  <a:solidFill>
                    <a:srgbClr val="3B526F"/>
                  </a:solidFill>
                  <a:latin typeface="Work Sans"/>
                  <a:cs typeface="Work Sans"/>
                </a:rPr>
                <a:t>tak</a:t>
              </a:r>
              <a:r>
                <a:rPr sz="1800" spc="-65" dirty="0">
                  <a:solidFill>
                    <a:srgbClr val="3B526F"/>
                  </a:solidFill>
                  <a:latin typeface="Work Sans"/>
                  <a:cs typeface="Work Sans"/>
                </a:rPr>
                <a:t> </a:t>
              </a:r>
              <a:r>
                <a:rPr sz="1800" dirty="0">
                  <a:solidFill>
                    <a:srgbClr val="3B526F"/>
                  </a:solidFill>
                  <a:latin typeface="Work Sans"/>
                  <a:cs typeface="Work Sans"/>
                </a:rPr>
                <a:t>postavili</a:t>
              </a:r>
              <a:r>
                <a:rPr sz="1800" spc="-25" dirty="0">
                  <a:solidFill>
                    <a:srgbClr val="3B526F"/>
                  </a:solidFill>
                  <a:latin typeface="Work Sans"/>
                  <a:cs typeface="Work Sans"/>
                </a:rPr>
                <a:t> </a:t>
              </a:r>
              <a:r>
                <a:rPr sz="1800" dirty="0">
                  <a:solidFill>
                    <a:srgbClr val="3B526F"/>
                  </a:solidFill>
                  <a:latin typeface="Work Sans"/>
                  <a:cs typeface="Work Sans"/>
                </a:rPr>
                <a:t>i</a:t>
              </a:r>
              <a:r>
                <a:rPr sz="1800" spc="-25" dirty="0">
                  <a:solidFill>
                    <a:srgbClr val="3B526F"/>
                  </a:solidFill>
                  <a:latin typeface="Work Sans"/>
                  <a:cs typeface="Work Sans"/>
                </a:rPr>
                <a:t> </a:t>
              </a:r>
              <a:r>
                <a:rPr sz="1800" dirty="0">
                  <a:solidFill>
                    <a:srgbClr val="3B526F"/>
                  </a:solidFill>
                  <a:latin typeface="Work Sans"/>
                  <a:cs typeface="Work Sans"/>
                </a:rPr>
                <a:t>proti</a:t>
              </a:r>
              <a:r>
                <a:rPr sz="1800" spc="-25" dirty="0">
                  <a:solidFill>
                    <a:srgbClr val="3B526F"/>
                  </a:solidFill>
                  <a:latin typeface="Work Sans"/>
                  <a:cs typeface="Work Sans"/>
                </a:rPr>
                <a:t> </a:t>
              </a:r>
              <a:r>
                <a:rPr sz="1800" spc="-10" dirty="0">
                  <a:solidFill>
                    <a:srgbClr val="3B526F"/>
                  </a:solidFill>
                  <a:latin typeface="Work Sans"/>
                  <a:cs typeface="Work Sans"/>
                </a:rPr>
                <a:t>zmírnění </a:t>
              </a:r>
              <a:r>
                <a:rPr sz="1800" dirty="0">
                  <a:solidFill>
                    <a:srgbClr val="3B526F"/>
                  </a:solidFill>
                  <a:latin typeface="Work Sans"/>
                  <a:cs typeface="Work Sans"/>
                </a:rPr>
                <a:t>podmínek</a:t>
              </a:r>
              <a:r>
                <a:rPr sz="1800" spc="-55" dirty="0">
                  <a:solidFill>
                    <a:srgbClr val="3B526F"/>
                  </a:solidFill>
                  <a:latin typeface="Work Sans"/>
                  <a:cs typeface="Work Sans"/>
                </a:rPr>
                <a:t> </a:t>
              </a:r>
              <a:r>
                <a:rPr sz="1800" dirty="0">
                  <a:solidFill>
                    <a:srgbClr val="3B526F"/>
                  </a:solidFill>
                  <a:latin typeface="Work Sans"/>
                  <a:cs typeface="Work Sans"/>
                </a:rPr>
                <a:t>oddlužení,</a:t>
              </a:r>
              <a:r>
                <a:rPr sz="1800" spc="-10" dirty="0">
                  <a:solidFill>
                    <a:srgbClr val="3B526F"/>
                  </a:solidFill>
                  <a:latin typeface="Work Sans"/>
                  <a:cs typeface="Work Sans"/>
                </a:rPr>
                <a:t> </a:t>
              </a:r>
              <a:r>
                <a:rPr sz="1800" dirty="0" err="1">
                  <a:solidFill>
                    <a:srgbClr val="3B526F"/>
                  </a:solidFill>
                  <a:latin typeface="Work Sans"/>
                  <a:cs typeface="Work Sans"/>
                </a:rPr>
                <a:t>které</a:t>
              </a:r>
              <a:r>
                <a:rPr sz="1800" spc="-10" dirty="0">
                  <a:solidFill>
                    <a:srgbClr val="3B526F"/>
                  </a:solidFill>
                  <a:latin typeface="Work Sans"/>
                  <a:cs typeface="Work Sans"/>
                </a:rPr>
                <a:t> </a:t>
              </a:r>
              <a:r>
                <a:rPr sz="1800" dirty="0">
                  <a:solidFill>
                    <a:srgbClr val="3B526F"/>
                  </a:solidFill>
                  <a:latin typeface="Work Sans"/>
                  <a:cs typeface="Work Sans"/>
                </a:rPr>
                <a:t>j</a:t>
              </a:r>
              <a:r>
                <a:rPr lang="cs-CZ" dirty="0" err="1">
                  <a:solidFill>
                    <a:srgbClr val="3B526F"/>
                  </a:solidFill>
                  <a:latin typeface="Work Sans"/>
                  <a:cs typeface="Work Sans"/>
                </a:rPr>
                <a:t>sou</a:t>
              </a:r>
              <a:r>
                <a:rPr sz="1800" spc="-10" dirty="0">
                  <a:solidFill>
                    <a:srgbClr val="3B526F"/>
                  </a:solidFill>
                  <a:latin typeface="Work Sans"/>
                  <a:cs typeface="Work Sans"/>
                </a:rPr>
                <a:t> platné</a:t>
              </a:r>
              <a:endParaRPr sz="1800" dirty="0">
                <a:latin typeface="Work Sans"/>
                <a:cs typeface="Work Sans"/>
              </a:endParaRPr>
            </a:p>
            <a:p>
              <a:pPr marL="12700">
                <a:lnSpc>
                  <a:spcPts val="1939"/>
                </a:lnSpc>
              </a:pPr>
              <a:r>
                <a:rPr sz="1800" dirty="0">
                  <a:solidFill>
                    <a:srgbClr val="3B526F"/>
                  </a:solidFill>
                  <a:latin typeface="Work Sans"/>
                  <a:cs typeface="Work Sans"/>
                </a:rPr>
                <a:t>od</a:t>
              </a:r>
              <a:r>
                <a:rPr sz="1800" spc="-60" dirty="0">
                  <a:solidFill>
                    <a:srgbClr val="3B526F"/>
                  </a:solidFill>
                  <a:latin typeface="Work Sans"/>
                  <a:cs typeface="Work Sans"/>
                </a:rPr>
                <a:t> </a:t>
              </a:r>
              <a:r>
                <a:rPr sz="1800" dirty="0">
                  <a:solidFill>
                    <a:srgbClr val="3B526F"/>
                  </a:solidFill>
                  <a:latin typeface="Work Sans"/>
                  <a:cs typeface="Work Sans"/>
                </a:rPr>
                <a:t>1.</a:t>
              </a:r>
              <a:r>
                <a:rPr sz="1800" spc="-25" dirty="0">
                  <a:solidFill>
                    <a:srgbClr val="3B526F"/>
                  </a:solidFill>
                  <a:latin typeface="Work Sans"/>
                  <a:cs typeface="Work Sans"/>
                </a:rPr>
                <a:t> </a:t>
              </a:r>
              <a:r>
                <a:rPr sz="1800" dirty="0">
                  <a:solidFill>
                    <a:srgbClr val="3B526F"/>
                  </a:solidFill>
                  <a:latin typeface="Work Sans"/>
                  <a:cs typeface="Work Sans"/>
                </a:rPr>
                <a:t>6.</a:t>
              </a:r>
              <a:r>
                <a:rPr sz="1800" spc="-25" dirty="0">
                  <a:solidFill>
                    <a:srgbClr val="3B526F"/>
                  </a:solidFill>
                  <a:latin typeface="Work Sans"/>
                  <a:cs typeface="Work Sans"/>
                </a:rPr>
                <a:t> </a:t>
              </a:r>
              <a:r>
                <a:rPr sz="1800" spc="-20" dirty="0">
                  <a:solidFill>
                    <a:srgbClr val="3B526F"/>
                  </a:solidFill>
                  <a:latin typeface="Work Sans"/>
                  <a:cs typeface="Work Sans"/>
                </a:rPr>
                <a:t>2019.</a:t>
              </a:r>
              <a:endParaRPr sz="1800" dirty="0">
                <a:latin typeface="Work Sans"/>
                <a:cs typeface="Work Sans"/>
              </a:endParaRPr>
            </a:p>
          </p:txBody>
        </p:sp>
      </p:grpSp>
      <p:grpSp>
        <p:nvGrpSpPr>
          <p:cNvPr id="25" name="object 25"/>
          <p:cNvGrpSpPr/>
          <p:nvPr/>
        </p:nvGrpSpPr>
        <p:grpSpPr>
          <a:xfrm>
            <a:off x="9148496" y="5625151"/>
            <a:ext cx="3560535" cy="3560445"/>
            <a:chOff x="9148496" y="5625151"/>
            <a:chExt cx="3560535" cy="3560445"/>
          </a:xfrm>
        </p:grpSpPr>
        <p:sp>
          <p:nvSpPr>
            <p:cNvPr id="26" name="object 26"/>
            <p:cNvSpPr/>
            <p:nvPr/>
          </p:nvSpPr>
          <p:spPr>
            <a:xfrm>
              <a:off x="9437916" y="5625151"/>
              <a:ext cx="1486535" cy="1255395"/>
            </a:xfrm>
            <a:custGeom>
              <a:avLst/>
              <a:gdLst/>
              <a:ahLst/>
              <a:cxnLst/>
              <a:rect l="l" t="t" r="r" b="b"/>
              <a:pathLst>
                <a:path w="1486534" h="1255395">
                  <a:moveTo>
                    <a:pt x="1433253" y="0"/>
                  </a:moveTo>
                  <a:lnTo>
                    <a:pt x="1383264" y="2107"/>
                  </a:lnTo>
                  <a:lnTo>
                    <a:pt x="1333826" y="5432"/>
                  </a:lnTo>
                  <a:lnTo>
                    <a:pt x="1284893" y="10005"/>
                  </a:lnTo>
                  <a:lnTo>
                    <a:pt x="1236419" y="15853"/>
                  </a:lnTo>
                  <a:lnTo>
                    <a:pt x="1188357" y="23007"/>
                  </a:lnTo>
                  <a:lnTo>
                    <a:pt x="1140661" y="31495"/>
                  </a:lnTo>
                  <a:lnTo>
                    <a:pt x="1093285" y="41347"/>
                  </a:lnTo>
                  <a:lnTo>
                    <a:pt x="1046182" y="52591"/>
                  </a:lnTo>
                  <a:lnTo>
                    <a:pt x="999306" y="65256"/>
                  </a:lnTo>
                  <a:lnTo>
                    <a:pt x="952610" y="79371"/>
                  </a:lnTo>
                  <a:lnTo>
                    <a:pt x="906049" y="94966"/>
                  </a:lnTo>
                  <a:lnTo>
                    <a:pt x="859575" y="112070"/>
                  </a:lnTo>
                  <a:lnTo>
                    <a:pt x="813143" y="130710"/>
                  </a:lnTo>
                  <a:lnTo>
                    <a:pt x="766706" y="150918"/>
                  </a:lnTo>
                  <a:lnTo>
                    <a:pt x="720217" y="172720"/>
                  </a:lnTo>
                  <a:lnTo>
                    <a:pt x="673631" y="196148"/>
                  </a:lnTo>
                  <a:lnTo>
                    <a:pt x="626901" y="221228"/>
                  </a:lnTo>
                  <a:lnTo>
                    <a:pt x="580839" y="247515"/>
                  </a:lnTo>
                  <a:lnTo>
                    <a:pt x="536255" y="274557"/>
                  </a:lnTo>
                  <a:lnTo>
                    <a:pt x="493102" y="302379"/>
                  </a:lnTo>
                  <a:lnTo>
                    <a:pt x="451329" y="331003"/>
                  </a:lnTo>
                  <a:lnTo>
                    <a:pt x="410887" y="360454"/>
                  </a:lnTo>
                  <a:lnTo>
                    <a:pt x="371726" y="390756"/>
                  </a:lnTo>
                  <a:lnTo>
                    <a:pt x="333799" y="421932"/>
                  </a:lnTo>
                  <a:lnTo>
                    <a:pt x="297055" y="454008"/>
                  </a:lnTo>
                  <a:lnTo>
                    <a:pt x="261445" y="487005"/>
                  </a:lnTo>
                  <a:lnTo>
                    <a:pt x="226921" y="520949"/>
                  </a:lnTo>
                  <a:lnTo>
                    <a:pt x="193432" y="555864"/>
                  </a:lnTo>
                  <a:lnTo>
                    <a:pt x="160930" y="591772"/>
                  </a:lnTo>
                  <a:lnTo>
                    <a:pt x="129365" y="628699"/>
                  </a:lnTo>
                  <a:lnTo>
                    <a:pt x="98688" y="666668"/>
                  </a:lnTo>
                  <a:lnTo>
                    <a:pt x="68851" y="705702"/>
                  </a:lnTo>
                  <a:lnTo>
                    <a:pt x="39803" y="745827"/>
                  </a:lnTo>
                  <a:lnTo>
                    <a:pt x="11495" y="787065"/>
                  </a:lnTo>
                  <a:lnTo>
                    <a:pt x="0" y="827699"/>
                  </a:lnTo>
                  <a:lnTo>
                    <a:pt x="8946" y="844567"/>
                  </a:lnTo>
                  <a:lnTo>
                    <a:pt x="27715" y="859931"/>
                  </a:lnTo>
                  <a:lnTo>
                    <a:pt x="659329" y="1255040"/>
                  </a:lnTo>
                  <a:lnTo>
                    <a:pt x="686814" y="1213477"/>
                  </a:lnTo>
                  <a:lnTo>
                    <a:pt x="716155" y="1173605"/>
                  </a:lnTo>
                  <a:lnTo>
                    <a:pt x="747319" y="1135455"/>
                  </a:lnTo>
                  <a:lnTo>
                    <a:pt x="780271" y="1099059"/>
                  </a:lnTo>
                  <a:lnTo>
                    <a:pt x="814979" y="1064447"/>
                  </a:lnTo>
                  <a:lnTo>
                    <a:pt x="851409" y="1031653"/>
                  </a:lnTo>
                  <a:lnTo>
                    <a:pt x="889529" y="1000706"/>
                  </a:lnTo>
                  <a:lnTo>
                    <a:pt x="929306" y="971639"/>
                  </a:lnTo>
                  <a:lnTo>
                    <a:pt x="970705" y="944483"/>
                  </a:lnTo>
                  <a:lnTo>
                    <a:pt x="1013695" y="919270"/>
                  </a:lnTo>
                  <a:lnTo>
                    <a:pt x="1057888" y="896223"/>
                  </a:lnTo>
                  <a:lnTo>
                    <a:pt x="1102883" y="875554"/>
                  </a:lnTo>
                  <a:lnTo>
                    <a:pt x="1148638" y="857273"/>
                  </a:lnTo>
                  <a:lnTo>
                    <a:pt x="1195106" y="841393"/>
                  </a:lnTo>
                  <a:lnTo>
                    <a:pt x="1242246" y="827925"/>
                  </a:lnTo>
                  <a:lnTo>
                    <a:pt x="1290011" y="816879"/>
                  </a:lnTo>
                  <a:lnTo>
                    <a:pt x="1338359" y="808269"/>
                  </a:lnTo>
                  <a:lnTo>
                    <a:pt x="1387245" y="802104"/>
                  </a:lnTo>
                  <a:lnTo>
                    <a:pt x="1436625" y="798397"/>
                  </a:lnTo>
                  <a:lnTo>
                    <a:pt x="1486456" y="797158"/>
                  </a:lnTo>
                  <a:lnTo>
                    <a:pt x="1486456" y="52396"/>
                  </a:lnTo>
                  <a:lnTo>
                    <a:pt x="1483380" y="28343"/>
                  </a:lnTo>
                  <a:lnTo>
                    <a:pt x="1473821" y="11815"/>
                  </a:lnTo>
                  <a:lnTo>
                    <a:pt x="1457279" y="2478"/>
                  </a:lnTo>
                  <a:lnTo>
                    <a:pt x="1433253" y="0"/>
                  </a:lnTo>
                  <a:close/>
                </a:path>
              </a:pathLst>
            </a:custGeom>
            <a:solidFill>
              <a:srgbClr val="F7AD30"/>
            </a:solidFill>
          </p:spPr>
          <p:txBody>
            <a:bodyPr wrap="square" lIns="0" tIns="0" rIns="0" bIns="0" rtlCol="0"/>
            <a:lstStyle/>
            <a:p>
              <a:endParaRPr/>
            </a:p>
          </p:txBody>
        </p:sp>
        <p:sp>
          <p:nvSpPr>
            <p:cNvPr id="27" name="object 27"/>
            <p:cNvSpPr/>
            <p:nvPr/>
          </p:nvSpPr>
          <p:spPr>
            <a:xfrm>
              <a:off x="9437916" y="5625151"/>
              <a:ext cx="1486535" cy="1255395"/>
            </a:xfrm>
            <a:custGeom>
              <a:avLst/>
              <a:gdLst/>
              <a:ahLst/>
              <a:cxnLst/>
              <a:rect l="l" t="t" r="r" b="b"/>
              <a:pathLst>
                <a:path w="1486534" h="1255395">
                  <a:moveTo>
                    <a:pt x="1486456" y="52396"/>
                  </a:moveTo>
                  <a:lnTo>
                    <a:pt x="1483380" y="28343"/>
                  </a:lnTo>
                  <a:lnTo>
                    <a:pt x="1473821" y="11815"/>
                  </a:lnTo>
                  <a:lnTo>
                    <a:pt x="1457279" y="2478"/>
                  </a:lnTo>
                  <a:lnTo>
                    <a:pt x="1433253" y="0"/>
                  </a:lnTo>
                  <a:lnTo>
                    <a:pt x="1383264" y="2107"/>
                  </a:lnTo>
                  <a:lnTo>
                    <a:pt x="1333826" y="5432"/>
                  </a:lnTo>
                  <a:lnTo>
                    <a:pt x="1284893" y="10005"/>
                  </a:lnTo>
                  <a:lnTo>
                    <a:pt x="1236419" y="15853"/>
                  </a:lnTo>
                  <a:lnTo>
                    <a:pt x="1188357" y="23007"/>
                  </a:lnTo>
                  <a:lnTo>
                    <a:pt x="1140661" y="31495"/>
                  </a:lnTo>
                  <a:lnTo>
                    <a:pt x="1093285" y="41347"/>
                  </a:lnTo>
                  <a:lnTo>
                    <a:pt x="1046182" y="52591"/>
                  </a:lnTo>
                  <a:lnTo>
                    <a:pt x="999306" y="65256"/>
                  </a:lnTo>
                  <a:lnTo>
                    <a:pt x="952610" y="79371"/>
                  </a:lnTo>
                  <a:lnTo>
                    <a:pt x="906049" y="94966"/>
                  </a:lnTo>
                  <a:lnTo>
                    <a:pt x="859575" y="112070"/>
                  </a:lnTo>
                  <a:lnTo>
                    <a:pt x="813143" y="130710"/>
                  </a:lnTo>
                  <a:lnTo>
                    <a:pt x="766706" y="150918"/>
                  </a:lnTo>
                  <a:lnTo>
                    <a:pt x="720217" y="172720"/>
                  </a:lnTo>
                  <a:lnTo>
                    <a:pt x="673631" y="196148"/>
                  </a:lnTo>
                  <a:lnTo>
                    <a:pt x="626901" y="221228"/>
                  </a:lnTo>
                  <a:lnTo>
                    <a:pt x="580839" y="247515"/>
                  </a:lnTo>
                  <a:lnTo>
                    <a:pt x="536255" y="274557"/>
                  </a:lnTo>
                  <a:lnTo>
                    <a:pt x="493102" y="302379"/>
                  </a:lnTo>
                  <a:lnTo>
                    <a:pt x="451329" y="331003"/>
                  </a:lnTo>
                  <a:lnTo>
                    <a:pt x="410887" y="360454"/>
                  </a:lnTo>
                  <a:lnTo>
                    <a:pt x="371726" y="390756"/>
                  </a:lnTo>
                  <a:lnTo>
                    <a:pt x="333799" y="421932"/>
                  </a:lnTo>
                  <a:lnTo>
                    <a:pt x="297055" y="454008"/>
                  </a:lnTo>
                  <a:lnTo>
                    <a:pt x="261445" y="487005"/>
                  </a:lnTo>
                  <a:lnTo>
                    <a:pt x="226921" y="520949"/>
                  </a:lnTo>
                  <a:lnTo>
                    <a:pt x="193432" y="555864"/>
                  </a:lnTo>
                  <a:lnTo>
                    <a:pt x="160930" y="591772"/>
                  </a:lnTo>
                  <a:lnTo>
                    <a:pt x="129365" y="628699"/>
                  </a:lnTo>
                  <a:lnTo>
                    <a:pt x="98688" y="666668"/>
                  </a:lnTo>
                  <a:lnTo>
                    <a:pt x="68851" y="705702"/>
                  </a:lnTo>
                  <a:lnTo>
                    <a:pt x="39803" y="745827"/>
                  </a:lnTo>
                  <a:lnTo>
                    <a:pt x="11495" y="787065"/>
                  </a:lnTo>
                  <a:lnTo>
                    <a:pt x="0" y="827699"/>
                  </a:lnTo>
                  <a:lnTo>
                    <a:pt x="8946" y="844567"/>
                  </a:lnTo>
                  <a:lnTo>
                    <a:pt x="27715" y="859931"/>
                  </a:lnTo>
                  <a:lnTo>
                    <a:pt x="659329" y="1255040"/>
                  </a:lnTo>
                  <a:lnTo>
                    <a:pt x="686814" y="1213477"/>
                  </a:lnTo>
                  <a:lnTo>
                    <a:pt x="716155" y="1173605"/>
                  </a:lnTo>
                  <a:lnTo>
                    <a:pt x="747319" y="1135455"/>
                  </a:lnTo>
                  <a:lnTo>
                    <a:pt x="780271" y="1099059"/>
                  </a:lnTo>
                  <a:lnTo>
                    <a:pt x="814979" y="1064447"/>
                  </a:lnTo>
                  <a:lnTo>
                    <a:pt x="851409" y="1031653"/>
                  </a:lnTo>
                  <a:lnTo>
                    <a:pt x="889529" y="1000706"/>
                  </a:lnTo>
                  <a:lnTo>
                    <a:pt x="929306" y="971639"/>
                  </a:lnTo>
                  <a:lnTo>
                    <a:pt x="970705" y="944483"/>
                  </a:lnTo>
                  <a:lnTo>
                    <a:pt x="1013695" y="919270"/>
                  </a:lnTo>
                  <a:lnTo>
                    <a:pt x="1057888" y="896223"/>
                  </a:lnTo>
                  <a:lnTo>
                    <a:pt x="1102883" y="875554"/>
                  </a:lnTo>
                  <a:lnTo>
                    <a:pt x="1148638" y="857273"/>
                  </a:lnTo>
                  <a:lnTo>
                    <a:pt x="1195106" y="841393"/>
                  </a:lnTo>
                  <a:lnTo>
                    <a:pt x="1242246" y="827925"/>
                  </a:lnTo>
                  <a:lnTo>
                    <a:pt x="1290011" y="816879"/>
                  </a:lnTo>
                  <a:lnTo>
                    <a:pt x="1338359" y="808269"/>
                  </a:lnTo>
                  <a:lnTo>
                    <a:pt x="1387245" y="802104"/>
                  </a:lnTo>
                  <a:lnTo>
                    <a:pt x="1436625" y="798397"/>
                  </a:lnTo>
                  <a:lnTo>
                    <a:pt x="1486456" y="797158"/>
                  </a:lnTo>
                  <a:lnTo>
                    <a:pt x="1486456" y="52396"/>
                  </a:lnTo>
                  <a:close/>
                </a:path>
              </a:pathLst>
            </a:custGeom>
            <a:ln w="94237">
              <a:solidFill>
                <a:srgbClr val="FFFFFF"/>
              </a:solidFill>
            </a:ln>
          </p:spPr>
          <p:txBody>
            <a:bodyPr wrap="square" lIns="0" tIns="0" rIns="0" bIns="0" rtlCol="0"/>
            <a:lstStyle/>
            <a:p>
              <a:endParaRPr/>
            </a:p>
          </p:txBody>
        </p:sp>
        <p:sp>
          <p:nvSpPr>
            <p:cNvPr id="28" name="object 28"/>
            <p:cNvSpPr/>
            <p:nvPr/>
          </p:nvSpPr>
          <p:spPr>
            <a:xfrm>
              <a:off x="9248174" y="6479569"/>
              <a:ext cx="844550" cy="618490"/>
            </a:xfrm>
            <a:custGeom>
              <a:avLst/>
              <a:gdLst/>
              <a:ahLst/>
              <a:cxnLst/>
              <a:rect l="l" t="t" r="r" b="b"/>
              <a:pathLst>
                <a:path w="844550" h="618490">
                  <a:moveTo>
                    <a:pt x="174514" y="0"/>
                  </a:moveTo>
                  <a:lnTo>
                    <a:pt x="143104" y="27919"/>
                  </a:lnTo>
                  <a:lnTo>
                    <a:pt x="106483" y="92982"/>
                  </a:lnTo>
                  <a:lnTo>
                    <a:pt x="88018" y="129004"/>
                  </a:lnTo>
                  <a:lnTo>
                    <a:pt x="67232" y="172260"/>
                  </a:lnTo>
                  <a:lnTo>
                    <a:pt x="47345" y="215937"/>
                  </a:lnTo>
                  <a:lnTo>
                    <a:pt x="31525" y="253191"/>
                  </a:lnTo>
                  <a:lnTo>
                    <a:pt x="5045" y="322978"/>
                  </a:lnTo>
                  <a:lnTo>
                    <a:pt x="0" y="346427"/>
                  </a:lnTo>
                  <a:lnTo>
                    <a:pt x="3755" y="364916"/>
                  </a:lnTo>
                  <a:lnTo>
                    <a:pt x="16475" y="379020"/>
                  </a:lnTo>
                  <a:lnTo>
                    <a:pt x="38322" y="389311"/>
                  </a:lnTo>
                  <a:lnTo>
                    <a:pt x="743934" y="617995"/>
                  </a:lnTo>
                  <a:lnTo>
                    <a:pt x="753512" y="590085"/>
                  </a:lnTo>
                  <a:lnTo>
                    <a:pt x="764072" y="562138"/>
                  </a:lnTo>
                  <a:lnTo>
                    <a:pt x="787556" y="507601"/>
                  </a:lnTo>
                  <a:lnTo>
                    <a:pt x="814389" y="454620"/>
                  </a:lnTo>
                  <a:lnTo>
                    <a:pt x="844371" y="403352"/>
                  </a:lnTo>
                  <a:lnTo>
                    <a:pt x="215458" y="10757"/>
                  </a:lnTo>
                  <a:lnTo>
                    <a:pt x="193521" y="665"/>
                  </a:lnTo>
                  <a:lnTo>
                    <a:pt x="174514" y="0"/>
                  </a:lnTo>
                  <a:close/>
                </a:path>
              </a:pathLst>
            </a:custGeom>
            <a:solidFill>
              <a:srgbClr val="CEDD3A"/>
            </a:solidFill>
          </p:spPr>
          <p:txBody>
            <a:bodyPr wrap="square" lIns="0" tIns="0" rIns="0" bIns="0" rtlCol="0"/>
            <a:lstStyle/>
            <a:p>
              <a:endParaRPr/>
            </a:p>
          </p:txBody>
        </p:sp>
        <p:sp>
          <p:nvSpPr>
            <p:cNvPr id="29" name="object 29"/>
            <p:cNvSpPr/>
            <p:nvPr/>
          </p:nvSpPr>
          <p:spPr>
            <a:xfrm>
              <a:off x="9248174" y="6479569"/>
              <a:ext cx="844550" cy="618490"/>
            </a:xfrm>
            <a:custGeom>
              <a:avLst/>
              <a:gdLst/>
              <a:ahLst/>
              <a:cxnLst/>
              <a:rect l="l" t="t" r="r" b="b"/>
              <a:pathLst>
                <a:path w="844550" h="618490">
                  <a:moveTo>
                    <a:pt x="215458" y="10757"/>
                  </a:moveTo>
                  <a:lnTo>
                    <a:pt x="193521" y="665"/>
                  </a:lnTo>
                  <a:lnTo>
                    <a:pt x="174514" y="0"/>
                  </a:lnTo>
                  <a:lnTo>
                    <a:pt x="157890" y="9003"/>
                  </a:lnTo>
                  <a:lnTo>
                    <a:pt x="124292" y="60514"/>
                  </a:lnTo>
                  <a:lnTo>
                    <a:pt x="88018" y="129004"/>
                  </a:lnTo>
                  <a:lnTo>
                    <a:pt x="67232" y="172260"/>
                  </a:lnTo>
                  <a:lnTo>
                    <a:pt x="47345" y="215937"/>
                  </a:lnTo>
                  <a:lnTo>
                    <a:pt x="31525" y="253191"/>
                  </a:lnTo>
                  <a:lnTo>
                    <a:pt x="5045" y="322978"/>
                  </a:lnTo>
                  <a:lnTo>
                    <a:pt x="0" y="346427"/>
                  </a:lnTo>
                  <a:lnTo>
                    <a:pt x="3755" y="364916"/>
                  </a:lnTo>
                  <a:lnTo>
                    <a:pt x="16475" y="379020"/>
                  </a:lnTo>
                  <a:lnTo>
                    <a:pt x="38322" y="389311"/>
                  </a:lnTo>
                  <a:lnTo>
                    <a:pt x="743934" y="617995"/>
                  </a:lnTo>
                  <a:lnTo>
                    <a:pt x="753512" y="590085"/>
                  </a:lnTo>
                  <a:lnTo>
                    <a:pt x="764072" y="562138"/>
                  </a:lnTo>
                  <a:lnTo>
                    <a:pt x="787556" y="507601"/>
                  </a:lnTo>
                  <a:lnTo>
                    <a:pt x="814389" y="454620"/>
                  </a:lnTo>
                  <a:lnTo>
                    <a:pt x="844371" y="403352"/>
                  </a:lnTo>
                  <a:lnTo>
                    <a:pt x="215458" y="10757"/>
                  </a:lnTo>
                  <a:close/>
                </a:path>
              </a:pathLst>
            </a:custGeom>
            <a:ln w="94237">
              <a:solidFill>
                <a:srgbClr val="FFFFFF"/>
              </a:solidFill>
            </a:ln>
          </p:spPr>
          <p:txBody>
            <a:bodyPr wrap="square" lIns="0" tIns="0" rIns="0" bIns="0" rtlCol="0"/>
            <a:lstStyle/>
            <a:p>
              <a:endParaRPr/>
            </a:p>
          </p:txBody>
        </p:sp>
        <p:sp>
          <p:nvSpPr>
            <p:cNvPr id="30" name="object 30"/>
            <p:cNvSpPr/>
            <p:nvPr/>
          </p:nvSpPr>
          <p:spPr>
            <a:xfrm>
              <a:off x="9148496" y="6869303"/>
              <a:ext cx="842644" cy="965200"/>
            </a:xfrm>
            <a:custGeom>
              <a:avLst/>
              <a:gdLst/>
              <a:ahLst/>
              <a:cxnLst/>
              <a:rect l="l" t="t" r="r" b="b"/>
              <a:pathLst>
                <a:path w="842645" h="965200">
                  <a:moveTo>
                    <a:pt x="113271" y="0"/>
                  </a:moveTo>
                  <a:lnTo>
                    <a:pt x="70997" y="38814"/>
                  </a:lnTo>
                  <a:lnTo>
                    <a:pt x="57723" y="86290"/>
                  </a:lnTo>
                  <a:lnTo>
                    <a:pt x="45856" y="133102"/>
                  </a:lnTo>
                  <a:lnTo>
                    <a:pt x="35382" y="179693"/>
                  </a:lnTo>
                  <a:lnTo>
                    <a:pt x="26288" y="226506"/>
                  </a:lnTo>
                  <a:lnTo>
                    <a:pt x="18559" y="273985"/>
                  </a:lnTo>
                  <a:lnTo>
                    <a:pt x="12181" y="322575"/>
                  </a:lnTo>
                  <a:lnTo>
                    <a:pt x="7142" y="372718"/>
                  </a:lnTo>
                  <a:lnTo>
                    <a:pt x="3426" y="424858"/>
                  </a:lnTo>
                  <a:lnTo>
                    <a:pt x="1020" y="479439"/>
                  </a:lnTo>
                  <a:lnTo>
                    <a:pt x="0" y="534064"/>
                  </a:lnTo>
                  <a:lnTo>
                    <a:pt x="440" y="586334"/>
                  </a:lnTo>
                  <a:lnTo>
                    <a:pt x="2328" y="636694"/>
                  </a:lnTo>
                  <a:lnTo>
                    <a:pt x="5648" y="685588"/>
                  </a:lnTo>
                  <a:lnTo>
                    <a:pt x="10386" y="733458"/>
                  </a:lnTo>
                  <a:lnTo>
                    <a:pt x="16528" y="780749"/>
                  </a:lnTo>
                  <a:lnTo>
                    <a:pt x="24061" y="827905"/>
                  </a:lnTo>
                  <a:lnTo>
                    <a:pt x="32969" y="875368"/>
                  </a:lnTo>
                  <a:lnTo>
                    <a:pt x="43238" y="923583"/>
                  </a:lnTo>
                  <a:lnTo>
                    <a:pt x="64689" y="959851"/>
                  </a:lnTo>
                  <a:lnTo>
                    <a:pt x="83005" y="964985"/>
                  </a:lnTo>
                  <a:lnTo>
                    <a:pt x="106975" y="961990"/>
                  </a:lnTo>
                  <a:lnTo>
                    <a:pt x="825571" y="777116"/>
                  </a:lnTo>
                  <a:lnTo>
                    <a:pt x="813367" y="723271"/>
                  </a:lnTo>
                  <a:lnTo>
                    <a:pt x="804262" y="669081"/>
                  </a:lnTo>
                  <a:lnTo>
                    <a:pt x="798254" y="614547"/>
                  </a:lnTo>
                  <a:lnTo>
                    <a:pt x="795344" y="559671"/>
                  </a:lnTo>
                  <a:lnTo>
                    <a:pt x="795530" y="504454"/>
                  </a:lnTo>
                  <a:lnTo>
                    <a:pt x="798804" y="449331"/>
                  </a:lnTo>
                  <a:lnTo>
                    <a:pt x="805148" y="394746"/>
                  </a:lnTo>
                  <a:lnTo>
                    <a:pt x="814563" y="340699"/>
                  </a:lnTo>
                  <a:lnTo>
                    <a:pt x="827049" y="287188"/>
                  </a:lnTo>
                  <a:lnTo>
                    <a:pt x="842607" y="234211"/>
                  </a:lnTo>
                  <a:lnTo>
                    <a:pt x="137005" y="4501"/>
                  </a:lnTo>
                  <a:lnTo>
                    <a:pt x="113271" y="0"/>
                  </a:lnTo>
                  <a:close/>
                </a:path>
              </a:pathLst>
            </a:custGeom>
            <a:solidFill>
              <a:srgbClr val="FFE41E"/>
            </a:solidFill>
          </p:spPr>
          <p:txBody>
            <a:bodyPr wrap="square" lIns="0" tIns="0" rIns="0" bIns="0" rtlCol="0"/>
            <a:lstStyle/>
            <a:p>
              <a:endParaRPr/>
            </a:p>
          </p:txBody>
        </p:sp>
        <p:sp>
          <p:nvSpPr>
            <p:cNvPr id="31" name="object 31"/>
            <p:cNvSpPr/>
            <p:nvPr/>
          </p:nvSpPr>
          <p:spPr>
            <a:xfrm>
              <a:off x="9148496" y="6869303"/>
              <a:ext cx="842644" cy="965200"/>
            </a:xfrm>
            <a:custGeom>
              <a:avLst/>
              <a:gdLst/>
              <a:ahLst/>
              <a:cxnLst/>
              <a:rect l="l" t="t" r="r" b="b"/>
              <a:pathLst>
                <a:path w="842645" h="965200">
                  <a:moveTo>
                    <a:pt x="137005" y="4501"/>
                  </a:moveTo>
                  <a:lnTo>
                    <a:pt x="113271" y="0"/>
                  </a:lnTo>
                  <a:lnTo>
                    <a:pt x="94671" y="3972"/>
                  </a:lnTo>
                  <a:lnTo>
                    <a:pt x="80736" y="16787"/>
                  </a:lnTo>
                  <a:lnTo>
                    <a:pt x="57723" y="86290"/>
                  </a:lnTo>
                  <a:lnTo>
                    <a:pt x="45856" y="133102"/>
                  </a:lnTo>
                  <a:lnTo>
                    <a:pt x="35382" y="179693"/>
                  </a:lnTo>
                  <a:lnTo>
                    <a:pt x="26288" y="226506"/>
                  </a:lnTo>
                  <a:lnTo>
                    <a:pt x="18559" y="273985"/>
                  </a:lnTo>
                  <a:lnTo>
                    <a:pt x="12181" y="322575"/>
                  </a:lnTo>
                  <a:lnTo>
                    <a:pt x="7142" y="372718"/>
                  </a:lnTo>
                  <a:lnTo>
                    <a:pt x="3426" y="424858"/>
                  </a:lnTo>
                  <a:lnTo>
                    <a:pt x="1020" y="479439"/>
                  </a:lnTo>
                  <a:lnTo>
                    <a:pt x="0" y="534064"/>
                  </a:lnTo>
                  <a:lnTo>
                    <a:pt x="440" y="586334"/>
                  </a:lnTo>
                  <a:lnTo>
                    <a:pt x="2328" y="636694"/>
                  </a:lnTo>
                  <a:lnTo>
                    <a:pt x="5648" y="685588"/>
                  </a:lnTo>
                  <a:lnTo>
                    <a:pt x="10386" y="733458"/>
                  </a:lnTo>
                  <a:lnTo>
                    <a:pt x="16528" y="780749"/>
                  </a:lnTo>
                  <a:lnTo>
                    <a:pt x="24061" y="827905"/>
                  </a:lnTo>
                  <a:lnTo>
                    <a:pt x="32969" y="875368"/>
                  </a:lnTo>
                  <a:lnTo>
                    <a:pt x="43238" y="923583"/>
                  </a:lnTo>
                  <a:lnTo>
                    <a:pt x="64689" y="959851"/>
                  </a:lnTo>
                  <a:lnTo>
                    <a:pt x="83005" y="964985"/>
                  </a:lnTo>
                  <a:lnTo>
                    <a:pt x="106975" y="961990"/>
                  </a:lnTo>
                  <a:lnTo>
                    <a:pt x="825571" y="777116"/>
                  </a:lnTo>
                  <a:lnTo>
                    <a:pt x="813367" y="723271"/>
                  </a:lnTo>
                  <a:lnTo>
                    <a:pt x="804262" y="669081"/>
                  </a:lnTo>
                  <a:lnTo>
                    <a:pt x="798254" y="614547"/>
                  </a:lnTo>
                  <a:lnTo>
                    <a:pt x="795344" y="559671"/>
                  </a:lnTo>
                  <a:lnTo>
                    <a:pt x="795530" y="504454"/>
                  </a:lnTo>
                  <a:lnTo>
                    <a:pt x="798804" y="449331"/>
                  </a:lnTo>
                  <a:lnTo>
                    <a:pt x="805148" y="394746"/>
                  </a:lnTo>
                  <a:lnTo>
                    <a:pt x="814563" y="340699"/>
                  </a:lnTo>
                  <a:lnTo>
                    <a:pt x="827049" y="287188"/>
                  </a:lnTo>
                  <a:lnTo>
                    <a:pt x="842607" y="234211"/>
                  </a:lnTo>
                  <a:lnTo>
                    <a:pt x="137005" y="4501"/>
                  </a:lnTo>
                  <a:close/>
                </a:path>
              </a:pathLst>
            </a:custGeom>
            <a:ln w="94237">
              <a:solidFill>
                <a:srgbClr val="FFFFFF"/>
              </a:solidFill>
            </a:ln>
          </p:spPr>
          <p:txBody>
            <a:bodyPr wrap="square" lIns="0" tIns="0" rIns="0" bIns="0" rtlCol="0"/>
            <a:lstStyle/>
            <a:p>
              <a:endParaRPr/>
            </a:p>
          </p:txBody>
        </p:sp>
        <p:sp>
          <p:nvSpPr>
            <p:cNvPr id="32" name="object 32"/>
            <p:cNvSpPr/>
            <p:nvPr/>
          </p:nvSpPr>
          <p:spPr>
            <a:xfrm>
              <a:off x="9215191" y="7652756"/>
              <a:ext cx="1666239" cy="1527810"/>
            </a:xfrm>
            <a:custGeom>
              <a:avLst/>
              <a:gdLst/>
              <a:ahLst/>
              <a:cxnLst/>
              <a:rect l="l" t="t" r="r" b="b"/>
              <a:pathLst>
                <a:path w="1666240" h="1527809">
                  <a:moveTo>
                    <a:pt x="763290" y="0"/>
                  </a:moveTo>
                  <a:lnTo>
                    <a:pt x="41145" y="185418"/>
                  </a:lnTo>
                  <a:lnTo>
                    <a:pt x="18587" y="194386"/>
                  </a:lnTo>
                  <a:lnTo>
                    <a:pt x="4938" y="207767"/>
                  </a:lnTo>
                  <a:lnTo>
                    <a:pt x="0" y="226124"/>
                  </a:lnTo>
                  <a:lnTo>
                    <a:pt x="3575" y="250023"/>
                  </a:lnTo>
                  <a:lnTo>
                    <a:pt x="17951" y="297564"/>
                  </a:lnTo>
                  <a:lnTo>
                    <a:pt x="33401" y="344377"/>
                  </a:lnTo>
                  <a:lnTo>
                    <a:pt x="49941" y="390469"/>
                  </a:lnTo>
                  <a:lnTo>
                    <a:pt x="67585" y="435843"/>
                  </a:lnTo>
                  <a:lnTo>
                    <a:pt x="86347" y="480506"/>
                  </a:lnTo>
                  <a:lnTo>
                    <a:pt x="106241" y="524461"/>
                  </a:lnTo>
                  <a:lnTo>
                    <a:pt x="127283" y="567714"/>
                  </a:lnTo>
                  <a:lnTo>
                    <a:pt x="149486" y="610269"/>
                  </a:lnTo>
                  <a:lnTo>
                    <a:pt x="172865" y="652132"/>
                  </a:lnTo>
                  <a:lnTo>
                    <a:pt x="197434" y="693308"/>
                  </a:lnTo>
                  <a:lnTo>
                    <a:pt x="223209" y="733802"/>
                  </a:lnTo>
                  <a:lnTo>
                    <a:pt x="250202" y="773618"/>
                  </a:lnTo>
                  <a:lnTo>
                    <a:pt x="278429" y="812761"/>
                  </a:lnTo>
                  <a:lnTo>
                    <a:pt x="307904" y="851237"/>
                  </a:lnTo>
                  <a:lnTo>
                    <a:pt x="338641" y="889051"/>
                  </a:lnTo>
                  <a:lnTo>
                    <a:pt x="370655" y="926207"/>
                  </a:lnTo>
                  <a:lnTo>
                    <a:pt x="403961" y="962710"/>
                  </a:lnTo>
                  <a:lnTo>
                    <a:pt x="438572" y="998565"/>
                  </a:lnTo>
                  <a:lnTo>
                    <a:pt x="474504" y="1033778"/>
                  </a:lnTo>
                  <a:lnTo>
                    <a:pt x="511770" y="1068353"/>
                  </a:lnTo>
                  <a:lnTo>
                    <a:pt x="550385" y="1102295"/>
                  </a:lnTo>
                  <a:lnTo>
                    <a:pt x="590364" y="1135609"/>
                  </a:lnTo>
                  <a:lnTo>
                    <a:pt x="631194" y="1167875"/>
                  </a:lnTo>
                  <a:lnTo>
                    <a:pt x="672359" y="1198677"/>
                  </a:lnTo>
                  <a:lnTo>
                    <a:pt x="713865" y="1228028"/>
                  </a:lnTo>
                  <a:lnTo>
                    <a:pt x="755720" y="1255942"/>
                  </a:lnTo>
                  <a:lnTo>
                    <a:pt x="797932" y="1282432"/>
                  </a:lnTo>
                  <a:lnTo>
                    <a:pt x="840509" y="1307510"/>
                  </a:lnTo>
                  <a:lnTo>
                    <a:pt x="883459" y="1331190"/>
                  </a:lnTo>
                  <a:lnTo>
                    <a:pt x="926790" y="1353486"/>
                  </a:lnTo>
                  <a:lnTo>
                    <a:pt x="970509" y="1374409"/>
                  </a:lnTo>
                  <a:lnTo>
                    <a:pt x="1014624" y="1393974"/>
                  </a:lnTo>
                  <a:lnTo>
                    <a:pt x="1059144" y="1412193"/>
                  </a:lnTo>
                  <a:lnTo>
                    <a:pt x="1104075" y="1429080"/>
                  </a:lnTo>
                  <a:lnTo>
                    <a:pt x="1149426" y="1444647"/>
                  </a:lnTo>
                  <a:lnTo>
                    <a:pt x="1195205" y="1458908"/>
                  </a:lnTo>
                  <a:lnTo>
                    <a:pt x="1241419" y="1471876"/>
                  </a:lnTo>
                  <a:lnTo>
                    <a:pt x="1288077" y="1483564"/>
                  </a:lnTo>
                  <a:lnTo>
                    <a:pt x="1335185" y="1493985"/>
                  </a:lnTo>
                  <a:lnTo>
                    <a:pt x="1382753" y="1503152"/>
                  </a:lnTo>
                  <a:lnTo>
                    <a:pt x="1430787" y="1511078"/>
                  </a:lnTo>
                  <a:lnTo>
                    <a:pt x="1479296" y="1517777"/>
                  </a:lnTo>
                  <a:lnTo>
                    <a:pt x="1528287" y="1523262"/>
                  </a:lnTo>
                  <a:lnTo>
                    <a:pt x="1577768" y="1527545"/>
                  </a:lnTo>
                  <a:lnTo>
                    <a:pt x="1601890" y="1526120"/>
                  </a:lnTo>
                  <a:lnTo>
                    <a:pt x="1618837" y="1517508"/>
                  </a:lnTo>
                  <a:lnTo>
                    <a:pt x="1629122" y="1501397"/>
                  </a:lnTo>
                  <a:lnTo>
                    <a:pt x="1633253" y="1477473"/>
                  </a:lnTo>
                  <a:lnTo>
                    <a:pt x="1666038" y="732605"/>
                  </a:lnTo>
                  <a:lnTo>
                    <a:pt x="1613578" y="728921"/>
                  </a:lnTo>
                  <a:lnTo>
                    <a:pt x="1561761" y="722529"/>
                  </a:lnTo>
                  <a:lnTo>
                    <a:pt x="1510653" y="713455"/>
                  </a:lnTo>
                  <a:lnTo>
                    <a:pt x="1460321" y="701724"/>
                  </a:lnTo>
                  <a:lnTo>
                    <a:pt x="1410834" y="687363"/>
                  </a:lnTo>
                  <a:lnTo>
                    <a:pt x="1362259" y="670397"/>
                  </a:lnTo>
                  <a:lnTo>
                    <a:pt x="1314663" y="650851"/>
                  </a:lnTo>
                  <a:lnTo>
                    <a:pt x="1268114" y="628751"/>
                  </a:lnTo>
                  <a:lnTo>
                    <a:pt x="1222680" y="604122"/>
                  </a:lnTo>
                  <a:lnTo>
                    <a:pt x="1178428" y="576991"/>
                  </a:lnTo>
                  <a:lnTo>
                    <a:pt x="1135426" y="547383"/>
                  </a:lnTo>
                  <a:lnTo>
                    <a:pt x="1093741" y="515324"/>
                  </a:lnTo>
                  <a:lnTo>
                    <a:pt x="1053785" y="481128"/>
                  </a:lnTo>
                  <a:lnTo>
                    <a:pt x="1015958" y="445139"/>
                  </a:lnTo>
                  <a:lnTo>
                    <a:pt x="980297" y="407418"/>
                  </a:lnTo>
                  <a:lnTo>
                    <a:pt x="946842" y="368026"/>
                  </a:lnTo>
                  <a:lnTo>
                    <a:pt x="915632" y="327022"/>
                  </a:lnTo>
                  <a:lnTo>
                    <a:pt x="886705" y="284469"/>
                  </a:lnTo>
                  <a:lnTo>
                    <a:pt x="860102" y="240426"/>
                  </a:lnTo>
                  <a:lnTo>
                    <a:pt x="835860" y="194955"/>
                  </a:lnTo>
                  <a:lnTo>
                    <a:pt x="814019" y="148116"/>
                  </a:lnTo>
                  <a:lnTo>
                    <a:pt x="794618" y="99970"/>
                  </a:lnTo>
                  <a:lnTo>
                    <a:pt x="777695" y="50577"/>
                  </a:lnTo>
                  <a:lnTo>
                    <a:pt x="763290" y="0"/>
                  </a:lnTo>
                  <a:close/>
                </a:path>
              </a:pathLst>
            </a:custGeom>
            <a:solidFill>
              <a:srgbClr val="00A3E3"/>
            </a:solidFill>
          </p:spPr>
          <p:txBody>
            <a:bodyPr wrap="square" lIns="0" tIns="0" rIns="0" bIns="0" rtlCol="0"/>
            <a:lstStyle/>
            <a:p>
              <a:endParaRPr/>
            </a:p>
          </p:txBody>
        </p:sp>
        <p:sp>
          <p:nvSpPr>
            <p:cNvPr id="33" name="object 33"/>
            <p:cNvSpPr/>
            <p:nvPr/>
          </p:nvSpPr>
          <p:spPr>
            <a:xfrm>
              <a:off x="9215191" y="7652756"/>
              <a:ext cx="1666239" cy="1527810"/>
            </a:xfrm>
            <a:custGeom>
              <a:avLst/>
              <a:gdLst/>
              <a:ahLst/>
              <a:cxnLst/>
              <a:rect l="l" t="t" r="r" b="b"/>
              <a:pathLst>
                <a:path w="1666240" h="1527809">
                  <a:moveTo>
                    <a:pt x="41145" y="185418"/>
                  </a:moveTo>
                  <a:lnTo>
                    <a:pt x="18587" y="194386"/>
                  </a:lnTo>
                  <a:lnTo>
                    <a:pt x="4938" y="207767"/>
                  </a:lnTo>
                  <a:lnTo>
                    <a:pt x="0" y="226124"/>
                  </a:lnTo>
                  <a:lnTo>
                    <a:pt x="3575" y="250023"/>
                  </a:lnTo>
                  <a:lnTo>
                    <a:pt x="17951" y="297564"/>
                  </a:lnTo>
                  <a:lnTo>
                    <a:pt x="33401" y="344377"/>
                  </a:lnTo>
                  <a:lnTo>
                    <a:pt x="49941" y="390469"/>
                  </a:lnTo>
                  <a:lnTo>
                    <a:pt x="67585" y="435843"/>
                  </a:lnTo>
                  <a:lnTo>
                    <a:pt x="86347" y="480506"/>
                  </a:lnTo>
                  <a:lnTo>
                    <a:pt x="106241" y="524461"/>
                  </a:lnTo>
                  <a:lnTo>
                    <a:pt x="127283" y="567714"/>
                  </a:lnTo>
                  <a:lnTo>
                    <a:pt x="149486" y="610269"/>
                  </a:lnTo>
                  <a:lnTo>
                    <a:pt x="172865" y="652132"/>
                  </a:lnTo>
                  <a:lnTo>
                    <a:pt x="197434" y="693308"/>
                  </a:lnTo>
                  <a:lnTo>
                    <a:pt x="223209" y="733802"/>
                  </a:lnTo>
                  <a:lnTo>
                    <a:pt x="250202" y="773618"/>
                  </a:lnTo>
                  <a:lnTo>
                    <a:pt x="278429" y="812761"/>
                  </a:lnTo>
                  <a:lnTo>
                    <a:pt x="307904" y="851237"/>
                  </a:lnTo>
                  <a:lnTo>
                    <a:pt x="338641" y="889051"/>
                  </a:lnTo>
                  <a:lnTo>
                    <a:pt x="370655" y="926207"/>
                  </a:lnTo>
                  <a:lnTo>
                    <a:pt x="403961" y="962710"/>
                  </a:lnTo>
                  <a:lnTo>
                    <a:pt x="438572" y="998565"/>
                  </a:lnTo>
                  <a:lnTo>
                    <a:pt x="474504" y="1033778"/>
                  </a:lnTo>
                  <a:lnTo>
                    <a:pt x="511770" y="1068353"/>
                  </a:lnTo>
                  <a:lnTo>
                    <a:pt x="550385" y="1102295"/>
                  </a:lnTo>
                  <a:lnTo>
                    <a:pt x="590364" y="1135609"/>
                  </a:lnTo>
                  <a:lnTo>
                    <a:pt x="631194" y="1167875"/>
                  </a:lnTo>
                  <a:lnTo>
                    <a:pt x="672359" y="1198677"/>
                  </a:lnTo>
                  <a:lnTo>
                    <a:pt x="713865" y="1228028"/>
                  </a:lnTo>
                  <a:lnTo>
                    <a:pt x="755720" y="1255942"/>
                  </a:lnTo>
                  <a:lnTo>
                    <a:pt x="797932" y="1282432"/>
                  </a:lnTo>
                  <a:lnTo>
                    <a:pt x="840509" y="1307510"/>
                  </a:lnTo>
                  <a:lnTo>
                    <a:pt x="883459" y="1331190"/>
                  </a:lnTo>
                  <a:lnTo>
                    <a:pt x="926790" y="1353486"/>
                  </a:lnTo>
                  <a:lnTo>
                    <a:pt x="970509" y="1374409"/>
                  </a:lnTo>
                  <a:lnTo>
                    <a:pt x="1014624" y="1393974"/>
                  </a:lnTo>
                  <a:lnTo>
                    <a:pt x="1059144" y="1412193"/>
                  </a:lnTo>
                  <a:lnTo>
                    <a:pt x="1104075" y="1429080"/>
                  </a:lnTo>
                  <a:lnTo>
                    <a:pt x="1149426" y="1444647"/>
                  </a:lnTo>
                  <a:lnTo>
                    <a:pt x="1195205" y="1458908"/>
                  </a:lnTo>
                  <a:lnTo>
                    <a:pt x="1241419" y="1471876"/>
                  </a:lnTo>
                  <a:lnTo>
                    <a:pt x="1288077" y="1483564"/>
                  </a:lnTo>
                  <a:lnTo>
                    <a:pt x="1335185" y="1493985"/>
                  </a:lnTo>
                  <a:lnTo>
                    <a:pt x="1382753" y="1503152"/>
                  </a:lnTo>
                  <a:lnTo>
                    <a:pt x="1430787" y="1511078"/>
                  </a:lnTo>
                  <a:lnTo>
                    <a:pt x="1479296" y="1517777"/>
                  </a:lnTo>
                  <a:lnTo>
                    <a:pt x="1528287" y="1523262"/>
                  </a:lnTo>
                  <a:lnTo>
                    <a:pt x="1577768" y="1527545"/>
                  </a:lnTo>
                  <a:lnTo>
                    <a:pt x="1601890" y="1526120"/>
                  </a:lnTo>
                  <a:lnTo>
                    <a:pt x="1618837" y="1517508"/>
                  </a:lnTo>
                  <a:lnTo>
                    <a:pt x="1629122" y="1501397"/>
                  </a:lnTo>
                  <a:lnTo>
                    <a:pt x="1633253" y="1477473"/>
                  </a:lnTo>
                  <a:lnTo>
                    <a:pt x="1666038" y="732605"/>
                  </a:lnTo>
                  <a:lnTo>
                    <a:pt x="1613578" y="728921"/>
                  </a:lnTo>
                  <a:lnTo>
                    <a:pt x="1561761" y="722529"/>
                  </a:lnTo>
                  <a:lnTo>
                    <a:pt x="1510653" y="713455"/>
                  </a:lnTo>
                  <a:lnTo>
                    <a:pt x="1460321" y="701724"/>
                  </a:lnTo>
                  <a:lnTo>
                    <a:pt x="1410834" y="687363"/>
                  </a:lnTo>
                  <a:lnTo>
                    <a:pt x="1362259" y="670397"/>
                  </a:lnTo>
                  <a:lnTo>
                    <a:pt x="1314663" y="650851"/>
                  </a:lnTo>
                  <a:lnTo>
                    <a:pt x="1268114" y="628751"/>
                  </a:lnTo>
                  <a:lnTo>
                    <a:pt x="1222680" y="604122"/>
                  </a:lnTo>
                  <a:lnTo>
                    <a:pt x="1178428" y="576991"/>
                  </a:lnTo>
                  <a:lnTo>
                    <a:pt x="1135426" y="547383"/>
                  </a:lnTo>
                  <a:lnTo>
                    <a:pt x="1093741" y="515324"/>
                  </a:lnTo>
                  <a:lnTo>
                    <a:pt x="1053785" y="481128"/>
                  </a:lnTo>
                  <a:lnTo>
                    <a:pt x="1015958" y="445139"/>
                  </a:lnTo>
                  <a:lnTo>
                    <a:pt x="980297" y="407418"/>
                  </a:lnTo>
                  <a:lnTo>
                    <a:pt x="946842" y="368026"/>
                  </a:lnTo>
                  <a:lnTo>
                    <a:pt x="915632" y="327022"/>
                  </a:lnTo>
                  <a:lnTo>
                    <a:pt x="886705" y="284469"/>
                  </a:lnTo>
                  <a:lnTo>
                    <a:pt x="860102" y="240426"/>
                  </a:lnTo>
                  <a:lnTo>
                    <a:pt x="835860" y="194955"/>
                  </a:lnTo>
                  <a:lnTo>
                    <a:pt x="814019" y="148116"/>
                  </a:lnTo>
                  <a:lnTo>
                    <a:pt x="794618" y="99970"/>
                  </a:lnTo>
                  <a:lnTo>
                    <a:pt x="777695" y="50577"/>
                  </a:lnTo>
                  <a:lnTo>
                    <a:pt x="763290" y="0"/>
                  </a:lnTo>
                  <a:lnTo>
                    <a:pt x="41145" y="185418"/>
                  </a:lnTo>
                  <a:close/>
                </a:path>
              </a:pathLst>
            </a:custGeom>
            <a:ln w="94237">
              <a:solidFill>
                <a:srgbClr val="FFFFFF"/>
              </a:solidFill>
            </a:ln>
          </p:spPr>
          <p:txBody>
            <a:bodyPr wrap="square" lIns="0" tIns="0" rIns="0" bIns="0" rtlCol="0"/>
            <a:lstStyle/>
            <a:p>
              <a:endParaRPr/>
            </a:p>
          </p:txBody>
        </p:sp>
        <p:sp>
          <p:nvSpPr>
            <p:cNvPr id="34" name="object 34"/>
            <p:cNvSpPr/>
            <p:nvPr/>
          </p:nvSpPr>
          <p:spPr>
            <a:xfrm>
              <a:off x="10856736" y="5625151"/>
              <a:ext cx="1852295" cy="3560445"/>
            </a:xfrm>
            <a:custGeom>
              <a:avLst/>
              <a:gdLst/>
              <a:ahLst/>
              <a:cxnLst/>
              <a:rect l="l" t="t" r="r" b="b"/>
              <a:pathLst>
                <a:path w="1852295" h="3560445">
                  <a:moveTo>
                    <a:pt x="129001" y="0"/>
                  </a:moveTo>
                  <a:lnTo>
                    <a:pt x="104954" y="2490"/>
                  </a:lnTo>
                  <a:lnTo>
                    <a:pt x="88395" y="11864"/>
                  </a:lnTo>
                  <a:lnTo>
                    <a:pt x="78825" y="28458"/>
                  </a:lnTo>
                  <a:lnTo>
                    <a:pt x="75746" y="52605"/>
                  </a:lnTo>
                  <a:lnTo>
                    <a:pt x="75746" y="800384"/>
                  </a:lnTo>
                  <a:lnTo>
                    <a:pt x="125267" y="801602"/>
                  </a:lnTo>
                  <a:lnTo>
                    <a:pt x="174306" y="805239"/>
                  </a:lnTo>
                  <a:lnTo>
                    <a:pt x="222799" y="811268"/>
                  </a:lnTo>
                  <a:lnTo>
                    <a:pt x="270681" y="819661"/>
                  </a:lnTo>
                  <a:lnTo>
                    <a:pt x="317887" y="830390"/>
                  </a:lnTo>
                  <a:lnTo>
                    <a:pt x="364353" y="843429"/>
                  </a:lnTo>
                  <a:lnTo>
                    <a:pt x="410013" y="858751"/>
                  </a:lnTo>
                  <a:lnTo>
                    <a:pt x="454804" y="876328"/>
                  </a:lnTo>
                  <a:lnTo>
                    <a:pt x="498659" y="896132"/>
                  </a:lnTo>
                  <a:lnTo>
                    <a:pt x="541515" y="918136"/>
                  </a:lnTo>
                  <a:lnTo>
                    <a:pt x="583306" y="942314"/>
                  </a:lnTo>
                  <a:lnTo>
                    <a:pt x="623968" y="968638"/>
                  </a:lnTo>
                  <a:lnTo>
                    <a:pt x="663436" y="997080"/>
                  </a:lnTo>
                  <a:lnTo>
                    <a:pt x="701645" y="1027614"/>
                  </a:lnTo>
                  <a:lnTo>
                    <a:pt x="738531" y="1060211"/>
                  </a:lnTo>
                  <a:lnTo>
                    <a:pt x="774028" y="1094846"/>
                  </a:lnTo>
                  <a:lnTo>
                    <a:pt x="807790" y="1131184"/>
                  </a:lnTo>
                  <a:lnTo>
                    <a:pt x="839489" y="1168869"/>
                  </a:lnTo>
                  <a:lnTo>
                    <a:pt x="869101" y="1207834"/>
                  </a:lnTo>
                  <a:lnTo>
                    <a:pt x="896600" y="1248015"/>
                  </a:lnTo>
                  <a:lnTo>
                    <a:pt x="921960" y="1289345"/>
                  </a:lnTo>
                  <a:lnTo>
                    <a:pt x="945154" y="1331759"/>
                  </a:lnTo>
                  <a:lnTo>
                    <a:pt x="966158" y="1375193"/>
                  </a:lnTo>
                  <a:lnTo>
                    <a:pt x="984946" y="1419579"/>
                  </a:lnTo>
                  <a:lnTo>
                    <a:pt x="1001491" y="1464854"/>
                  </a:lnTo>
                  <a:lnTo>
                    <a:pt x="1015768" y="1510951"/>
                  </a:lnTo>
                  <a:lnTo>
                    <a:pt x="1027751" y="1557805"/>
                  </a:lnTo>
                  <a:lnTo>
                    <a:pt x="1037415" y="1605350"/>
                  </a:lnTo>
                  <a:lnTo>
                    <a:pt x="1044732" y="1653522"/>
                  </a:lnTo>
                  <a:lnTo>
                    <a:pt x="1049679" y="1702254"/>
                  </a:lnTo>
                  <a:lnTo>
                    <a:pt x="1052228" y="1751481"/>
                  </a:lnTo>
                  <a:lnTo>
                    <a:pt x="1052355" y="1801138"/>
                  </a:lnTo>
                  <a:lnTo>
                    <a:pt x="1050051" y="1850742"/>
                  </a:lnTo>
                  <a:lnTo>
                    <a:pt x="1045345" y="1899809"/>
                  </a:lnTo>
                  <a:lnTo>
                    <a:pt x="1038266" y="1948276"/>
                  </a:lnTo>
                  <a:lnTo>
                    <a:pt x="1028842" y="1996079"/>
                  </a:lnTo>
                  <a:lnTo>
                    <a:pt x="1017102" y="2043153"/>
                  </a:lnTo>
                  <a:lnTo>
                    <a:pt x="1003076" y="2089434"/>
                  </a:lnTo>
                  <a:lnTo>
                    <a:pt x="986790" y="2134858"/>
                  </a:lnTo>
                  <a:lnTo>
                    <a:pt x="968275" y="2179360"/>
                  </a:lnTo>
                  <a:lnTo>
                    <a:pt x="947559" y="2222876"/>
                  </a:lnTo>
                  <a:lnTo>
                    <a:pt x="924670" y="2265342"/>
                  </a:lnTo>
                  <a:lnTo>
                    <a:pt x="899637" y="2306694"/>
                  </a:lnTo>
                  <a:lnTo>
                    <a:pt x="872488" y="2346868"/>
                  </a:lnTo>
                  <a:lnTo>
                    <a:pt x="843254" y="2385798"/>
                  </a:lnTo>
                  <a:lnTo>
                    <a:pt x="811961" y="2423421"/>
                  </a:lnTo>
                  <a:lnTo>
                    <a:pt x="778639" y="2459673"/>
                  </a:lnTo>
                  <a:lnTo>
                    <a:pt x="743317" y="2494489"/>
                  </a:lnTo>
                  <a:lnTo>
                    <a:pt x="706335" y="2527524"/>
                  </a:lnTo>
                  <a:lnTo>
                    <a:pt x="668056" y="2558464"/>
                  </a:lnTo>
                  <a:lnTo>
                    <a:pt x="628545" y="2587283"/>
                  </a:lnTo>
                  <a:lnTo>
                    <a:pt x="587868" y="2613958"/>
                  </a:lnTo>
                  <a:lnTo>
                    <a:pt x="546091" y="2638464"/>
                  </a:lnTo>
                  <a:lnTo>
                    <a:pt x="503280" y="2660776"/>
                  </a:lnTo>
                  <a:lnTo>
                    <a:pt x="459501" y="2680871"/>
                  </a:lnTo>
                  <a:lnTo>
                    <a:pt x="414819" y="2698724"/>
                  </a:lnTo>
                  <a:lnTo>
                    <a:pt x="369302" y="2714310"/>
                  </a:lnTo>
                  <a:lnTo>
                    <a:pt x="323013" y="2727604"/>
                  </a:lnTo>
                  <a:lnTo>
                    <a:pt x="276021" y="2738584"/>
                  </a:lnTo>
                  <a:lnTo>
                    <a:pt x="228389" y="2747223"/>
                  </a:lnTo>
                  <a:lnTo>
                    <a:pt x="180185" y="2753499"/>
                  </a:lnTo>
                  <a:lnTo>
                    <a:pt x="131474" y="2757385"/>
                  </a:lnTo>
                  <a:lnTo>
                    <a:pt x="82322" y="2758859"/>
                  </a:lnTo>
                  <a:lnTo>
                    <a:pt x="32794" y="2757895"/>
                  </a:lnTo>
                  <a:lnTo>
                    <a:pt x="0" y="3504940"/>
                  </a:lnTo>
                  <a:lnTo>
                    <a:pt x="10846" y="3546204"/>
                  </a:lnTo>
                  <a:lnTo>
                    <a:pt x="50898" y="3559849"/>
                  </a:lnTo>
                  <a:lnTo>
                    <a:pt x="100417" y="3559922"/>
                  </a:lnTo>
                  <a:lnTo>
                    <a:pt x="149615" y="3558743"/>
                  </a:lnTo>
                  <a:lnTo>
                    <a:pt x="198484" y="3556311"/>
                  </a:lnTo>
                  <a:lnTo>
                    <a:pt x="247017" y="3552623"/>
                  </a:lnTo>
                  <a:lnTo>
                    <a:pt x="295205" y="3547675"/>
                  </a:lnTo>
                  <a:lnTo>
                    <a:pt x="343040" y="3541464"/>
                  </a:lnTo>
                  <a:lnTo>
                    <a:pt x="390514" y="3533988"/>
                  </a:lnTo>
                  <a:lnTo>
                    <a:pt x="437618" y="3525243"/>
                  </a:lnTo>
                  <a:lnTo>
                    <a:pt x="484345" y="3515227"/>
                  </a:lnTo>
                  <a:lnTo>
                    <a:pt x="530686" y="3503936"/>
                  </a:lnTo>
                  <a:lnTo>
                    <a:pt x="576633" y="3491368"/>
                  </a:lnTo>
                  <a:lnTo>
                    <a:pt x="622177" y="3477520"/>
                  </a:lnTo>
                  <a:lnTo>
                    <a:pt x="667312" y="3462388"/>
                  </a:lnTo>
                  <a:lnTo>
                    <a:pt x="712028" y="3445970"/>
                  </a:lnTo>
                  <a:lnTo>
                    <a:pt x="756317" y="3428263"/>
                  </a:lnTo>
                  <a:lnTo>
                    <a:pt x="800171" y="3409264"/>
                  </a:lnTo>
                  <a:lnTo>
                    <a:pt x="843582" y="3388969"/>
                  </a:lnTo>
                  <a:lnTo>
                    <a:pt x="886542" y="3367376"/>
                  </a:lnTo>
                  <a:lnTo>
                    <a:pt x="929042" y="3344482"/>
                  </a:lnTo>
                  <a:lnTo>
                    <a:pt x="971075" y="3320284"/>
                  </a:lnTo>
                  <a:lnTo>
                    <a:pt x="1012632" y="3294778"/>
                  </a:lnTo>
                  <a:lnTo>
                    <a:pt x="1053705" y="3267963"/>
                  </a:lnTo>
                  <a:lnTo>
                    <a:pt x="1094286" y="3239835"/>
                  </a:lnTo>
                  <a:lnTo>
                    <a:pt x="1134366" y="3210390"/>
                  </a:lnTo>
                  <a:lnTo>
                    <a:pt x="1173938" y="3179627"/>
                  </a:lnTo>
                  <a:lnTo>
                    <a:pt x="1212993" y="3147541"/>
                  </a:lnTo>
                  <a:lnTo>
                    <a:pt x="1251523" y="3114131"/>
                  </a:lnTo>
                  <a:lnTo>
                    <a:pt x="1289520" y="3079393"/>
                  </a:lnTo>
                  <a:lnTo>
                    <a:pt x="1325399" y="3044797"/>
                  </a:lnTo>
                  <a:lnTo>
                    <a:pt x="1360177" y="3009392"/>
                  </a:lnTo>
                  <a:lnTo>
                    <a:pt x="1393847" y="2973195"/>
                  </a:lnTo>
                  <a:lnTo>
                    <a:pt x="1426399" y="2936227"/>
                  </a:lnTo>
                  <a:lnTo>
                    <a:pt x="1457825" y="2898507"/>
                  </a:lnTo>
                  <a:lnTo>
                    <a:pt x="1488115" y="2860055"/>
                  </a:lnTo>
                  <a:lnTo>
                    <a:pt x="1517262" y="2820891"/>
                  </a:lnTo>
                  <a:lnTo>
                    <a:pt x="1545256" y="2781034"/>
                  </a:lnTo>
                  <a:lnTo>
                    <a:pt x="1572089" y="2740504"/>
                  </a:lnTo>
                  <a:lnTo>
                    <a:pt x="1597752" y="2699320"/>
                  </a:lnTo>
                  <a:lnTo>
                    <a:pt x="1622236" y="2657503"/>
                  </a:lnTo>
                  <a:lnTo>
                    <a:pt x="1645532" y="2615071"/>
                  </a:lnTo>
                  <a:lnTo>
                    <a:pt x="1667632" y="2572044"/>
                  </a:lnTo>
                  <a:lnTo>
                    <a:pt x="1688527" y="2528443"/>
                  </a:lnTo>
                  <a:lnTo>
                    <a:pt x="1708208" y="2484286"/>
                  </a:lnTo>
                  <a:lnTo>
                    <a:pt x="1726666" y="2439593"/>
                  </a:lnTo>
                  <a:lnTo>
                    <a:pt x="1743894" y="2394384"/>
                  </a:lnTo>
                  <a:lnTo>
                    <a:pt x="1759880" y="2348679"/>
                  </a:lnTo>
                  <a:lnTo>
                    <a:pt x="1774619" y="2302496"/>
                  </a:lnTo>
                  <a:lnTo>
                    <a:pt x="1788099" y="2255857"/>
                  </a:lnTo>
                  <a:lnTo>
                    <a:pt x="1800313" y="2208779"/>
                  </a:lnTo>
                  <a:lnTo>
                    <a:pt x="1811252" y="2161284"/>
                  </a:lnTo>
                  <a:lnTo>
                    <a:pt x="1820908" y="2113390"/>
                  </a:lnTo>
                  <a:lnTo>
                    <a:pt x="1829270" y="2065118"/>
                  </a:lnTo>
                  <a:lnTo>
                    <a:pt x="1836332" y="2016486"/>
                  </a:lnTo>
                  <a:lnTo>
                    <a:pt x="1842083" y="1967515"/>
                  </a:lnTo>
                  <a:lnTo>
                    <a:pt x="1846515" y="1918224"/>
                  </a:lnTo>
                  <a:lnTo>
                    <a:pt x="1849620" y="1868633"/>
                  </a:lnTo>
                  <a:lnTo>
                    <a:pt x="1851388" y="1818761"/>
                  </a:lnTo>
                  <a:lnTo>
                    <a:pt x="1851809" y="1768858"/>
                  </a:lnTo>
                  <a:lnTo>
                    <a:pt x="1850883" y="1719177"/>
                  </a:lnTo>
                  <a:lnTo>
                    <a:pt x="1848617" y="1669737"/>
                  </a:lnTo>
                  <a:lnTo>
                    <a:pt x="1845019" y="1620559"/>
                  </a:lnTo>
                  <a:lnTo>
                    <a:pt x="1840098" y="1571663"/>
                  </a:lnTo>
                  <a:lnTo>
                    <a:pt x="1833861" y="1523068"/>
                  </a:lnTo>
                  <a:lnTo>
                    <a:pt x="1826316" y="1474794"/>
                  </a:lnTo>
                  <a:lnTo>
                    <a:pt x="1817470" y="1426862"/>
                  </a:lnTo>
                  <a:lnTo>
                    <a:pt x="1807333" y="1379292"/>
                  </a:lnTo>
                  <a:lnTo>
                    <a:pt x="1795911" y="1332103"/>
                  </a:lnTo>
                  <a:lnTo>
                    <a:pt x="1783213" y="1285315"/>
                  </a:lnTo>
                  <a:lnTo>
                    <a:pt x="1769246" y="1238949"/>
                  </a:lnTo>
                  <a:lnTo>
                    <a:pt x="1754018" y="1193025"/>
                  </a:lnTo>
                  <a:lnTo>
                    <a:pt x="1737538" y="1147562"/>
                  </a:lnTo>
                  <a:lnTo>
                    <a:pt x="1719813" y="1102580"/>
                  </a:lnTo>
                  <a:lnTo>
                    <a:pt x="1700850" y="1058100"/>
                  </a:lnTo>
                  <a:lnTo>
                    <a:pt x="1680659" y="1014142"/>
                  </a:lnTo>
                  <a:lnTo>
                    <a:pt x="1659246" y="970725"/>
                  </a:lnTo>
                  <a:lnTo>
                    <a:pt x="1636619" y="927869"/>
                  </a:lnTo>
                  <a:lnTo>
                    <a:pt x="1612787" y="885595"/>
                  </a:lnTo>
                  <a:lnTo>
                    <a:pt x="1587758" y="843922"/>
                  </a:lnTo>
                  <a:lnTo>
                    <a:pt x="1561539" y="802870"/>
                  </a:lnTo>
                  <a:lnTo>
                    <a:pt x="1534137" y="762460"/>
                  </a:lnTo>
                  <a:lnTo>
                    <a:pt x="1505562" y="722712"/>
                  </a:lnTo>
                  <a:lnTo>
                    <a:pt x="1475821" y="683645"/>
                  </a:lnTo>
                  <a:lnTo>
                    <a:pt x="1444921" y="645279"/>
                  </a:lnTo>
                  <a:lnTo>
                    <a:pt x="1412871" y="607635"/>
                  </a:lnTo>
                  <a:lnTo>
                    <a:pt x="1379678" y="570732"/>
                  </a:lnTo>
                  <a:lnTo>
                    <a:pt x="1345351" y="534591"/>
                  </a:lnTo>
                  <a:lnTo>
                    <a:pt x="1308915" y="498211"/>
                  </a:lnTo>
                  <a:lnTo>
                    <a:pt x="1271888" y="463134"/>
                  </a:lnTo>
                  <a:lnTo>
                    <a:pt x="1234278" y="429358"/>
                  </a:lnTo>
                  <a:lnTo>
                    <a:pt x="1196094" y="396880"/>
                  </a:lnTo>
                  <a:lnTo>
                    <a:pt x="1157344" y="365697"/>
                  </a:lnTo>
                  <a:lnTo>
                    <a:pt x="1118036" y="335807"/>
                  </a:lnTo>
                  <a:lnTo>
                    <a:pt x="1078179" y="307206"/>
                  </a:lnTo>
                  <a:lnTo>
                    <a:pt x="1037781" y="279894"/>
                  </a:lnTo>
                  <a:lnTo>
                    <a:pt x="996850" y="253866"/>
                  </a:lnTo>
                  <a:lnTo>
                    <a:pt x="955394" y="229120"/>
                  </a:lnTo>
                  <a:lnTo>
                    <a:pt x="913423" y="205654"/>
                  </a:lnTo>
                  <a:lnTo>
                    <a:pt x="870944" y="183466"/>
                  </a:lnTo>
                  <a:lnTo>
                    <a:pt x="827965" y="162551"/>
                  </a:lnTo>
                  <a:lnTo>
                    <a:pt x="784495" y="142909"/>
                  </a:lnTo>
                  <a:lnTo>
                    <a:pt x="740543" y="124535"/>
                  </a:lnTo>
                  <a:lnTo>
                    <a:pt x="696115" y="107429"/>
                  </a:lnTo>
                  <a:lnTo>
                    <a:pt x="651222" y="91586"/>
                  </a:lnTo>
                  <a:lnTo>
                    <a:pt x="605870" y="77005"/>
                  </a:lnTo>
                  <a:lnTo>
                    <a:pt x="560069" y="63683"/>
                  </a:lnTo>
                  <a:lnTo>
                    <a:pt x="513827" y="51617"/>
                  </a:lnTo>
                  <a:lnTo>
                    <a:pt x="467152" y="40804"/>
                  </a:lnTo>
                  <a:lnTo>
                    <a:pt x="420052" y="31243"/>
                  </a:lnTo>
                  <a:lnTo>
                    <a:pt x="372536" y="22930"/>
                  </a:lnTo>
                  <a:lnTo>
                    <a:pt x="324612" y="15862"/>
                  </a:lnTo>
                  <a:lnTo>
                    <a:pt x="276288" y="10038"/>
                  </a:lnTo>
                  <a:lnTo>
                    <a:pt x="227572" y="5455"/>
                  </a:lnTo>
                  <a:lnTo>
                    <a:pt x="178474" y="2110"/>
                  </a:lnTo>
                  <a:lnTo>
                    <a:pt x="129001" y="0"/>
                  </a:lnTo>
                  <a:close/>
                </a:path>
              </a:pathLst>
            </a:custGeom>
            <a:solidFill>
              <a:srgbClr val="6B7A8A"/>
            </a:solidFill>
          </p:spPr>
          <p:txBody>
            <a:bodyPr wrap="square" lIns="0" tIns="0" rIns="0" bIns="0" rtlCol="0"/>
            <a:lstStyle/>
            <a:p>
              <a:endParaRPr/>
            </a:p>
          </p:txBody>
        </p:sp>
        <p:sp>
          <p:nvSpPr>
            <p:cNvPr id="35" name="object 35"/>
            <p:cNvSpPr/>
            <p:nvPr/>
          </p:nvSpPr>
          <p:spPr>
            <a:xfrm>
              <a:off x="10856736" y="5625151"/>
              <a:ext cx="1852295" cy="3560445"/>
            </a:xfrm>
            <a:custGeom>
              <a:avLst/>
              <a:gdLst/>
              <a:ahLst/>
              <a:cxnLst/>
              <a:rect l="l" t="t" r="r" b="b"/>
              <a:pathLst>
                <a:path w="1852295" h="3560445">
                  <a:moveTo>
                    <a:pt x="0" y="3504940"/>
                  </a:moveTo>
                  <a:lnTo>
                    <a:pt x="10846" y="3546204"/>
                  </a:lnTo>
                  <a:lnTo>
                    <a:pt x="50898" y="3559849"/>
                  </a:lnTo>
                  <a:lnTo>
                    <a:pt x="100417" y="3559922"/>
                  </a:lnTo>
                  <a:lnTo>
                    <a:pt x="149615" y="3558743"/>
                  </a:lnTo>
                  <a:lnTo>
                    <a:pt x="198484" y="3556311"/>
                  </a:lnTo>
                  <a:lnTo>
                    <a:pt x="247017" y="3552623"/>
                  </a:lnTo>
                  <a:lnTo>
                    <a:pt x="295205" y="3547675"/>
                  </a:lnTo>
                  <a:lnTo>
                    <a:pt x="343040" y="3541464"/>
                  </a:lnTo>
                  <a:lnTo>
                    <a:pt x="390514" y="3533988"/>
                  </a:lnTo>
                  <a:lnTo>
                    <a:pt x="437618" y="3525243"/>
                  </a:lnTo>
                  <a:lnTo>
                    <a:pt x="484345" y="3515227"/>
                  </a:lnTo>
                  <a:lnTo>
                    <a:pt x="530686" y="3503936"/>
                  </a:lnTo>
                  <a:lnTo>
                    <a:pt x="576633" y="3491368"/>
                  </a:lnTo>
                  <a:lnTo>
                    <a:pt x="622177" y="3477520"/>
                  </a:lnTo>
                  <a:lnTo>
                    <a:pt x="667312" y="3462388"/>
                  </a:lnTo>
                  <a:lnTo>
                    <a:pt x="712028" y="3445970"/>
                  </a:lnTo>
                  <a:lnTo>
                    <a:pt x="756317" y="3428263"/>
                  </a:lnTo>
                  <a:lnTo>
                    <a:pt x="800171" y="3409264"/>
                  </a:lnTo>
                  <a:lnTo>
                    <a:pt x="843582" y="3388969"/>
                  </a:lnTo>
                  <a:lnTo>
                    <a:pt x="886542" y="3367376"/>
                  </a:lnTo>
                  <a:lnTo>
                    <a:pt x="929042" y="3344482"/>
                  </a:lnTo>
                  <a:lnTo>
                    <a:pt x="971075" y="3320284"/>
                  </a:lnTo>
                  <a:lnTo>
                    <a:pt x="1012632" y="3294778"/>
                  </a:lnTo>
                  <a:lnTo>
                    <a:pt x="1053705" y="3267963"/>
                  </a:lnTo>
                  <a:lnTo>
                    <a:pt x="1094286" y="3239835"/>
                  </a:lnTo>
                  <a:lnTo>
                    <a:pt x="1134366" y="3210390"/>
                  </a:lnTo>
                  <a:lnTo>
                    <a:pt x="1173938" y="3179627"/>
                  </a:lnTo>
                  <a:lnTo>
                    <a:pt x="1212993" y="3147541"/>
                  </a:lnTo>
                  <a:lnTo>
                    <a:pt x="1251523" y="3114131"/>
                  </a:lnTo>
                  <a:lnTo>
                    <a:pt x="1289520" y="3079393"/>
                  </a:lnTo>
                  <a:lnTo>
                    <a:pt x="1325399" y="3044797"/>
                  </a:lnTo>
                  <a:lnTo>
                    <a:pt x="1360177" y="3009392"/>
                  </a:lnTo>
                  <a:lnTo>
                    <a:pt x="1393847" y="2973195"/>
                  </a:lnTo>
                  <a:lnTo>
                    <a:pt x="1426399" y="2936227"/>
                  </a:lnTo>
                  <a:lnTo>
                    <a:pt x="1457825" y="2898507"/>
                  </a:lnTo>
                  <a:lnTo>
                    <a:pt x="1488115" y="2860055"/>
                  </a:lnTo>
                  <a:lnTo>
                    <a:pt x="1517262" y="2820891"/>
                  </a:lnTo>
                  <a:lnTo>
                    <a:pt x="1545256" y="2781034"/>
                  </a:lnTo>
                  <a:lnTo>
                    <a:pt x="1572089" y="2740504"/>
                  </a:lnTo>
                  <a:lnTo>
                    <a:pt x="1597752" y="2699320"/>
                  </a:lnTo>
                  <a:lnTo>
                    <a:pt x="1622236" y="2657503"/>
                  </a:lnTo>
                  <a:lnTo>
                    <a:pt x="1645532" y="2615071"/>
                  </a:lnTo>
                  <a:lnTo>
                    <a:pt x="1667632" y="2572044"/>
                  </a:lnTo>
                  <a:lnTo>
                    <a:pt x="1688527" y="2528443"/>
                  </a:lnTo>
                  <a:lnTo>
                    <a:pt x="1708208" y="2484286"/>
                  </a:lnTo>
                  <a:lnTo>
                    <a:pt x="1726666" y="2439593"/>
                  </a:lnTo>
                  <a:lnTo>
                    <a:pt x="1743894" y="2394384"/>
                  </a:lnTo>
                  <a:lnTo>
                    <a:pt x="1759880" y="2348679"/>
                  </a:lnTo>
                  <a:lnTo>
                    <a:pt x="1774619" y="2302496"/>
                  </a:lnTo>
                  <a:lnTo>
                    <a:pt x="1788099" y="2255857"/>
                  </a:lnTo>
                  <a:lnTo>
                    <a:pt x="1800313" y="2208779"/>
                  </a:lnTo>
                  <a:lnTo>
                    <a:pt x="1811252" y="2161284"/>
                  </a:lnTo>
                  <a:lnTo>
                    <a:pt x="1820908" y="2113390"/>
                  </a:lnTo>
                  <a:lnTo>
                    <a:pt x="1829270" y="2065118"/>
                  </a:lnTo>
                  <a:lnTo>
                    <a:pt x="1836332" y="2016486"/>
                  </a:lnTo>
                  <a:lnTo>
                    <a:pt x="1842083" y="1967515"/>
                  </a:lnTo>
                  <a:lnTo>
                    <a:pt x="1846515" y="1918224"/>
                  </a:lnTo>
                  <a:lnTo>
                    <a:pt x="1849620" y="1868633"/>
                  </a:lnTo>
                  <a:lnTo>
                    <a:pt x="1851388" y="1818761"/>
                  </a:lnTo>
                  <a:lnTo>
                    <a:pt x="1851809" y="1768858"/>
                  </a:lnTo>
                  <a:lnTo>
                    <a:pt x="1850883" y="1719177"/>
                  </a:lnTo>
                  <a:lnTo>
                    <a:pt x="1848617" y="1669737"/>
                  </a:lnTo>
                  <a:lnTo>
                    <a:pt x="1845019" y="1620559"/>
                  </a:lnTo>
                  <a:lnTo>
                    <a:pt x="1840098" y="1571663"/>
                  </a:lnTo>
                  <a:lnTo>
                    <a:pt x="1833861" y="1523068"/>
                  </a:lnTo>
                  <a:lnTo>
                    <a:pt x="1826316" y="1474794"/>
                  </a:lnTo>
                  <a:lnTo>
                    <a:pt x="1817470" y="1426862"/>
                  </a:lnTo>
                  <a:lnTo>
                    <a:pt x="1807333" y="1379292"/>
                  </a:lnTo>
                  <a:lnTo>
                    <a:pt x="1795911" y="1332103"/>
                  </a:lnTo>
                  <a:lnTo>
                    <a:pt x="1783213" y="1285315"/>
                  </a:lnTo>
                  <a:lnTo>
                    <a:pt x="1769246" y="1238949"/>
                  </a:lnTo>
                  <a:lnTo>
                    <a:pt x="1754018" y="1193025"/>
                  </a:lnTo>
                  <a:lnTo>
                    <a:pt x="1737538" y="1147562"/>
                  </a:lnTo>
                  <a:lnTo>
                    <a:pt x="1719813" y="1102580"/>
                  </a:lnTo>
                  <a:lnTo>
                    <a:pt x="1700850" y="1058100"/>
                  </a:lnTo>
                  <a:lnTo>
                    <a:pt x="1680659" y="1014142"/>
                  </a:lnTo>
                  <a:lnTo>
                    <a:pt x="1659246" y="970725"/>
                  </a:lnTo>
                  <a:lnTo>
                    <a:pt x="1636619" y="927869"/>
                  </a:lnTo>
                  <a:lnTo>
                    <a:pt x="1612787" y="885595"/>
                  </a:lnTo>
                  <a:lnTo>
                    <a:pt x="1587758" y="843922"/>
                  </a:lnTo>
                  <a:lnTo>
                    <a:pt x="1561539" y="802870"/>
                  </a:lnTo>
                  <a:lnTo>
                    <a:pt x="1534137" y="762460"/>
                  </a:lnTo>
                  <a:lnTo>
                    <a:pt x="1505562" y="722712"/>
                  </a:lnTo>
                  <a:lnTo>
                    <a:pt x="1475821" y="683645"/>
                  </a:lnTo>
                  <a:lnTo>
                    <a:pt x="1444921" y="645279"/>
                  </a:lnTo>
                  <a:lnTo>
                    <a:pt x="1412871" y="607635"/>
                  </a:lnTo>
                  <a:lnTo>
                    <a:pt x="1379678" y="570732"/>
                  </a:lnTo>
                  <a:lnTo>
                    <a:pt x="1345351" y="534591"/>
                  </a:lnTo>
                  <a:lnTo>
                    <a:pt x="1308915" y="498211"/>
                  </a:lnTo>
                  <a:lnTo>
                    <a:pt x="1271888" y="463134"/>
                  </a:lnTo>
                  <a:lnTo>
                    <a:pt x="1234278" y="429358"/>
                  </a:lnTo>
                  <a:lnTo>
                    <a:pt x="1196094" y="396880"/>
                  </a:lnTo>
                  <a:lnTo>
                    <a:pt x="1157344" y="365697"/>
                  </a:lnTo>
                  <a:lnTo>
                    <a:pt x="1118036" y="335807"/>
                  </a:lnTo>
                  <a:lnTo>
                    <a:pt x="1078179" y="307206"/>
                  </a:lnTo>
                  <a:lnTo>
                    <a:pt x="1037781" y="279894"/>
                  </a:lnTo>
                  <a:lnTo>
                    <a:pt x="996850" y="253866"/>
                  </a:lnTo>
                  <a:lnTo>
                    <a:pt x="955394" y="229120"/>
                  </a:lnTo>
                  <a:lnTo>
                    <a:pt x="913423" y="205654"/>
                  </a:lnTo>
                  <a:lnTo>
                    <a:pt x="870944" y="183466"/>
                  </a:lnTo>
                  <a:lnTo>
                    <a:pt x="827965" y="162551"/>
                  </a:lnTo>
                  <a:lnTo>
                    <a:pt x="784495" y="142909"/>
                  </a:lnTo>
                  <a:lnTo>
                    <a:pt x="740543" y="124535"/>
                  </a:lnTo>
                  <a:lnTo>
                    <a:pt x="696115" y="107429"/>
                  </a:lnTo>
                  <a:lnTo>
                    <a:pt x="651222" y="91586"/>
                  </a:lnTo>
                  <a:lnTo>
                    <a:pt x="605870" y="77005"/>
                  </a:lnTo>
                  <a:lnTo>
                    <a:pt x="560069" y="63683"/>
                  </a:lnTo>
                  <a:lnTo>
                    <a:pt x="513827" y="51617"/>
                  </a:lnTo>
                  <a:lnTo>
                    <a:pt x="467152" y="40804"/>
                  </a:lnTo>
                  <a:lnTo>
                    <a:pt x="420052" y="31243"/>
                  </a:lnTo>
                  <a:lnTo>
                    <a:pt x="372536" y="22930"/>
                  </a:lnTo>
                  <a:lnTo>
                    <a:pt x="324612" y="15862"/>
                  </a:lnTo>
                  <a:lnTo>
                    <a:pt x="276288" y="10038"/>
                  </a:lnTo>
                  <a:lnTo>
                    <a:pt x="227572" y="5455"/>
                  </a:lnTo>
                  <a:lnTo>
                    <a:pt x="178474" y="2110"/>
                  </a:lnTo>
                  <a:lnTo>
                    <a:pt x="129001" y="0"/>
                  </a:lnTo>
                  <a:lnTo>
                    <a:pt x="104954" y="2490"/>
                  </a:lnTo>
                  <a:lnTo>
                    <a:pt x="75746" y="52605"/>
                  </a:lnTo>
                  <a:lnTo>
                    <a:pt x="75746" y="800384"/>
                  </a:lnTo>
                  <a:lnTo>
                    <a:pt x="125267" y="801602"/>
                  </a:lnTo>
                  <a:lnTo>
                    <a:pt x="174306" y="805239"/>
                  </a:lnTo>
                  <a:lnTo>
                    <a:pt x="222799" y="811268"/>
                  </a:lnTo>
                  <a:lnTo>
                    <a:pt x="270681" y="819661"/>
                  </a:lnTo>
                  <a:lnTo>
                    <a:pt x="317887" y="830390"/>
                  </a:lnTo>
                  <a:lnTo>
                    <a:pt x="364353" y="843429"/>
                  </a:lnTo>
                  <a:lnTo>
                    <a:pt x="410013" y="858751"/>
                  </a:lnTo>
                  <a:lnTo>
                    <a:pt x="454804" y="876328"/>
                  </a:lnTo>
                  <a:lnTo>
                    <a:pt x="498659" y="896132"/>
                  </a:lnTo>
                  <a:lnTo>
                    <a:pt x="541515" y="918136"/>
                  </a:lnTo>
                  <a:lnTo>
                    <a:pt x="583306" y="942314"/>
                  </a:lnTo>
                  <a:lnTo>
                    <a:pt x="623968" y="968638"/>
                  </a:lnTo>
                  <a:lnTo>
                    <a:pt x="663436" y="997080"/>
                  </a:lnTo>
                  <a:lnTo>
                    <a:pt x="701645" y="1027614"/>
                  </a:lnTo>
                  <a:lnTo>
                    <a:pt x="738531" y="1060211"/>
                  </a:lnTo>
                  <a:lnTo>
                    <a:pt x="774028" y="1094846"/>
                  </a:lnTo>
                  <a:lnTo>
                    <a:pt x="807790" y="1131184"/>
                  </a:lnTo>
                  <a:lnTo>
                    <a:pt x="839489" y="1168869"/>
                  </a:lnTo>
                  <a:lnTo>
                    <a:pt x="869101" y="1207834"/>
                  </a:lnTo>
                  <a:lnTo>
                    <a:pt x="896600" y="1248015"/>
                  </a:lnTo>
                  <a:lnTo>
                    <a:pt x="921960" y="1289345"/>
                  </a:lnTo>
                  <a:lnTo>
                    <a:pt x="945154" y="1331759"/>
                  </a:lnTo>
                  <a:lnTo>
                    <a:pt x="966158" y="1375193"/>
                  </a:lnTo>
                  <a:lnTo>
                    <a:pt x="984946" y="1419579"/>
                  </a:lnTo>
                  <a:lnTo>
                    <a:pt x="1001491" y="1464854"/>
                  </a:lnTo>
                  <a:lnTo>
                    <a:pt x="1015768" y="1510951"/>
                  </a:lnTo>
                  <a:lnTo>
                    <a:pt x="1027751" y="1557805"/>
                  </a:lnTo>
                  <a:lnTo>
                    <a:pt x="1037415" y="1605350"/>
                  </a:lnTo>
                  <a:lnTo>
                    <a:pt x="1044732" y="1653522"/>
                  </a:lnTo>
                  <a:lnTo>
                    <a:pt x="1049679" y="1702254"/>
                  </a:lnTo>
                  <a:lnTo>
                    <a:pt x="1052228" y="1751481"/>
                  </a:lnTo>
                  <a:lnTo>
                    <a:pt x="1052355" y="1801138"/>
                  </a:lnTo>
                  <a:lnTo>
                    <a:pt x="1050051" y="1850742"/>
                  </a:lnTo>
                  <a:lnTo>
                    <a:pt x="1045345" y="1899809"/>
                  </a:lnTo>
                  <a:lnTo>
                    <a:pt x="1038266" y="1948276"/>
                  </a:lnTo>
                  <a:lnTo>
                    <a:pt x="1028842" y="1996079"/>
                  </a:lnTo>
                  <a:lnTo>
                    <a:pt x="1017102" y="2043153"/>
                  </a:lnTo>
                  <a:lnTo>
                    <a:pt x="1003076" y="2089434"/>
                  </a:lnTo>
                  <a:lnTo>
                    <a:pt x="986790" y="2134858"/>
                  </a:lnTo>
                  <a:lnTo>
                    <a:pt x="968275" y="2179360"/>
                  </a:lnTo>
                  <a:lnTo>
                    <a:pt x="947559" y="2222876"/>
                  </a:lnTo>
                  <a:lnTo>
                    <a:pt x="924670" y="2265342"/>
                  </a:lnTo>
                  <a:lnTo>
                    <a:pt x="899637" y="2306694"/>
                  </a:lnTo>
                  <a:lnTo>
                    <a:pt x="872488" y="2346868"/>
                  </a:lnTo>
                  <a:lnTo>
                    <a:pt x="843254" y="2385798"/>
                  </a:lnTo>
                  <a:lnTo>
                    <a:pt x="811961" y="2423421"/>
                  </a:lnTo>
                  <a:lnTo>
                    <a:pt x="778639" y="2459673"/>
                  </a:lnTo>
                  <a:lnTo>
                    <a:pt x="743317" y="2494489"/>
                  </a:lnTo>
                  <a:lnTo>
                    <a:pt x="706335" y="2527524"/>
                  </a:lnTo>
                  <a:lnTo>
                    <a:pt x="668056" y="2558464"/>
                  </a:lnTo>
                  <a:lnTo>
                    <a:pt x="628545" y="2587283"/>
                  </a:lnTo>
                  <a:lnTo>
                    <a:pt x="587868" y="2613958"/>
                  </a:lnTo>
                  <a:lnTo>
                    <a:pt x="546091" y="2638464"/>
                  </a:lnTo>
                  <a:lnTo>
                    <a:pt x="503280" y="2660776"/>
                  </a:lnTo>
                  <a:lnTo>
                    <a:pt x="459501" y="2680871"/>
                  </a:lnTo>
                  <a:lnTo>
                    <a:pt x="414819" y="2698724"/>
                  </a:lnTo>
                  <a:lnTo>
                    <a:pt x="369302" y="2714310"/>
                  </a:lnTo>
                  <a:lnTo>
                    <a:pt x="323013" y="2727604"/>
                  </a:lnTo>
                  <a:lnTo>
                    <a:pt x="276021" y="2738584"/>
                  </a:lnTo>
                  <a:lnTo>
                    <a:pt x="228389" y="2747223"/>
                  </a:lnTo>
                  <a:lnTo>
                    <a:pt x="180185" y="2753499"/>
                  </a:lnTo>
                  <a:lnTo>
                    <a:pt x="131474" y="2757385"/>
                  </a:lnTo>
                  <a:lnTo>
                    <a:pt x="82322" y="2758859"/>
                  </a:lnTo>
                  <a:lnTo>
                    <a:pt x="32794" y="2757895"/>
                  </a:lnTo>
                  <a:lnTo>
                    <a:pt x="0" y="3504940"/>
                  </a:lnTo>
                  <a:close/>
                </a:path>
              </a:pathLst>
            </a:custGeom>
            <a:ln w="94237">
              <a:solidFill>
                <a:srgbClr val="FFFFFF"/>
              </a:solidFill>
            </a:ln>
          </p:spPr>
          <p:txBody>
            <a:bodyPr wrap="square" lIns="0" tIns="0" rIns="0" bIns="0" rtlCol="0"/>
            <a:lstStyle/>
            <a:p>
              <a:endParaRPr/>
            </a:p>
          </p:txBody>
        </p:sp>
      </p:grpSp>
      <p:sp>
        <p:nvSpPr>
          <p:cNvPr id="39" name="object 39"/>
          <p:cNvSpPr txBox="1"/>
          <p:nvPr/>
        </p:nvSpPr>
        <p:spPr>
          <a:xfrm>
            <a:off x="8800700" y="9424380"/>
            <a:ext cx="4194810" cy="779780"/>
          </a:xfrm>
          <a:prstGeom prst="rect">
            <a:avLst/>
          </a:prstGeom>
        </p:spPr>
        <p:txBody>
          <a:bodyPr vert="horz" wrap="square" lIns="0" tIns="11430" rIns="0" bIns="0" rtlCol="0">
            <a:spAutoFit/>
          </a:bodyPr>
          <a:lstStyle/>
          <a:p>
            <a:pPr marL="12700" marR="5080">
              <a:lnSpc>
                <a:spcPct val="113700"/>
              </a:lnSpc>
              <a:spcBef>
                <a:spcPts val="90"/>
              </a:spcBef>
            </a:pPr>
            <a:r>
              <a:rPr sz="1450" dirty="0">
                <a:solidFill>
                  <a:srgbClr val="3B526F"/>
                </a:solidFill>
                <a:latin typeface="Work Sans"/>
                <a:cs typeface="Work Sans"/>
              </a:rPr>
              <a:t>Podíl</a:t>
            </a:r>
            <a:r>
              <a:rPr sz="1450" spc="15" dirty="0">
                <a:solidFill>
                  <a:srgbClr val="3B526F"/>
                </a:solidFill>
                <a:latin typeface="Work Sans"/>
                <a:cs typeface="Work Sans"/>
              </a:rPr>
              <a:t> </a:t>
            </a:r>
            <a:r>
              <a:rPr sz="1450" dirty="0">
                <a:solidFill>
                  <a:srgbClr val="3B526F"/>
                </a:solidFill>
                <a:latin typeface="Work Sans"/>
                <a:cs typeface="Work Sans"/>
              </a:rPr>
              <a:t>respondentů,</a:t>
            </a:r>
            <a:r>
              <a:rPr sz="1450" spc="75" dirty="0">
                <a:solidFill>
                  <a:srgbClr val="3B526F"/>
                </a:solidFill>
                <a:latin typeface="Work Sans"/>
                <a:cs typeface="Work Sans"/>
              </a:rPr>
              <a:t> </a:t>
            </a:r>
            <a:r>
              <a:rPr sz="1450" dirty="0">
                <a:solidFill>
                  <a:srgbClr val="3B526F"/>
                </a:solidFill>
                <a:latin typeface="Work Sans"/>
                <a:cs typeface="Work Sans"/>
              </a:rPr>
              <a:t>kteří</a:t>
            </a:r>
            <a:r>
              <a:rPr sz="1450" spc="80" dirty="0">
                <a:solidFill>
                  <a:srgbClr val="3B526F"/>
                </a:solidFill>
                <a:latin typeface="Work Sans"/>
                <a:cs typeface="Work Sans"/>
              </a:rPr>
              <a:t> </a:t>
            </a:r>
            <a:r>
              <a:rPr sz="1450" dirty="0">
                <a:solidFill>
                  <a:srgbClr val="3B526F"/>
                </a:solidFill>
                <a:latin typeface="Work Sans"/>
                <a:cs typeface="Work Sans"/>
              </a:rPr>
              <a:t>neví/neumí</a:t>
            </a:r>
            <a:r>
              <a:rPr sz="1450" spc="80" dirty="0">
                <a:solidFill>
                  <a:srgbClr val="3B526F"/>
                </a:solidFill>
                <a:latin typeface="Work Sans"/>
                <a:cs typeface="Work Sans"/>
              </a:rPr>
              <a:t> </a:t>
            </a:r>
            <a:r>
              <a:rPr sz="1450" spc="-10" dirty="0">
                <a:solidFill>
                  <a:srgbClr val="3B526F"/>
                </a:solidFill>
                <a:latin typeface="Work Sans"/>
                <a:cs typeface="Work Sans"/>
              </a:rPr>
              <a:t>posoudit </a:t>
            </a:r>
            <a:r>
              <a:rPr sz="1450" dirty="0">
                <a:solidFill>
                  <a:srgbClr val="3B526F"/>
                </a:solidFill>
                <a:latin typeface="Work Sans"/>
                <a:cs typeface="Work Sans"/>
              </a:rPr>
              <a:t>tuto</a:t>
            </a:r>
            <a:r>
              <a:rPr sz="1450" spc="40" dirty="0">
                <a:solidFill>
                  <a:srgbClr val="3B526F"/>
                </a:solidFill>
                <a:latin typeface="Work Sans"/>
                <a:cs typeface="Work Sans"/>
              </a:rPr>
              <a:t> </a:t>
            </a:r>
            <a:r>
              <a:rPr sz="1450" dirty="0">
                <a:solidFill>
                  <a:srgbClr val="3B526F"/>
                </a:solidFill>
                <a:latin typeface="Work Sans"/>
                <a:cs typeface="Work Sans"/>
              </a:rPr>
              <a:t>otázku</a:t>
            </a:r>
            <a:r>
              <a:rPr sz="1450" spc="45" dirty="0">
                <a:solidFill>
                  <a:srgbClr val="3B526F"/>
                </a:solidFill>
                <a:latin typeface="Work Sans"/>
                <a:cs typeface="Work Sans"/>
              </a:rPr>
              <a:t> </a:t>
            </a:r>
            <a:r>
              <a:rPr sz="1450" dirty="0">
                <a:solidFill>
                  <a:srgbClr val="3B526F"/>
                </a:solidFill>
                <a:latin typeface="Work Sans"/>
                <a:cs typeface="Work Sans"/>
              </a:rPr>
              <a:t>činí</a:t>
            </a:r>
            <a:r>
              <a:rPr sz="1450" spc="10" dirty="0">
                <a:solidFill>
                  <a:srgbClr val="3B526F"/>
                </a:solidFill>
                <a:latin typeface="Work Sans"/>
                <a:cs typeface="Work Sans"/>
              </a:rPr>
              <a:t> </a:t>
            </a:r>
            <a:r>
              <a:rPr sz="1450" dirty="0">
                <a:solidFill>
                  <a:srgbClr val="3B526F"/>
                </a:solidFill>
                <a:latin typeface="Work Sans"/>
                <a:cs typeface="Work Sans"/>
              </a:rPr>
              <a:t>11,5</a:t>
            </a:r>
            <a:r>
              <a:rPr sz="1450" spc="45" dirty="0">
                <a:solidFill>
                  <a:srgbClr val="3B526F"/>
                </a:solidFill>
                <a:latin typeface="Work Sans"/>
                <a:cs typeface="Work Sans"/>
              </a:rPr>
              <a:t> </a:t>
            </a:r>
            <a:r>
              <a:rPr sz="1450" dirty="0">
                <a:solidFill>
                  <a:srgbClr val="3B526F"/>
                </a:solidFill>
                <a:latin typeface="Work Sans"/>
                <a:cs typeface="Work Sans"/>
              </a:rPr>
              <a:t>%.</a:t>
            </a:r>
            <a:r>
              <a:rPr sz="1450" spc="45" dirty="0">
                <a:solidFill>
                  <a:srgbClr val="3B526F"/>
                </a:solidFill>
                <a:latin typeface="Work Sans"/>
                <a:cs typeface="Work Sans"/>
              </a:rPr>
              <a:t> </a:t>
            </a:r>
            <a:r>
              <a:rPr sz="1450" dirty="0">
                <a:solidFill>
                  <a:srgbClr val="3B526F"/>
                </a:solidFill>
                <a:latin typeface="Work Sans"/>
                <a:cs typeface="Work Sans"/>
              </a:rPr>
              <a:t>Podíl</a:t>
            </a:r>
            <a:r>
              <a:rPr sz="1450" spc="-20" dirty="0">
                <a:solidFill>
                  <a:srgbClr val="3B526F"/>
                </a:solidFill>
                <a:latin typeface="Work Sans"/>
                <a:cs typeface="Work Sans"/>
              </a:rPr>
              <a:t> </a:t>
            </a:r>
            <a:r>
              <a:rPr sz="1450" dirty="0">
                <a:solidFill>
                  <a:srgbClr val="3B526F"/>
                </a:solidFill>
                <a:latin typeface="Work Sans"/>
                <a:cs typeface="Work Sans"/>
              </a:rPr>
              <a:t>je</a:t>
            </a:r>
            <a:r>
              <a:rPr sz="1450" spc="5" dirty="0">
                <a:solidFill>
                  <a:srgbClr val="3B526F"/>
                </a:solidFill>
                <a:latin typeface="Work Sans"/>
                <a:cs typeface="Work Sans"/>
              </a:rPr>
              <a:t> </a:t>
            </a:r>
            <a:r>
              <a:rPr sz="1450" spc="-10" dirty="0">
                <a:solidFill>
                  <a:srgbClr val="3B526F"/>
                </a:solidFill>
                <a:latin typeface="Work Sans"/>
                <a:cs typeface="Work Sans"/>
              </a:rPr>
              <a:t>vypočten</a:t>
            </a:r>
            <a:endParaRPr sz="1450" dirty="0">
              <a:latin typeface="Work Sans"/>
              <a:cs typeface="Work Sans"/>
            </a:endParaRPr>
          </a:p>
          <a:p>
            <a:pPr marL="12700">
              <a:lnSpc>
                <a:spcPct val="100000"/>
              </a:lnSpc>
              <a:spcBef>
                <a:spcPts val="240"/>
              </a:spcBef>
            </a:pPr>
            <a:r>
              <a:rPr sz="1450" dirty="0">
                <a:solidFill>
                  <a:srgbClr val="3B526F"/>
                </a:solidFill>
                <a:latin typeface="Work Sans"/>
                <a:cs typeface="Work Sans"/>
              </a:rPr>
              <a:t>z</a:t>
            </a:r>
            <a:r>
              <a:rPr sz="1450" spc="60" dirty="0">
                <a:solidFill>
                  <a:srgbClr val="3B526F"/>
                </a:solidFill>
                <a:latin typeface="Work Sans"/>
                <a:cs typeface="Work Sans"/>
              </a:rPr>
              <a:t> </a:t>
            </a:r>
            <a:r>
              <a:rPr sz="1450" dirty="0">
                <a:solidFill>
                  <a:srgbClr val="3B526F"/>
                </a:solidFill>
                <a:latin typeface="Work Sans"/>
                <a:cs typeface="Work Sans"/>
              </a:rPr>
              <a:t>odpovědí</a:t>
            </a:r>
            <a:r>
              <a:rPr sz="1450" spc="60" dirty="0">
                <a:solidFill>
                  <a:srgbClr val="3B526F"/>
                </a:solidFill>
                <a:latin typeface="Work Sans"/>
                <a:cs typeface="Work Sans"/>
              </a:rPr>
              <a:t> </a:t>
            </a:r>
            <a:r>
              <a:rPr sz="1450" dirty="0">
                <a:solidFill>
                  <a:srgbClr val="3B526F"/>
                </a:solidFill>
                <a:latin typeface="Work Sans"/>
                <a:cs typeface="Work Sans"/>
              </a:rPr>
              <a:t>ostatních</a:t>
            </a:r>
            <a:r>
              <a:rPr sz="1450" spc="60" dirty="0">
                <a:solidFill>
                  <a:srgbClr val="3B526F"/>
                </a:solidFill>
                <a:latin typeface="Work Sans"/>
                <a:cs typeface="Work Sans"/>
              </a:rPr>
              <a:t> </a:t>
            </a:r>
            <a:r>
              <a:rPr sz="1450" spc="-10" dirty="0">
                <a:solidFill>
                  <a:srgbClr val="3B526F"/>
                </a:solidFill>
                <a:latin typeface="Work Sans"/>
                <a:cs typeface="Work Sans"/>
              </a:rPr>
              <a:t>respondentů.</a:t>
            </a:r>
            <a:endParaRPr sz="1450" dirty="0">
              <a:latin typeface="Work Sans"/>
              <a:cs typeface="Work Sans"/>
            </a:endParaRPr>
          </a:p>
        </p:txBody>
      </p:sp>
      <p:grpSp>
        <p:nvGrpSpPr>
          <p:cNvPr id="41" name="object 41"/>
          <p:cNvGrpSpPr/>
          <p:nvPr/>
        </p:nvGrpSpPr>
        <p:grpSpPr>
          <a:xfrm>
            <a:off x="1047088" y="10156533"/>
            <a:ext cx="18010505" cy="697865"/>
            <a:chOff x="1047088" y="10156533"/>
            <a:chExt cx="18010505" cy="697865"/>
          </a:xfrm>
        </p:grpSpPr>
        <p:sp>
          <p:nvSpPr>
            <p:cNvPr id="42" name="object 42"/>
            <p:cNvSpPr/>
            <p:nvPr/>
          </p:nvSpPr>
          <p:spPr>
            <a:xfrm>
              <a:off x="13978631" y="10159151"/>
              <a:ext cx="5078730" cy="0"/>
            </a:xfrm>
            <a:custGeom>
              <a:avLst/>
              <a:gdLst/>
              <a:ahLst/>
              <a:cxnLst/>
              <a:rect l="l" t="t" r="r" b="b"/>
              <a:pathLst>
                <a:path w="5078730">
                  <a:moveTo>
                    <a:pt x="0" y="0"/>
                  </a:moveTo>
                  <a:lnTo>
                    <a:pt x="5078379" y="0"/>
                  </a:lnTo>
                </a:path>
              </a:pathLst>
            </a:custGeom>
            <a:ln w="5235">
              <a:solidFill>
                <a:srgbClr val="003150"/>
              </a:solidFill>
            </a:ln>
          </p:spPr>
          <p:txBody>
            <a:bodyPr wrap="square" lIns="0" tIns="0" rIns="0" bIns="0" rtlCol="0"/>
            <a:lstStyle/>
            <a:p>
              <a:endParaRPr/>
            </a:p>
          </p:txBody>
        </p:sp>
        <p:sp>
          <p:nvSpPr>
            <p:cNvPr id="43" name="object 43"/>
            <p:cNvSpPr/>
            <p:nvPr/>
          </p:nvSpPr>
          <p:spPr>
            <a:xfrm>
              <a:off x="1047088" y="10560746"/>
              <a:ext cx="1026160" cy="293370"/>
            </a:xfrm>
            <a:custGeom>
              <a:avLst/>
              <a:gdLst/>
              <a:ahLst/>
              <a:cxnLst/>
              <a:rect l="l" t="t" r="r" b="b"/>
              <a:pathLst>
                <a:path w="1026160" h="293370">
                  <a:moveTo>
                    <a:pt x="1026146" y="0"/>
                  </a:moveTo>
                  <a:lnTo>
                    <a:pt x="0" y="0"/>
                  </a:lnTo>
                  <a:lnTo>
                    <a:pt x="0" y="293184"/>
                  </a:lnTo>
                  <a:lnTo>
                    <a:pt x="1026146" y="293184"/>
                  </a:lnTo>
                  <a:lnTo>
                    <a:pt x="1026146" y="0"/>
                  </a:lnTo>
                  <a:close/>
                </a:path>
              </a:pathLst>
            </a:custGeom>
            <a:solidFill>
              <a:srgbClr val="003150"/>
            </a:solidFill>
          </p:spPr>
          <p:txBody>
            <a:bodyPr wrap="square" lIns="0" tIns="0" rIns="0" bIns="0" rtlCol="0"/>
            <a:lstStyle/>
            <a:p>
              <a:endParaRPr/>
            </a:p>
          </p:txBody>
        </p:sp>
      </p:grpSp>
      <p:sp>
        <p:nvSpPr>
          <p:cNvPr id="44" name="object 44"/>
          <p:cNvSpPr txBox="1"/>
          <p:nvPr/>
        </p:nvSpPr>
        <p:spPr>
          <a:xfrm>
            <a:off x="13965932" y="10270442"/>
            <a:ext cx="4968875" cy="522605"/>
          </a:xfrm>
          <a:prstGeom prst="rect">
            <a:avLst/>
          </a:prstGeom>
        </p:spPr>
        <p:txBody>
          <a:bodyPr vert="horz" wrap="square" lIns="0" tIns="0" rIns="0" bIns="0" rtlCol="0">
            <a:spAutoFit/>
          </a:bodyPr>
          <a:lstStyle/>
          <a:p>
            <a:pPr marL="12700">
              <a:lnSpc>
                <a:spcPts val="1964"/>
              </a:lnSpc>
            </a:pPr>
            <a:r>
              <a:rPr sz="1650" dirty="0">
                <a:solidFill>
                  <a:srgbClr val="003150"/>
                </a:solidFill>
                <a:latin typeface="Work Sans"/>
                <a:cs typeface="Work Sans"/>
              </a:rPr>
              <a:t>SBĚR</a:t>
            </a:r>
            <a:r>
              <a:rPr sz="1650" spc="-100" dirty="0">
                <a:solidFill>
                  <a:srgbClr val="003150"/>
                </a:solidFill>
                <a:latin typeface="Work Sans"/>
                <a:cs typeface="Work Sans"/>
              </a:rPr>
              <a:t> </a:t>
            </a:r>
            <a:r>
              <a:rPr sz="1650" spc="-85" dirty="0">
                <a:solidFill>
                  <a:srgbClr val="003150"/>
                </a:solidFill>
                <a:latin typeface="Work Sans"/>
                <a:cs typeface="Work Sans"/>
              </a:rPr>
              <a:t>DAT</a:t>
            </a:r>
            <a:r>
              <a:rPr sz="1650" spc="-65" dirty="0">
                <a:solidFill>
                  <a:srgbClr val="003150"/>
                </a:solidFill>
                <a:latin typeface="Work Sans"/>
                <a:cs typeface="Work Sans"/>
              </a:rPr>
              <a:t> </a:t>
            </a:r>
            <a:r>
              <a:rPr sz="1650" spc="-35" dirty="0">
                <a:solidFill>
                  <a:srgbClr val="003150"/>
                </a:solidFill>
                <a:latin typeface="Work Sans"/>
                <a:cs typeface="Work Sans"/>
              </a:rPr>
              <a:t>BYL</a:t>
            </a:r>
            <a:r>
              <a:rPr sz="1650" spc="-100" dirty="0">
                <a:solidFill>
                  <a:srgbClr val="003150"/>
                </a:solidFill>
                <a:latin typeface="Work Sans"/>
                <a:cs typeface="Work Sans"/>
              </a:rPr>
              <a:t> </a:t>
            </a:r>
            <a:r>
              <a:rPr sz="1650" spc="-40" dirty="0">
                <a:solidFill>
                  <a:srgbClr val="003150"/>
                </a:solidFill>
                <a:latin typeface="Work Sans"/>
                <a:cs typeface="Work Sans"/>
              </a:rPr>
              <a:t>REALIZOVÁN</a:t>
            </a:r>
            <a:r>
              <a:rPr sz="1650" spc="-60" dirty="0">
                <a:solidFill>
                  <a:srgbClr val="003150"/>
                </a:solidFill>
                <a:latin typeface="Work Sans"/>
                <a:cs typeface="Work Sans"/>
              </a:rPr>
              <a:t> </a:t>
            </a:r>
            <a:r>
              <a:rPr sz="1650" spc="-10" dirty="0">
                <a:solidFill>
                  <a:srgbClr val="003150"/>
                </a:solidFill>
                <a:latin typeface="Work Sans"/>
                <a:cs typeface="Work Sans"/>
              </a:rPr>
              <a:t>PROSTŘEDNICTVÍM</a:t>
            </a:r>
            <a:endParaRPr sz="1650">
              <a:latin typeface="Work Sans"/>
              <a:cs typeface="Work Sans"/>
            </a:endParaRPr>
          </a:p>
          <a:p>
            <a:pPr marL="12700">
              <a:lnSpc>
                <a:spcPct val="100000"/>
              </a:lnSpc>
            </a:pPr>
            <a:r>
              <a:rPr sz="1650" spc="-25" dirty="0">
                <a:solidFill>
                  <a:srgbClr val="003150"/>
                </a:solidFill>
                <a:latin typeface="Work Sans"/>
                <a:cs typeface="Work Sans"/>
              </a:rPr>
              <a:t>APLIKACE</a:t>
            </a:r>
            <a:r>
              <a:rPr sz="1650" spc="-20" dirty="0">
                <a:solidFill>
                  <a:srgbClr val="003150"/>
                </a:solidFill>
                <a:latin typeface="Work Sans"/>
                <a:cs typeface="Work Sans"/>
              </a:rPr>
              <a:t> </a:t>
            </a:r>
            <a:r>
              <a:rPr sz="1650" spc="-60" dirty="0">
                <a:solidFill>
                  <a:srgbClr val="003150"/>
                </a:solidFill>
                <a:latin typeface="Work Sans"/>
                <a:cs typeface="Work Sans"/>
              </a:rPr>
              <a:t>INSTANT</a:t>
            </a:r>
            <a:r>
              <a:rPr sz="1650" spc="-65" dirty="0">
                <a:solidFill>
                  <a:srgbClr val="003150"/>
                </a:solidFill>
                <a:latin typeface="Work Sans"/>
                <a:cs typeface="Work Sans"/>
              </a:rPr>
              <a:t> </a:t>
            </a:r>
            <a:r>
              <a:rPr sz="1650" spc="-30" dirty="0">
                <a:solidFill>
                  <a:srgbClr val="003150"/>
                </a:solidFill>
                <a:latin typeface="Work Sans"/>
                <a:cs typeface="Work Sans"/>
              </a:rPr>
              <a:t>RESEARCH</a:t>
            </a:r>
            <a:r>
              <a:rPr sz="1650" spc="-85" dirty="0">
                <a:solidFill>
                  <a:srgbClr val="003150"/>
                </a:solidFill>
                <a:latin typeface="Work Sans"/>
                <a:cs typeface="Work Sans"/>
              </a:rPr>
              <a:t> </a:t>
            </a:r>
            <a:r>
              <a:rPr sz="1650" spc="-40" dirty="0">
                <a:solidFill>
                  <a:srgbClr val="003150"/>
                </a:solidFill>
                <a:latin typeface="Work Sans"/>
                <a:cs typeface="Work Sans"/>
              </a:rPr>
              <a:t>AGENTURY</a:t>
            </a:r>
            <a:r>
              <a:rPr sz="1650" spc="-90" dirty="0">
                <a:solidFill>
                  <a:srgbClr val="003150"/>
                </a:solidFill>
                <a:latin typeface="Work Sans"/>
                <a:cs typeface="Work Sans"/>
              </a:rPr>
              <a:t> </a:t>
            </a:r>
            <a:r>
              <a:rPr sz="1650" spc="-10" dirty="0">
                <a:solidFill>
                  <a:srgbClr val="003150"/>
                </a:solidFill>
                <a:latin typeface="Work Sans"/>
                <a:cs typeface="Work Sans"/>
              </a:rPr>
              <a:t>IPSOS.</a:t>
            </a:r>
            <a:endParaRPr sz="1650">
              <a:latin typeface="Work Sans"/>
              <a:cs typeface="Work Sans"/>
            </a:endParaRPr>
          </a:p>
        </p:txBody>
      </p:sp>
      <p:sp>
        <p:nvSpPr>
          <p:cNvPr id="45" name="object 45"/>
          <p:cNvSpPr txBox="1"/>
          <p:nvPr/>
        </p:nvSpPr>
        <p:spPr>
          <a:xfrm>
            <a:off x="1128626" y="10565857"/>
            <a:ext cx="862965" cy="283845"/>
          </a:xfrm>
          <a:prstGeom prst="rect">
            <a:avLst/>
          </a:prstGeom>
        </p:spPr>
        <p:txBody>
          <a:bodyPr vert="horz" wrap="square" lIns="0" tIns="1270" rIns="0" bIns="0" rtlCol="0">
            <a:spAutoFit/>
          </a:bodyPr>
          <a:lstStyle/>
          <a:p>
            <a:pPr marL="12700">
              <a:lnSpc>
                <a:spcPct val="100000"/>
              </a:lnSpc>
              <a:spcBef>
                <a:spcPts val="10"/>
              </a:spcBef>
            </a:pPr>
            <a:r>
              <a:rPr sz="1700" b="1" dirty="0">
                <a:solidFill>
                  <a:srgbClr val="FFFFFF"/>
                </a:solidFill>
                <a:latin typeface="Work Sans SemiBold"/>
                <a:cs typeface="Work Sans SemiBold"/>
              </a:rPr>
              <a:t>3.</a:t>
            </a:r>
            <a:r>
              <a:rPr sz="1700" b="1" spc="-5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46" name="object 46"/>
          <p:cNvSpPr txBox="1"/>
          <p:nvPr/>
        </p:nvSpPr>
        <p:spPr>
          <a:xfrm>
            <a:off x="2249011" y="10565857"/>
            <a:ext cx="3879215" cy="283845"/>
          </a:xfrm>
          <a:prstGeom prst="rect">
            <a:avLst/>
          </a:prstGeom>
        </p:spPr>
        <p:txBody>
          <a:bodyPr vert="horz" wrap="square" lIns="0" tIns="1270" rIns="0" bIns="0" rtlCol="0">
            <a:spAutoFit/>
          </a:bodyPr>
          <a:lstStyle/>
          <a:p>
            <a:pPr marL="12700">
              <a:lnSpc>
                <a:spcPct val="100000"/>
              </a:lnSpc>
              <a:spcBef>
                <a:spcPts val="10"/>
              </a:spcBef>
            </a:pPr>
            <a:r>
              <a:rPr sz="1700" b="0" dirty="0">
                <a:solidFill>
                  <a:srgbClr val="003150"/>
                </a:solidFill>
                <a:latin typeface="Work Sans ExtraLight"/>
                <a:cs typeface="Work Sans ExtraLight"/>
              </a:rPr>
              <a:t>SPOLEČENSKÉ</a:t>
            </a:r>
            <a:r>
              <a:rPr sz="1700" b="0" spc="90" dirty="0">
                <a:solidFill>
                  <a:srgbClr val="003150"/>
                </a:solidFill>
                <a:latin typeface="Work Sans ExtraLight"/>
                <a:cs typeface="Work Sans ExtraLight"/>
              </a:rPr>
              <a:t> </a:t>
            </a:r>
            <a:r>
              <a:rPr sz="1700" b="0" dirty="0">
                <a:solidFill>
                  <a:srgbClr val="003150"/>
                </a:solidFill>
                <a:latin typeface="Work Sans ExtraLight"/>
                <a:cs typeface="Work Sans ExtraLight"/>
              </a:rPr>
              <a:t>KONTEXTY</a:t>
            </a:r>
            <a:r>
              <a:rPr sz="1700" b="0" spc="30" dirty="0">
                <a:solidFill>
                  <a:srgbClr val="003150"/>
                </a:solidFill>
                <a:latin typeface="Work Sans ExtraLight"/>
                <a:cs typeface="Work Sans ExtraLight"/>
              </a:rPr>
              <a:t> </a:t>
            </a:r>
            <a:r>
              <a:rPr sz="1700" b="0" spc="-10" dirty="0">
                <a:solidFill>
                  <a:srgbClr val="003150"/>
                </a:solidFill>
                <a:latin typeface="Work Sans ExtraLight"/>
                <a:cs typeface="Work Sans ExtraLight"/>
              </a:rPr>
              <a:t>INSOLVENCÍ</a:t>
            </a:r>
            <a:endParaRPr sz="1700">
              <a:latin typeface="Work Sans ExtraLight"/>
              <a:cs typeface="Work Sans ExtraLight"/>
            </a:endParaRPr>
          </a:p>
        </p:txBody>
      </p:sp>
      <p:sp>
        <p:nvSpPr>
          <p:cNvPr id="37" name="object 6">
            <a:extLst>
              <a:ext uri="{FF2B5EF4-FFF2-40B4-BE49-F238E27FC236}">
                <a16:creationId xmlns:a16="http://schemas.microsoft.com/office/drawing/2014/main" id="{997AA465-576B-E64C-AD75-7013F1B242C6}"/>
              </a:ext>
            </a:extLst>
          </p:cNvPr>
          <p:cNvSpPr txBox="1"/>
          <p:nvPr/>
        </p:nvSpPr>
        <p:spPr>
          <a:xfrm>
            <a:off x="1026145" y="1751665"/>
            <a:ext cx="11909989" cy="1307409"/>
          </a:xfrm>
          <a:prstGeom prst="rect">
            <a:avLst/>
          </a:prstGeom>
        </p:spPr>
        <p:txBody>
          <a:bodyPr vert="horz" wrap="square" lIns="0" tIns="116205" rIns="0" bIns="0" rtlCol="0">
            <a:spAutoFit/>
          </a:bodyPr>
          <a:lstStyle/>
          <a:p>
            <a:pPr marL="12700">
              <a:lnSpc>
                <a:spcPct val="100000"/>
              </a:lnSpc>
              <a:spcBef>
                <a:spcPts val="915"/>
              </a:spcBef>
            </a:pPr>
            <a:r>
              <a:rPr lang="cs-CZ" sz="4500" spc="-150" dirty="0">
                <a:solidFill>
                  <a:srgbClr val="FFFFFF"/>
                </a:solidFill>
                <a:latin typeface="Work Sans"/>
                <a:cs typeface="Work Sans"/>
              </a:rPr>
              <a:t>PRŮZKUM</a:t>
            </a:r>
            <a:r>
              <a:rPr sz="4500" spc="-150" dirty="0">
                <a:solidFill>
                  <a:srgbClr val="FFFFFF"/>
                </a:solidFill>
                <a:latin typeface="Work Sans"/>
                <a:cs typeface="Work Sans"/>
              </a:rPr>
              <a:t> </a:t>
            </a:r>
            <a:r>
              <a:rPr lang="cs-CZ" sz="4500" spc="-150" dirty="0">
                <a:solidFill>
                  <a:srgbClr val="FFFFFF"/>
                </a:solidFill>
                <a:latin typeface="Work Sans"/>
                <a:cs typeface="Work Sans"/>
              </a:rPr>
              <a:t>VEŘEJNÉHO MÍNĚNÍ </a:t>
            </a:r>
            <a:r>
              <a:rPr sz="4500" spc="-150" dirty="0">
                <a:solidFill>
                  <a:srgbClr val="FFFFFF"/>
                </a:solidFill>
                <a:latin typeface="Work Sans"/>
                <a:cs typeface="Work Sans"/>
              </a:rPr>
              <a:t>- OBČANÉ</a:t>
            </a:r>
            <a:endParaRPr sz="4500" spc="-150" dirty="0">
              <a:latin typeface="Work Sans"/>
              <a:cs typeface="Work Sans"/>
            </a:endParaRPr>
          </a:p>
          <a:p>
            <a:pPr marL="12700">
              <a:lnSpc>
                <a:spcPct val="100000"/>
              </a:lnSpc>
              <a:spcBef>
                <a:spcPts val="425"/>
              </a:spcBef>
            </a:pPr>
            <a:r>
              <a:rPr sz="2600" spc="-105" dirty="0">
                <a:solidFill>
                  <a:srgbClr val="FFFFFF"/>
                </a:solidFill>
                <a:latin typeface="Work Sans"/>
                <a:cs typeface="Work Sans"/>
              </a:rPr>
              <a:t>29.</a:t>
            </a:r>
            <a:r>
              <a:rPr sz="2600" spc="-254" dirty="0">
                <a:solidFill>
                  <a:srgbClr val="FFFFFF"/>
                </a:solidFill>
                <a:latin typeface="Work Sans"/>
                <a:cs typeface="Work Sans"/>
              </a:rPr>
              <a:t> </a:t>
            </a:r>
            <a:r>
              <a:rPr sz="2600" spc="-125" dirty="0">
                <a:solidFill>
                  <a:srgbClr val="FFFFFF"/>
                </a:solidFill>
                <a:latin typeface="Work Sans"/>
                <a:cs typeface="Work Sans"/>
              </a:rPr>
              <a:t>11.</a:t>
            </a:r>
            <a:r>
              <a:rPr sz="2600" spc="-200" dirty="0">
                <a:solidFill>
                  <a:srgbClr val="FFFFFF"/>
                </a:solidFill>
                <a:latin typeface="Work Sans"/>
                <a:cs typeface="Work Sans"/>
              </a:rPr>
              <a:t> </a:t>
            </a:r>
            <a:r>
              <a:rPr sz="2600" dirty="0">
                <a:solidFill>
                  <a:srgbClr val="FFFFFF"/>
                </a:solidFill>
                <a:latin typeface="Work Sans"/>
                <a:cs typeface="Work Sans"/>
              </a:rPr>
              <a:t>-</a:t>
            </a:r>
            <a:r>
              <a:rPr sz="2600" spc="-254" dirty="0">
                <a:solidFill>
                  <a:srgbClr val="FFFFFF"/>
                </a:solidFill>
                <a:latin typeface="Work Sans"/>
                <a:cs typeface="Work Sans"/>
              </a:rPr>
              <a:t> </a:t>
            </a:r>
            <a:r>
              <a:rPr sz="2600" spc="-110" dirty="0">
                <a:solidFill>
                  <a:srgbClr val="FFFFFF"/>
                </a:solidFill>
                <a:latin typeface="Work Sans"/>
                <a:cs typeface="Work Sans"/>
              </a:rPr>
              <a:t>12.</a:t>
            </a:r>
            <a:r>
              <a:rPr sz="2600" spc="-254" dirty="0">
                <a:solidFill>
                  <a:srgbClr val="FFFFFF"/>
                </a:solidFill>
                <a:latin typeface="Work Sans"/>
                <a:cs typeface="Work Sans"/>
              </a:rPr>
              <a:t> </a:t>
            </a:r>
            <a:r>
              <a:rPr sz="2600" spc="-110" dirty="0">
                <a:solidFill>
                  <a:srgbClr val="FFFFFF"/>
                </a:solidFill>
                <a:latin typeface="Work Sans"/>
                <a:cs typeface="Work Sans"/>
              </a:rPr>
              <a:t>12.</a:t>
            </a:r>
            <a:r>
              <a:rPr sz="2600" spc="-195" dirty="0">
                <a:solidFill>
                  <a:srgbClr val="FFFFFF"/>
                </a:solidFill>
                <a:latin typeface="Work Sans"/>
                <a:cs typeface="Work Sans"/>
              </a:rPr>
              <a:t> </a:t>
            </a:r>
            <a:r>
              <a:rPr sz="2600" spc="-100" dirty="0">
                <a:solidFill>
                  <a:srgbClr val="FFFFFF"/>
                </a:solidFill>
                <a:latin typeface="Work Sans"/>
                <a:cs typeface="Work Sans"/>
              </a:rPr>
              <a:t>2022</a:t>
            </a:r>
            <a:r>
              <a:rPr lang="cs-CZ" sz="2600" spc="-100" dirty="0">
                <a:solidFill>
                  <a:srgbClr val="FFFFFF"/>
                </a:solidFill>
                <a:latin typeface="Work Sans"/>
                <a:cs typeface="Work Sans"/>
              </a:rPr>
              <a:t> </a:t>
            </a:r>
            <a:r>
              <a:rPr lang="cs-CZ" sz="2600" b="0" spc="-50" dirty="0">
                <a:solidFill>
                  <a:srgbClr val="FFFFFF"/>
                </a:solidFill>
                <a:latin typeface="Work Sans ExtraLight"/>
                <a:cs typeface="Work Sans ExtraLight"/>
              </a:rPr>
              <a:t>|</a:t>
            </a:r>
            <a:r>
              <a:rPr sz="2600" spc="-200" dirty="0">
                <a:solidFill>
                  <a:srgbClr val="FFFFFF"/>
                </a:solidFill>
                <a:latin typeface="Work Sans"/>
                <a:cs typeface="Work Sans"/>
              </a:rPr>
              <a:t> </a:t>
            </a:r>
            <a:r>
              <a:rPr sz="2600" spc="-105" dirty="0">
                <a:solidFill>
                  <a:srgbClr val="FFFFFF"/>
                </a:solidFill>
                <a:latin typeface="Work Sans"/>
                <a:cs typeface="Work Sans"/>
              </a:rPr>
              <a:t>ONLINE</a:t>
            </a:r>
            <a:r>
              <a:rPr sz="2600" spc="-195" dirty="0">
                <a:solidFill>
                  <a:srgbClr val="FFFFFF"/>
                </a:solidFill>
                <a:latin typeface="Work Sans"/>
                <a:cs typeface="Work Sans"/>
              </a:rPr>
              <a:t> </a:t>
            </a:r>
            <a:r>
              <a:rPr sz="2600" spc="-10" dirty="0">
                <a:solidFill>
                  <a:srgbClr val="FFFFFF"/>
                </a:solidFill>
                <a:latin typeface="Work Sans"/>
                <a:cs typeface="Work Sans"/>
              </a:rPr>
              <a:t>DOTAZNÍK</a:t>
            </a:r>
            <a:endParaRPr sz="2600" dirty="0">
              <a:latin typeface="Work Sans"/>
              <a:cs typeface="Work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9"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1013446" y="1843887"/>
            <a:ext cx="12086604" cy="1862689"/>
          </a:xfrm>
          <a:prstGeom prst="rect">
            <a:avLst/>
          </a:prstGeom>
        </p:spPr>
        <p:txBody>
          <a:bodyPr vert="horz" wrap="square" lIns="0" tIns="15875" rIns="0" bIns="0" rtlCol="0">
            <a:spAutoFit/>
          </a:bodyPr>
          <a:lstStyle/>
          <a:p>
            <a:pPr marL="12700" marR="27305">
              <a:lnSpc>
                <a:spcPct val="100000"/>
              </a:lnSpc>
              <a:spcBef>
                <a:spcPts val="125"/>
              </a:spcBef>
            </a:pPr>
            <a:r>
              <a:rPr sz="6000" b="0" spc="-280" dirty="0">
                <a:latin typeface="Work Sans"/>
                <a:cs typeface="Work Sans"/>
              </a:rPr>
              <a:t>Z</a:t>
            </a:r>
            <a:r>
              <a:rPr sz="6000" b="0" spc="-610" dirty="0">
                <a:latin typeface="Work Sans"/>
                <a:cs typeface="Work Sans"/>
              </a:rPr>
              <a:t>Á</a:t>
            </a:r>
            <a:r>
              <a:rPr sz="6000" b="0" spc="-280" dirty="0">
                <a:latin typeface="Work Sans"/>
                <a:cs typeface="Work Sans"/>
              </a:rPr>
              <a:t>VĚR</a:t>
            </a:r>
            <a:r>
              <a:rPr sz="6000" b="0" spc="-360" dirty="0">
                <a:latin typeface="Work Sans"/>
                <a:cs typeface="Work Sans"/>
              </a:rPr>
              <a:t>E</a:t>
            </a:r>
            <a:r>
              <a:rPr sz="6000" b="0" spc="-280" dirty="0">
                <a:latin typeface="Work Sans"/>
                <a:cs typeface="Work Sans"/>
              </a:rPr>
              <a:t>ČN</a:t>
            </a:r>
            <a:r>
              <a:rPr sz="6000" b="0" dirty="0">
                <a:latin typeface="Work Sans"/>
                <a:cs typeface="Work Sans"/>
              </a:rPr>
              <a:t>É</a:t>
            </a:r>
            <a:r>
              <a:rPr sz="6000" b="0" spc="-490" dirty="0">
                <a:latin typeface="Work Sans"/>
                <a:cs typeface="Work Sans"/>
              </a:rPr>
              <a:t> </a:t>
            </a:r>
            <a:r>
              <a:rPr sz="6000" b="0" spc="-365" dirty="0">
                <a:latin typeface="Work Sans"/>
                <a:cs typeface="Work Sans"/>
              </a:rPr>
              <a:t>KOMENTÁŘE </a:t>
            </a:r>
            <a:r>
              <a:rPr sz="6000" b="0" spc="-280" dirty="0">
                <a:latin typeface="Work Sans"/>
                <a:cs typeface="Work Sans"/>
              </a:rPr>
              <a:t>JEDNOTLIVÝCH</a:t>
            </a:r>
            <a:r>
              <a:rPr sz="6000" b="0" spc="-440" dirty="0">
                <a:latin typeface="Work Sans"/>
                <a:cs typeface="Work Sans"/>
              </a:rPr>
              <a:t> </a:t>
            </a:r>
            <a:r>
              <a:rPr sz="6000" b="0" spc="-330" dirty="0">
                <a:latin typeface="Work Sans"/>
                <a:cs typeface="Work Sans"/>
              </a:rPr>
              <a:t>ÚČASTNÍKŮ</a:t>
            </a: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7" name="object 7"/>
          <p:cNvGrpSpPr/>
          <p:nvPr/>
        </p:nvGrpSpPr>
        <p:grpSpPr>
          <a:xfrm>
            <a:off x="1047088" y="0"/>
            <a:ext cx="19057010" cy="4230237"/>
            <a:chOff x="1047088" y="0"/>
            <a:chExt cx="19057010" cy="4230237"/>
          </a:xfrm>
        </p:grpSpPr>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9" name="object 9"/>
            <p:cNvPicPr/>
            <p:nvPr/>
          </p:nvPicPr>
          <p:blipFill>
            <a:blip r:embed="rId2" cstate="email">
              <a:extLst>
                <a:ext uri="{28A0092B-C50C-407E-A947-70E740481C1C}">
                  <a14:useLocalDpi xmlns:a14="http://schemas.microsoft.com/office/drawing/2010/main"/>
                </a:ext>
              </a:extLst>
            </a:blip>
            <a:stretch>
              <a:fillRect/>
            </a:stretch>
          </p:blipFill>
          <p:spPr>
            <a:xfrm>
              <a:off x="15873861" y="0"/>
              <a:ext cx="4230237" cy="4230237"/>
            </a:xfrm>
            <a:prstGeom prst="rect">
              <a:avLst/>
            </a:prstGeom>
          </p:spPr>
        </p:pic>
      </p:grpSp>
      <p:sp>
        <p:nvSpPr>
          <p:cNvPr id="17" name="object 17"/>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4.</a:t>
            </a:r>
            <a:r>
              <a:rPr sz="1700" b="1" spc="-6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8" name="object 18"/>
          <p:cNvSpPr txBox="1"/>
          <p:nvPr/>
        </p:nvSpPr>
        <p:spPr>
          <a:xfrm>
            <a:off x="2249011" y="10550465"/>
            <a:ext cx="4362450"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DISKUSE,</a:t>
            </a:r>
            <a:r>
              <a:rPr sz="1700" b="0" spc="50" dirty="0">
                <a:solidFill>
                  <a:srgbClr val="003150"/>
                </a:solidFill>
                <a:latin typeface="Work Sans ExtraLight"/>
                <a:cs typeface="Work Sans ExtraLight"/>
              </a:rPr>
              <a:t> </a:t>
            </a:r>
            <a:r>
              <a:rPr sz="1700" b="0" dirty="0">
                <a:solidFill>
                  <a:srgbClr val="003150"/>
                </a:solidFill>
                <a:latin typeface="Work Sans ExtraLight"/>
                <a:cs typeface="Work Sans ExtraLight"/>
              </a:rPr>
              <a:t>ODPOVĚDI</a:t>
            </a:r>
            <a:r>
              <a:rPr sz="1700" b="0" spc="55" dirty="0">
                <a:solidFill>
                  <a:srgbClr val="003150"/>
                </a:solidFill>
                <a:latin typeface="Work Sans ExtraLight"/>
                <a:cs typeface="Work Sans ExtraLight"/>
              </a:rPr>
              <a:t> </a:t>
            </a:r>
            <a:r>
              <a:rPr sz="1700" b="0" dirty="0">
                <a:solidFill>
                  <a:srgbClr val="003150"/>
                </a:solidFill>
                <a:latin typeface="Work Sans ExtraLight"/>
                <a:cs typeface="Work Sans ExtraLight"/>
              </a:rPr>
              <a:t>NA</a:t>
            </a:r>
            <a:r>
              <a:rPr sz="1700" b="0" spc="5" dirty="0">
                <a:solidFill>
                  <a:srgbClr val="003150"/>
                </a:solidFill>
                <a:latin typeface="Work Sans ExtraLight"/>
                <a:cs typeface="Work Sans ExtraLight"/>
              </a:rPr>
              <a:t> </a:t>
            </a:r>
            <a:r>
              <a:rPr sz="1700" b="0" spc="-25" dirty="0">
                <a:solidFill>
                  <a:srgbClr val="003150"/>
                </a:solidFill>
                <a:latin typeface="Work Sans ExtraLight"/>
                <a:cs typeface="Work Sans ExtraLight"/>
              </a:rPr>
              <a:t>DOTAZY</a:t>
            </a:r>
            <a:r>
              <a:rPr sz="1700" b="0" spc="-10" dirty="0">
                <a:solidFill>
                  <a:srgbClr val="003150"/>
                </a:solidFill>
                <a:latin typeface="Work Sans ExtraLight"/>
                <a:cs typeface="Work Sans ExtraLight"/>
              </a:rPr>
              <a:t> NOVINÁŘŮ</a:t>
            </a:r>
            <a:endParaRPr sz="1700">
              <a:latin typeface="Work Sans ExtraLight"/>
              <a:cs typeface="Work Sans ExtraLight"/>
            </a:endParaRPr>
          </a:p>
        </p:txBody>
      </p:sp>
      <p:sp>
        <p:nvSpPr>
          <p:cNvPr id="20" name="TextovéPole 19">
            <a:extLst>
              <a:ext uri="{FF2B5EF4-FFF2-40B4-BE49-F238E27FC236}">
                <a16:creationId xmlns:a16="http://schemas.microsoft.com/office/drawing/2014/main" id="{018EA64C-5F1A-724B-A6C2-7E802FA341F7}"/>
              </a:ext>
            </a:extLst>
          </p:cNvPr>
          <p:cNvSpPr txBox="1"/>
          <p:nvPr/>
        </p:nvSpPr>
        <p:spPr>
          <a:xfrm>
            <a:off x="1013446" y="4671237"/>
            <a:ext cx="10048874" cy="461665"/>
          </a:xfrm>
          <a:prstGeom prst="rect">
            <a:avLst/>
          </a:prstGeom>
          <a:noFill/>
        </p:spPr>
        <p:txBody>
          <a:bodyPr wrap="square">
            <a:spAutoFit/>
          </a:bodyPr>
          <a:lstStyle/>
          <a:p>
            <a:pPr marL="12700">
              <a:lnSpc>
                <a:spcPct val="100000"/>
              </a:lnSpc>
              <a:spcBef>
                <a:spcPts val="95"/>
              </a:spcBef>
            </a:pPr>
            <a:r>
              <a:rPr lang="cs-CZ" sz="2400" b="0" dirty="0">
                <a:solidFill>
                  <a:srgbClr val="003150"/>
                </a:solidFill>
                <a:latin typeface="Work Sans Light"/>
                <a:cs typeface="Work Sans Light"/>
              </a:rPr>
              <a:t>DOC.</a:t>
            </a:r>
            <a:r>
              <a:rPr lang="cs-CZ" sz="2400" b="0" spc="-90" dirty="0">
                <a:solidFill>
                  <a:srgbClr val="003150"/>
                </a:solidFill>
                <a:latin typeface="Work Sans Light"/>
                <a:cs typeface="Work Sans Light"/>
              </a:rPr>
              <a:t> </a:t>
            </a:r>
            <a:r>
              <a:rPr lang="cs-CZ" sz="2400" b="0" dirty="0">
                <a:solidFill>
                  <a:srgbClr val="003150"/>
                </a:solidFill>
                <a:latin typeface="Work Sans Light"/>
                <a:cs typeface="Work Sans Light"/>
              </a:rPr>
              <a:t>JUDR.</a:t>
            </a:r>
            <a:r>
              <a:rPr lang="cs-CZ" sz="2400" b="0" spc="-55" dirty="0">
                <a:solidFill>
                  <a:srgbClr val="003150"/>
                </a:solidFill>
                <a:latin typeface="Work Sans Light"/>
                <a:cs typeface="Work Sans Light"/>
              </a:rPr>
              <a:t> </a:t>
            </a:r>
            <a:r>
              <a:rPr lang="cs-CZ" sz="2400" b="0" dirty="0">
                <a:solidFill>
                  <a:srgbClr val="003150"/>
                </a:solidFill>
                <a:latin typeface="Work Sans Light"/>
                <a:cs typeface="Work Sans Light"/>
              </a:rPr>
              <a:t>BOHUMIL</a:t>
            </a:r>
            <a:r>
              <a:rPr lang="cs-CZ" sz="2400" b="0" spc="-95" dirty="0">
                <a:solidFill>
                  <a:srgbClr val="003150"/>
                </a:solidFill>
                <a:latin typeface="Work Sans Light"/>
                <a:cs typeface="Work Sans Light"/>
              </a:rPr>
              <a:t> </a:t>
            </a:r>
            <a:r>
              <a:rPr lang="cs-CZ" sz="2400" b="0" spc="-10" dirty="0">
                <a:solidFill>
                  <a:srgbClr val="003150"/>
                </a:solidFill>
                <a:latin typeface="Work Sans Light"/>
                <a:cs typeface="Work Sans Light"/>
              </a:rPr>
              <a:t>HAVEL,</a:t>
            </a:r>
            <a:r>
              <a:rPr lang="cs-CZ" sz="2400" b="0" spc="-55" dirty="0">
                <a:solidFill>
                  <a:srgbClr val="003150"/>
                </a:solidFill>
                <a:latin typeface="Work Sans Light"/>
                <a:cs typeface="Work Sans Light"/>
              </a:rPr>
              <a:t> </a:t>
            </a:r>
            <a:r>
              <a:rPr lang="cs-CZ" sz="2400" b="0" spc="-20" dirty="0">
                <a:solidFill>
                  <a:srgbClr val="003150"/>
                </a:solidFill>
                <a:latin typeface="Work Sans Light"/>
                <a:cs typeface="Work Sans Light"/>
              </a:rPr>
              <a:t>PH.D</a:t>
            </a:r>
            <a:endParaRPr lang="cs-CZ" sz="2400" dirty="0">
              <a:latin typeface="Work Sans Light"/>
              <a:cs typeface="Work Sans Light"/>
            </a:endParaRPr>
          </a:p>
        </p:txBody>
      </p:sp>
      <p:sp>
        <p:nvSpPr>
          <p:cNvPr id="21" name="object 12">
            <a:extLst>
              <a:ext uri="{FF2B5EF4-FFF2-40B4-BE49-F238E27FC236}">
                <a16:creationId xmlns:a16="http://schemas.microsoft.com/office/drawing/2014/main" id="{709506F9-458F-B4DD-53DB-499BA49AFD7A}"/>
              </a:ext>
            </a:extLst>
          </p:cNvPr>
          <p:cNvSpPr txBox="1"/>
          <p:nvPr/>
        </p:nvSpPr>
        <p:spPr>
          <a:xfrm>
            <a:off x="1047088" y="6416675"/>
            <a:ext cx="16941891" cy="1983876"/>
          </a:xfrm>
          <a:prstGeom prst="rect">
            <a:avLst/>
          </a:prstGeom>
        </p:spPr>
        <p:txBody>
          <a:bodyPr vert="horz" wrap="square" lIns="0" tIns="13970" rIns="0" bIns="0" rtlCol="0">
            <a:spAutoFit/>
          </a:bodyPr>
          <a:lstStyle/>
          <a:p>
            <a:pPr marL="12700" algn="l">
              <a:lnSpc>
                <a:spcPct val="100000"/>
              </a:lnSpc>
              <a:spcBef>
                <a:spcPts val="110"/>
              </a:spcBef>
            </a:pPr>
            <a:r>
              <a:rPr lang="cs-CZ" sz="3200" dirty="0">
                <a:solidFill>
                  <a:srgbClr val="003150"/>
                </a:solidFill>
                <a:latin typeface="Work Sans Light"/>
                <a:cs typeface="Work Sans Light"/>
              </a:rPr>
              <a:t>Stát svým požadavkem, aby oddlužení bylo zkráceno všem, rezignoval na analýzu toho, na koho míří. Místo toho, aby cílil na omezenou skupinu obyvatel, která potřebuje pomoc, hledá paušální řešení pro všechny. Stát v podstatě opakovaně vysílá zprávu,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že své dluhy není potřeba platit, což je vůči veřejnosti celkem děsivá zpráva.</a:t>
            </a:r>
            <a:endParaRPr sz="3200" dirty="0">
              <a:latin typeface="Work Sans Light"/>
              <a:cs typeface="Work Sans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1013446" y="1843887"/>
            <a:ext cx="11248404" cy="1862689"/>
          </a:xfrm>
          <a:prstGeom prst="rect">
            <a:avLst/>
          </a:prstGeom>
        </p:spPr>
        <p:txBody>
          <a:bodyPr vert="horz" wrap="square" lIns="0" tIns="15875" rIns="0" bIns="0" rtlCol="0">
            <a:spAutoFit/>
          </a:bodyPr>
          <a:lstStyle/>
          <a:p>
            <a:pPr marL="12700" marR="27305">
              <a:lnSpc>
                <a:spcPct val="100000"/>
              </a:lnSpc>
              <a:spcBef>
                <a:spcPts val="125"/>
              </a:spcBef>
            </a:pPr>
            <a:r>
              <a:rPr sz="6000" b="0" spc="-280" dirty="0">
                <a:latin typeface="Work Sans"/>
                <a:cs typeface="Work Sans"/>
              </a:rPr>
              <a:t>Z</a:t>
            </a:r>
            <a:r>
              <a:rPr sz="6000" b="0" spc="-610" dirty="0">
                <a:latin typeface="Work Sans"/>
                <a:cs typeface="Work Sans"/>
              </a:rPr>
              <a:t>Á</a:t>
            </a:r>
            <a:r>
              <a:rPr sz="6000" b="0" spc="-280" dirty="0">
                <a:latin typeface="Work Sans"/>
                <a:cs typeface="Work Sans"/>
              </a:rPr>
              <a:t>VĚR</a:t>
            </a:r>
            <a:r>
              <a:rPr sz="6000" b="0" spc="-360" dirty="0">
                <a:latin typeface="Work Sans"/>
                <a:cs typeface="Work Sans"/>
              </a:rPr>
              <a:t>E</a:t>
            </a:r>
            <a:r>
              <a:rPr sz="6000" b="0" spc="-280" dirty="0">
                <a:latin typeface="Work Sans"/>
                <a:cs typeface="Work Sans"/>
              </a:rPr>
              <a:t>ČN</a:t>
            </a:r>
            <a:r>
              <a:rPr sz="6000" b="0" dirty="0">
                <a:latin typeface="Work Sans"/>
                <a:cs typeface="Work Sans"/>
              </a:rPr>
              <a:t>É</a:t>
            </a:r>
            <a:r>
              <a:rPr sz="6000" b="0" spc="-490" dirty="0">
                <a:latin typeface="Work Sans"/>
                <a:cs typeface="Work Sans"/>
              </a:rPr>
              <a:t> </a:t>
            </a:r>
            <a:r>
              <a:rPr sz="6000" b="0" spc="-365" dirty="0">
                <a:latin typeface="Work Sans"/>
                <a:cs typeface="Work Sans"/>
              </a:rPr>
              <a:t>KOMENTÁŘE </a:t>
            </a:r>
            <a:r>
              <a:rPr sz="6000" b="0" spc="-280" dirty="0">
                <a:latin typeface="Work Sans"/>
                <a:cs typeface="Work Sans"/>
              </a:rPr>
              <a:t>JEDNOTLIVÝCH</a:t>
            </a:r>
            <a:r>
              <a:rPr sz="6000" b="0" spc="-440" dirty="0">
                <a:latin typeface="Work Sans"/>
                <a:cs typeface="Work Sans"/>
              </a:rPr>
              <a:t> </a:t>
            </a:r>
            <a:r>
              <a:rPr sz="6000" b="0" spc="-330" dirty="0">
                <a:latin typeface="Work Sans"/>
                <a:cs typeface="Work Sans"/>
              </a:rPr>
              <a:t>ÚČASTNÍKŮ</a:t>
            </a: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7" name="object 7"/>
          <p:cNvGrpSpPr/>
          <p:nvPr/>
        </p:nvGrpSpPr>
        <p:grpSpPr>
          <a:xfrm>
            <a:off x="1047088" y="0"/>
            <a:ext cx="19057010" cy="4230237"/>
            <a:chOff x="1047088" y="0"/>
            <a:chExt cx="19057010" cy="4230237"/>
          </a:xfrm>
        </p:grpSpPr>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9" name="object 9"/>
            <p:cNvPicPr/>
            <p:nvPr/>
          </p:nvPicPr>
          <p:blipFill>
            <a:blip r:embed="rId2" cstate="email">
              <a:extLst>
                <a:ext uri="{28A0092B-C50C-407E-A947-70E740481C1C}">
                  <a14:useLocalDpi xmlns:a14="http://schemas.microsoft.com/office/drawing/2010/main"/>
                </a:ext>
              </a:extLst>
            </a:blip>
            <a:stretch>
              <a:fillRect/>
            </a:stretch>
          </p:blipFill>
          <p:spPr>
            <a:xfrm>
              <a:off x="15873861" y="0"/>
              <a:ext cx="4230237" cy="4230237"/>
            </a:xfrm>
            <a:prstGeom prst="rect">
              <a:avLst/>
            </a:prstGeom>
          </p:spPr>
        </p:pic>
      </p:grpSp>
      <p:sp>
        <p:nvSpPr>
          <p:cNvPr id="17" name="object 17"/>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4.</a:t>
            </a:r>
            <a:r>
              <a:rPr sz="1700" b="1" spc="-6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8" name="object 18"/>
          <p:cNvSpPr txBox="1"/>
          <p:nvPr/>
        </p:nvSpPr>
        <p:spPr>
          <a:xfrm>
            <a:off x="2249011" y="10550465"/>
            <a:ext cx="4362450"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DISKUSE,</a:t>
            </a:r>
            <a:r>
              <a:rPr sz="1700" b="0" spc="50" dirty="0">
                <a:solidFill>
                  <a:srgbClr val="003150"/>
                </a:solidFill>
                <a:latin typeface="Work Sans ExtraLight"/>
                <a:cs typeface="Work Sans ExtraLight"/>
              </a:rPr>
              <a:t> </a:t>
            </a:r>
            <a:r>
              <a:rPr sz="1700" b="0" dirty="0">
                <a:solidFill>
                  <a:srgbClr val="003150"/>
                </a:solidFill>
                <a:latin typeface="Work Sans ExtraLight"/>
                <a:cs typeface="Work Sans ExtraLight"/>
              </a:rPr>
              <a:t>ODPOVĚDI</a:t>
            </a:r>
            <a:r>
              <a:rPr sz="1700" b="0" spc="55" dirty="0">
                <a:solidFill>
                  <a:srgbClr val="003150"/>
                </a:solidFill>
                <a:latin typeface="Work Sans ExtraLight"/>
                <a:cs typeface="Work Sans ExtraLight"/>
              </a:rPr>
              <a:t> </a:t>
            </a:r>
            <a:r>
              <a:rPr sz="1700" b="0" dirty="0">
                <a:solidFill>
                  <a:srgbClr val="003150"/>
                </a:solidFill>
                <a:latin typeface="Work Sans ExtraLight"/>
                <a:cs typeface="Work Sans ExtraLight"/>
              </a:rPr>
              <a:t>NA</a:t>
            </a:r>
            <a:r>
              <a:rPr sz="1700" b="0" spc="5" dirty="0">
                <a:solidFill>
                  <a:srgbClr val="003150"/>
                </a:solidFill>
                <a:latin typeface="Work Sans ExtraLight"/>
                <a:cs typeface="Work Sans ExtraLight"/>
              </a:rPr>
              <a:t> </a:t>
            </a:r>
            <a:r>
              <a:rPr sz="1700" b="0" spc="-25" dirty="0">
                <a:solidFill>
                  <a:srgbClr val="003150"/>
                </a:solidFill>
                <a:latin typeface="Work Sans ExtraLight"/>
                <a:cs typeface="Work Sans ExtraLight"/>
              </a:rPr>
              <a:t>DOTAZY</a:t>
            </a:r>
            <a:r>
              <a:rPr sz="1700" b="0" spc="-10" dirty="0">
                <a:solidFill>
                  <a:srgbClr val="003150"/>
                </a:solidFill>
                <a:latin typeface="Work Sans ExtraLight"/>
                <a:cs typeface="Work Sans ExtraLight"/>
              </a:rPr>
              <a:t> NOVINÁŘŮ</a:t>
            </a:r>
            <a:endParaRPr sz="1700">
              <a:latin typeface="Work Sans ExtraLight"/>
              <a:cs typeface="Work Sans ExtraLight"/>
            </a:endParaRPr>
          </a:p>
        </p:txBody>
      </p:sp>
      <p:sp>
        <p:nvSpPr>
          <p:cNvPr id="20" name="TextovéPole 19">
            <a:extLst>
              <a:ext uri="{FF2B5EF4-FFF2-40B4-BE49-F238E27FC236}">
                <a16:creationId xmlns:a16="http://schemas.microsoft.com/office/drawing/2014/main" id="{018EA64C-5F1A-724B-A6C2-7E802FA341F7}"/>
              </a:ext>
            </a:extLst>
          </p:cNvPr>
          <p:cNvSpPr txBox="1"/>
          <p:nvPr/>
        </p:nvSpPr>
        <p:spPr>
          <a:xfrm>
            <a:off x="1013446" y="4671237"/>
            <a:ext cx="10048874" cy="843821"/>
          </a:xfrm>
          <a:prstGeom prst="rect">
            <a:avLst/>
          </a:prstGeom>
          <a:noFill/>
        </p:spPr>
        <p:txBody>
          <a:bodyPr wrap="square">
            <a:spAutoFit/>
          </a:bodyPr>
          <a:lstStyle/>
          <a:p>
            <a:pPr marL="12700">
              <a:spcBef>
                <a:spcPts val="95"/>
              </a:spcBef>
            </a:pPr>
            <a:r>
              <a:rPr lang="cs-CZ" sz="2400" b="0" dirty="0">
                <a:solidFill>
                  <a:srgbClr val="003150"/>
                </a:solidFill>
                <a:latin typeface="Work Sans Light"/>
                <a:cs typeface="Work Sans Light"/>
              </a:rPr>
              <a:t>MGR.</a:t>
            </a:r>
            <a:r>
              <a:rPr lang="cs-CZ" sz="2400" b="0" spc="-50" dirty="0">
                <a:solidFill>
                  <a:srgbClr val="003150"/>
                </a:solidFill>
                <a:latin typeface="Work Sans Light"/>
                <a:cs typeface="Work Sans Light"/>
              </a:rPr>
              <a:t> </a:t>
            </a:r>
            <a:r>
              <a:rPr lang="cs-CZ" sz="2400" b="0" dirty="0">
                <a:solidFill>
                  <a:srgbClr val="003150"/>
                </a:solidFill>
                <a:latin typeface="Work Sans Light"/>
                <a:cs typeface="Work Sans Light"/>
              </a:rPr>
              <a:t>ING.</a:t>
            </a:r>
            <a:r>
              <a:rPr lang="cs-CZ" sz="2400" b="0" spc="-50" dirty="0">
                <a:solidFill>
                  <a:srgbClr val="003150"/>
                </a:solidFill>
                <a:latin typeface="Work Sans Light"/>
                <a:cs typeface="Work Sans Light"/>
              </a:rPr>
              <a:t> </a:t>
            </a:r>
            <a:r>
              <a:rPr lang="cs-CZ" sz="2400" b="0" spc="-10" dirty="0">
                <a:solidFill>
                  <a:srgbClr val="003150"/>
                </a:solidFill>
                <a:latin typeface="Work Sans Light"/>
                <a:cs typeface="Work Sans Light"/>
              </a:rPr>
              <a:t>DAVID</a:t>
            </a:r>
            <a:r>
              <a:rPr lang="cs-CZ" sz="2400" b="0" spc="-45" dirty="0">
                <a:solidFill>
                  <a:srgbClr val="003150"/>
                </a:solidFill>
                <a:latin typeface="Work Sans Light"/>
                <a:cs typeface="Work Sans Light"/>
              </a:rPr>
              <a:t> </a:t>
            </a:r>
            <a:r>
              <a:rPr lang="cs-CZ" sz="2400" b="0" spc="-10" dirty="0">
                <a:solidFill>
                  <a:srgbClr val="003150"/>
                </a:solidFill>
                <a:latin typeface="Work Sans Light"/>
                <a:cs typeface="Work Sans Light"/>
              </a:rPr>
              <a:t>ŠMEJKAL</a:t>
            </a:r>
            <a:endParaRPr lang="cs-CZ" sz="2400" dirty="0">
              <a:latin typeface="Work Sans Light"/>
              <a:cs typeface="Work Sans Light"/>
            </a:endParaRPr>
          </a:p>
          <a:p>
            <a:pPr marL="12700">
              <a:lnSpc>
                <a:spcPct val="100000"/>
              </a:lnSpc>
              <a:spcBef>
                <a:spcPts val="95"/>
              </a:spcBef>
            </a:pPr>
            <a:endParaRPr lang="cs-CZ" sz="2400" dirty="0">
              <a:latin typeface="Work Sans Light"/>
              <a:cs typeface="Work Sans Light"/>
            </a:endParaRPr>
          </a:p>
        </p:txBody>
      </p:sp>
      <p:sp>
        <p:nvSpPr>
          <p:cNvPr id="21" name="object 12">
            <a:extLst>
              <a:ext uri="{FF2B5EF4-FFF2-40B4-BE49-F238E27FC236}">
                <a16:creationId xmlns:a16="http://schemas.microsoft.com/office/drawing/2014/main" id="{709506F9-458F-B4DD-53DB-499BA49AFD7A}"/>
              </a:ext>
            </a:extLst>
          </p:cNvPr>
          <p:cNvSpPr txBox="1"/>
          <p:nvPr/>
        </p:nvSpPr>
        <p:spPr>
          <a:xfrm>
            <a:off x="1107440" y="6074124"/>
            <a:ext cx="16852329" cy="2489143"/>
          </a:xfrm>
          <a:prstGeom prst="rect">
            <a:avLst/>
          </a:prstGeom>
        </p:spPr>
        <p:txBody>
          <a:bodyPr vert="horz" wrap="square" lIns="0" tIns="13970" rIns="0" bIns="0" rtlCol="0">
            <a:spAutoFit/>
          </a:bodyPr>
          <a:lstStyle/>
          <a:p>
            <a:pPr marL="12700" algn="l">
              <a:lnSpc>
                <a:spcPct val="100000"/>
              </a:lnSpc>
              <a:spcBef>
                <a:spcPts val="110"/>
              </a:spcBef>
            </a:pPr>
            <a:r>
              <a:rPr lang="cs-CZ" sz="3200" dirty="0">
                <a:solidFill>
                  <a:srgbClr val="003150"/>
                </a:solidFill>
                <a:latin typeface="Work Sans Light"/>
                <a:cs typeface="Work Sans Light"/>
              </a:rPr>
              <a:t>Dobře nastavené oddlužení funguje i jako prevence před dalším zadlužováním. Zjednodušením podmínek může tento prvek vymizet. Navíc nemáme žádná data, protože po poslední právní úpravě pětiletá oddlužení ještě ani nedoběhla.</a:t>
            </a:r>
          </a:p>
          <a:p>
            <a:pPr marL="12700" algn="l">
              <a:lnSpc>
                <a:spcPct val="100000"/>
              </a:lnSpc>
              <a:spcBef>
                <a:spcPts val="110"/>
              </a:spcBef>
            </a:pPr>
            <a:r>
              <a:rPr lang="cs-CZ" sz="3200" dirty="0">
                <a:solidFill>
                  <a:srgbClr val="003150"/>
                </a:solidFill>
                <a:latin typeface="Work Sans Light"/>
                <a:cs typeface="Work Sans Light"/>
              </a:rPr>
              <a:t>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Byl bych proto v případě jakýchkoli změn velmi opatrný.</a:t>
            </a:r>
            <a:endParaRPr lang="cs-CZ" sz="3200" dirty="0">
              <a:latin typeface="Work Sans Light"/>
              <a:cs typeface="Work Sans Light"/>
            </a:endParaRPr>
          </a:p>
        </p:txBody>
      </p:sp>
    </p:spTree>
    <p:extLst>
      <p:ext uri="{BB962C8B-B14F-4D97-AF65-F5344CB8AC3E}">
        <p14:creationId xmlns:p14="http://schemas.microsoft.com/office/powerpoint/2010/main" val="20921501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1013446" y="1843887"/>
            <a:ext cx="11400804" cy="1862689"/>
          </a:xfrm>
          <a:prstGeom prst="rect">
            <a:avLst/>
          </a:prstGeom>
        </p:spPr>
        <p:txBody>
          <a:bodyPr vert="horz" wrap="square" lIns="0" tIns="15875" rIns="0" bIns="0" rtlCol="0">
            <a:spAutoFit/>
          </a:bodyPr>
          <a:lstStyle/>
          <a:p>
            <a:pPr marL="12700" marR="27305">
              <a:lnSpc>
                <a:spcPct val="100000"/>
              </a:lnSpc>
              <a:spcBef>
                <a:spcPts val="125"/>
              </a:spcBef>
            </a:pPr>
            <a:r>
              <a:rPr sz="6000" b="0" spc="-280" dirty="0">
                <a:latin typeface="Work Sans"/>
                <a:cs typeface="Work Sans"/>
              </a:rPr>
              <a:t>Z</a:t>
            </a:r>
            <a:r>
              <a:rPr sz="6000" b="0" spc="-610" dirty="0">
                <a:latin typeface="Work Sans"/>
                <a:cs typeface="Work Sans"/>
              </a:rPr>
              <a:t>Á</a:t>
            </a:r>
            <a:r>
              <a:rPr sz="6000" b="0" spc="-280" dirty="0">
                <a:latin typeface="Work Sans"/>
                <a:cs typeface="Work Sans"/>
              </a:rPr>
              <a:t>VĚR</a:t>
            </a:r>
            <a:r>
              <a:rPr sz="6000" b="0" spc="-360" dirty="0">
                <a:latin typeface="Work Sans"/>
                <a:cs typeface="Work Sans"/>
              </a:rPr>
              <a:t>E</a:t>
            </a:r>
            <a:r>
              <a:rPr sz="6000" b="0" spc="-280" dirty="0">
                <a:latin typeface="Work Sans"/>
                <a:cs typeface="Work Sans"/>
              </a:rPr>
              <a:t>ČN</a:t>
            </a:r>
            <a:r>
              <a:rPr sz="6000" b="0" dirty="0">
                <a:latin typeface="Work Sans"/>
                <a:cs typeface="Work Sans"/>
              </a:rPr>
              <a:t>É</a:t>
            </a:r>
            <a:r>
              <a:rPr sz="6000" b="0" spc="-490" dirty="0">
                <a:latin typeface="Work Sans"/>
                <a:cs typeface="Work Sans"/>
              </a:rPr>
              <a:t> </a:t>
            </a:r>
            <a:r>
              <a:rPr sz="6000" b="0" spc="-365" dirty="0">
                <a:latin typeface="Work Sans"/>
                <a:cs typeface="Work Sans"/>
              </a:rPr>
              <a:t>KOMENTÁŘE </a:t>
            </a:r>
            <a:r>
              <a:rPr sz="6000" b="0" spc="-280" dirty="0">
                <a:latin typeface="Work Sans"/>
                <a:cs typeface="Work Sans"/>
              </a:rPr>
              <a:t>JEDNOTLIVÝCH</a:t>
            </a:r>
            <a:r>
              <a:rPr sz="6000" b="0" spc="-440" dirty="0">
                <a:latin typeface="Work Sans"/>
                <a:cs typeface="Work Sans"/>
              </a:rPr>
              <a:t> </a:t>
            </a:r>
            <a:r>
              <a:rPr sz="6000" b="0" spc="-330" dirty="0">
                <a:latin typeface="Work Sans"/>
                <a:cs typeface="Work Sans"/>
              </a:rPr>
              <a:t>ÚČASTNÍKŮ</a:t>
            </a: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7" name="object 7"/>
          <p:cNvGrpSpPr/>
          <p:nvPr/>
        </p:nvGrpSpPr>
        <p:grpSpPr>
          <a:xfrm>
            <a:off x="1047088" y="0"/>
            <a:ext cx="19057010" cy="4230237"/>
            <a:chOff x="1047088" y="0"/>
            <a:chExt cx="19057010" cy="4230237"/>
          </a:xfrm>
        </p:grpSpPr>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9" name="object 9"/>
            <p:cNvPicPr/>
            <p:nvPr/>
          </p:nvPicPr>
          <p:blipFill>
            <a:blip r:embed="rId2" cstate="email">
              <a:extLst>
                <a:ext uri="{28A0092B-C50C-407E-A947-70E740481C1C}">
                  <a14:useLocalDpi xmlns:a14="http://schemas.microsoft.com/office/drawing/2010/main"/>
                </a:ext>
              </a:extLst>
            </a:blip>
            <a:stretch>
              <a:fillRect/>
            </a:stretch>
          </p:blipFill>
          <p:spPr>
            <a:xfrm>
              <a:off x="15873861" y="0"/>
              <a:ext cx="4230237" cy="4230237"/>
            </a:xfrm>
            <a:prstGeom prst="rect">
              <a:avLst/>
            </a:prstGeom>
          </p:spPr>
        </p:pic>
      </p:grpSp>
      <p:sp>
        <p:nvSpPr>
          <p:cNvPr id="17" name="object 17"/>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4.</a:t>
            </a:r>
            <a:r>
              <a:rPr sz="1700" b="1" spc="-6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8" name="object 18"/>
          <p:cNvSpPr txBox="1"/>
          <p:nvPr/>
        </p:nvSpPr>
        <p:spPr>
          <a:xfrm>
            <a:off x="2249011" y="10550465"/>
            <a:ext cx="4362450"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DISKUSE,</a:t>
            </a:r>
            <a:r>
              <a:rPr sz="1700" b="0" spc="50" dirty="0">
                <a:solidFill>
                  <a:srgbClr val="003150"/>
                </a:solidFill>
                <a:latin typeface="Work Sans ExtraLight"/>
                <a:cs typeface="Work Sans ExtraLight"/>
              </a:rPr>
              <a:t> </a:t>
            </a:r>
            <a:r>
              <a:rPr sz="1700" b="0" dirty="0">
                <a:solidFill>
                  <a:srgbClr val="003150"/>
                </a:solidFill>
                <a:latin typeface="Work Sans ExtraLight"/>
                <a:cs typeface="Work Sans ExtraLight"/>
              </a:rPr>
              <a:t>ODPOVĚDI</a:t>
            </a:r>
            <a:r>
              <a:rPr sz="1700" b="0" spc="55" dirty="0">
                <a:solidFill>
                  <a:srgbClr val="003150"/>
                </a:solidFill>
                <a:latin typeface="Work Sans ExtraLight"/>
                <a:cs typeface="Work Sans ExtraLight"/>
              </a:rPr>
              <a:t> </a:t>
            </a:r>
            <a:r>
              <a:rPr sz="1700" b="0" dirty="0">
                <a:solidFill>
                  <a:srgbClr val="003150"/>
                </a:solidFill>
                <a:latin typeface="Work Sans ExtraLight"/>
                <a:cs typeface="Work Sans ExtraLight"/>
              </a:rPr>
              <a:t>NA</a:t>
            </a:r>
            <a:r>
              <a:rPr sz="1700" b="0" spc="5" dirty="0">
                <a:solidFill>
                  <a:srgbClr val="003150"/>
                </a:solidFill>
                <a:latin typeface="Work Sans ExtraLight"/>
                <a:cs typeface="Work Sans ExtraLight"/>
              </a:rPr>
              <a:t> </a:t>
            </a:r>
            <a:r>
              <a:rPr sz="1700" b="0" spc="-25" dirty="0">
                <a:solidFill>
                  <a:srgbClr val="003150"/>
                </a:solidFill>
                <a:latin typeface="Work Sans ExtraLight"/>
                <a:cs typeface="Work Sans ExtraLight"/>
              </a:rPr>
              <a:t>DOTAZY</a:t>
            </a:r>
            <a:r>
              <a:rPr sz="1700" b="0" spc="-10" dirty="0">
                <a:solidFill>
                  <a:srgbClr val="003150"/>
                </a:solidFill>
                <a:latin typeface="Work Sans ExtraLight"/>
                <a:cs typeface="Work Sans ExtraLight"/>
              </a:rPr>
              <a:t> NOVINÁŘŮ</a:t>
            </a:r>
            <a:endParaRPr sz="1700">
              <a:latin typeface="Work Sans ExtraLight"/>
              <a:cs typeface="Work Sans ExtraLight"/>
            </a:endParaRPr>
          </a:p>
        </p:txBody>
      </p:sp>
      <p:sp>
        <p:nvSpPr>
          <p:cNvPr id="20" name="TextovéPole 19">
            <a:extLst>
              <a:ext uri="{FF2B5EF4-FFF2-40B4-BE49-F238E27FC236}">
                <a16:creationId xmlns:a16="http://schemas.microsoft.com/office/drawing/2014/main" id="{018EA64C-5F1A-724B-A6C2-7E802FA341F7}"/>
              </a:ext>
            </a:extLst>
          </p:cNvPr>
          <p:cNvSpPr txBox="1"/>
          <p:nvPr/>
        </p:nvSpPr>
        <p:spPr>
          <a:xfrm>
            <a:off x="1013446" y="4671237"/>
            <a:ext cx="10048874" cy="461665"/>
          </a:xfrm>
          <a:prstGeom prst="rect">
            <a:avLst/>
          </a:prstGeom>
          <a:noFill/>
        </p:spPr>
        <p:txBody>
          <a:bodyPr wrap="square">
            <a:spAutoFit/>
          </a:bodyPr>
          <a:lstStyle/>
          <a:p>
            <a:pPr marL="12700">
              <a:lnSpc>
                <a:spcPct val="100000"/>
              </a:lnSpc>
              <a:spcBef>
                <a:spcPts val="95"/>
              </a:spcBef>
            </a:pPr>
            <a:r>
              <a:rPr lang="cs-CZ" sz="2400" b="0" dirty="0">
                <a:solidFill>
                  <a:srgbClr val="003150"/>
                </a:solidFill>
                <a:latin typeface="Work Sans Light"/>
                <a:cs typeface="Work Sans Light"/>
              </a:rPr>
              <a:t>RNDR.</a:t>
            </a:r>
            <a:r>
              <a:rPr lang="cs-CZ" sz="2400" b="0" spc="-40" dirty="0">
                <a:solidFill>
                  <a:srgbClr val="003150"/>
                </a:solidFill>
                <a:latin typeface="Work Sans Light"/>
                <a:cs typeface="Work Sans Light"/>
              </a:rPr>
              <a:t> </a:t>
            </a:r>
            <a:r>
              <a:rPr lang="cs-CZ" sz="2400" b="0" spc="-20" dirty="0">
                <a:solidFill>
                  <a:srgbClr val="003150"/>
                </a:solidFill>
                <a:latin typeface="Work Sans Light"/>
                <a:cs typeface="Work Sans Light"/>
              </a:rPr>
              <a:t>LADISLAV</a:t>
            </a:r>
            <a:r>
              <a:rPr lang="cs-CZ" sz="2400" b="0" spc="-90" dirty="0">
                <a:solidFill>
                  <a:srgbClr val="003150"/>
                </a:solidFill>
                <a:latin typeface="Work Sans Light"/>
                <a:cs typeface="Work Sans Light"/>
              </a:rPr>
              <a:t> </a:t>
            </a:r>
            <a:r>
              <a:rPr lang="cs-CZ" sz="2400" b="0" dirty="0">
                <a:solidFill>
                  <a:srgbClr val="003150"/>
                </a:solidFill>
                <a:latin typeface="Work Sans Light"/>
                <a:cs typeface="Work Sans Light"/>
              </a:rPr>
              <a:t>MINČIČ,</a:t>
            </a:r>
            <a:r>
              <a:rPr lang="cs-CZ" sz="2400" b="0" spc="-40" dirty="0">
                <a:solidFill>
                  <a:srgbClr val="003150"/>
                </a:solidFill>
                <a:latin typeface="Work Sans Light"/>
                <a:cs typeface="Work Sans Light"/>
              </a:rPr>
              <a:t> </a:t>
            </a:r>
            <a:r>
              <a:rPr lang="cs-CZ" sz="2400" b="0" dirty="0">
                <a:solidFill>
                  <a:srgbClr val="003150"/>
                </a:solidFill>
                <a:latin typeface="Work Sans Light"/>
                <a:cs typeface="Work Sans Light"/>
              </a:rPr>
              <a:t>CSC.,</a:t>
            </a:r>
            <a:r>
              <a:rPr lang="cs-CZ" sz="2400" b="0" spc="-35" dirty="0">
                <a:solidFill>
                  <a:srgbClr val="003150"/>
                </a:solidFill>
                <a:latin typeface="Work Sans Light"/>
                <a:cs typeface="Work Sans Light"/>
              </a:rPr>
              <a:t> </a:t>
            </a:r>
            <a:r>
              <a:rPr lang="cs-CZ" sz="2400" b="0" spc="-25" dirty="0">
                <a:solidFill>
                  <a:srgbClr val="003150"/>
                </a:solidFill>
                <a:latin typeface="Work Sans Light"/>
                <a:cs typeface="Work Sans Light"/>
              </a:rPr>
              <a:t>MBA</a:t>
            </a:r>
            <a:endParaRPr lang="cs-CZ" sz="2400" dirty="0">
              <a:latin typeface="Work Sans Light"/>
              <a:cs typeface="Work Sans Light"/>
            </a:endParaRPr>
          </a:p>
        </p:txBody>
      </p:sp>
      <p:sp>
        <p:nvSpPr>
          <p:cNvPr id="21" name="object 12">
            <a:extLst>
              <a:ext uri="{FF2B5EF4-FFF2-40B4-BE49-F238E27FC236}">
                <a16:creationId xmlns:a16="http://schemas.microsoft.com/office/drawing/2014/main" id="{709506F9-458F-B4DD-53DB-499BA49AFD7A}"/>
              </a:ext>
            </a:extLst>
          </p:cNvPr>
          <p:cNvSpPr txBox="1"/>
          <p:nvPr/>
        </p:nvSpPr>
        <p:spPr>
          <a:xfrm>
            <a:off x="1136650" y="5710972"/>
            <a:ext cx="16852329" cy="3461204"/>
          </a:xfrm>
          <a:prstGeom prst="rect">
            <a:avLst/>
          </a:prstGeom>
        </p:spPr>
        <p:txBody>
          <a:bodyPr vert="horz" wrap="square" lIns="0" tIns="13970" rIns="0" bIns="0" rtlCol="0">
            <a:spAutoFit/>
          </a:bodyPr>
          <a:lstStyle/>
          <a:p>
            <a:pPr marL="12700" algn="l">
              <a:lnSpc>
                <a:spcPct val="100000"/>
              </a:lnSpc>
              <a:spcBef>
                <a:spcPts val="110"/>
              </a:spcBef>
            </a:pPr>
            <a:r>
              <a:rPr lang="cs-CZ" sz="3200" dirty="0">
                <a:solidFill>
                  <a:srgbClr val="003150"/>
                </a:solidFill>
                <a:latin typeface="Work Sans Light"/>
                <a:cs typeface="Work Sans Light"/>
              </a:rPr>
              <a:t>Návrh, bohužel, rezignuje na řádnou implementaci evropské směrnice, jejímž cílem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je mimo jiné snížení překážek k návratu poctivých a životaschopných podnikatelů do podnikání. A pokud stát bude pokračovat v neodůvodněném, bezbřehém zvýhodňování spotřebitelů, rozhodně to nepovede k onomu kýženému cíli, tedy ke zlepšení hospodaření spotřebitele s penězi, jeho návratu do ekonomicky aktivního života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a v delším horizontu potom k lepší finanční gramotnosti občanů a udržení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sociální soudržnosti.</a:t>
            </a:r>
            <a:endParaRPr lang="cs-CZ" sz="3200" dirty="0">
              <a:latin typeface="Work Sans Light"/>
              <a:cs typeface="Work Sans Light"/>
            </a:endParaRPr>
          </a:p>
        </p:txBody>
      </p:sp>
    </p:spTree>
    <p:extLst>
      <p:ext uri="{BB962C8B-B14F-4D97-AF65-F5344CB8AC3E}">
        <p14:creationId xmlns:p14="http://schemas.microsoft.com/office/powerpoint/2010/main" val="7529061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1013446" y="1843887"/>
            <a:ext cx="11705604" cy="1862689"/>
          </a:xfrm>
          <a:prstGeom prst="rect">
            <a:avLst/>
          </a:prstGeom>
        </p:spPr>
        <p:txBody>
          <a:bodyPr vert="horz" wrap="square" lIns="0" tIns="15875" rIns="0" bIns="0" rtlCol="0">
            <a:spAutoFit/>
          </a:bodyPr>
          <a:lstStyle/>
          <a:p>
            <a:pPr marL="12700" marR="27305">
              <a:lnSpc>
                <a:spcPct val="100000"/>
              </a:lnSpc>
              <a:spcBef>
                <a:spcPts val="125"/>
              </a:spcBef>
            </a:pPr>
            <a:r>
              <a:rPr sz="6000" b="0" spc="-280" dirty="0">
                <a:latin typeface="Work Sans"/>
                <a:cs typeface="Work Sans"/>
              </a:rPr>
              <a:t>Z</a:t>
            </a:r>
            <a:r>
              <a:rPr sz="6000" b="0" spc="-610" dirty="0">
                <a:latin typeface="Work Sans"/>
                <a:cs typeface="Work Sans"/>
              </a:rPr>
              <a:t>Á</a:t>
            </a:r>
            <a:r>
              <a:rPr sz="6000" b="0" spc="-280" dirty="0">
                <a:latin typeface="Work Sans"/>
                <a:cs typeface="Work Sans"/>
              </a:rPr>
              <a:t>VĚR</a:t>
            </a:r>
            <a:r>
              <a:rPr sz="6000" b="0" spc="-360" dirty="0">
                <a:latin typeface="Work Sans"/>
                <a:cs typeface="Work Sans"/>
              </a:rPr>
              <a:t>E</a:t>
            </a:r>
            <a:r>
              <a:rPr sz="6000" b="0" spc="-280" dirty="0">
                <a:latin typeface="Work Sans"/>
                <a:cs typeface="Work Sans"/>
              </a:rPr>
              <a:t>ČN</a:t>
            </a:r>
            <a:r>
              <a:rPr sz="6000" b="0" dirty="0">
                <a:latin typeface="Work Sans"/>
                <a:cs typeface="Work Sans"/>
              </a:rPr>
              <a:t>É</a:t>
            </a:r>
            <a:r>
              <a:rPr sz="6000" b="0" spc="-490" dirty="0">
                <a:latin typeface="Work Sans"/>
                <a:cs typeface="Work Sans"/>
              </a:rPr>
              <a:t> </a:t>
            </a:r>
            <a:r>
              <a:rPr sz="6000" b="0" spc="-365" dirty="0">
                <a:latin typeface="Work Sans"/>
                <a:cs typeface="Work Sans"/>
              </a:rPr>
              <a:t>KOMENTÁŘE </a:t>
            </a:r>
            <a:r>
              <a:rPr sz="6000" b="0" spc="-280" dirty="0">
                <a:latin typeface="Work Sans"/>
                <a:cs typeface="Work Sans"/>
              </a:rPr>
              <a:t>JEDNOTLIVÝCH</a:t>
            </a:r>
            <a:r>
              <a:rPr sz="6000" b="0" spc="-440" dirty="0">
                <a:latin typeface="Work Sans"/>
                <a:cs typeface="Work Sans"/>
              </a:rPr>
              <a:t> </a:t>
            </a:r>
            <a:r>
              <a:rPr sz="6000" b="0" spc="-330" dirty="0">
                <a:latin typeface="Work Sans"/>
                <a:cs typeface="Work Sans"/>
              </a:rPr>
              <a:t>ÚČASTNÍKŮ</a:t>
            </a: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7" name="object 7"/>
          <p:cNvGrpSpPr/>
          <p:nvPr/>
        </p:nvGrpSpPr>
        <p:grpSpPr>
          <a:xfrm>
            <a:off x="1047088" y="0"/>
            <a:ext cx="19057010" cy="4230237"/>
            <a:chOff x="1047088" y="0"/>
            <a:chExt cx="19057010" cy="4230237"/>
          </a:xfrm>
        </p:grpSpPr>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9" name="object 9"/>
            <p:cNvPicPr/>
            <p:nvPr/>
          </p:nvPicPr>
          <p:blipFill>
            <a:blip r:embed="rId2" cstate="email">
              <a:extLst>
                <a:ext uri="{28A0092B-C50C-407E-A947-70E740481C1C}">
                  <a14:useLocalDpi xmlns:a14="http://schemas.microsoft.com/office/drawing/2010/main"/>
                </a:ext>
              </a:extLst>
            </a:blip>
            <a:stretch>
              <a:fillRect/>
            </a:stretch>
          </p:blipFill>
          <p:spPr>
            <a:xfrm>
              <a:off x="15873861" y="0"/>
              <a:ext cx="4230237" cy="4230237"/>
            </a:xfrm>
            <a:prstGeom prst="rect">
              <a:avLst/>
            </a:prstGeom>
          </p:spPr>
        </p:pic>
      </p:grpSp>
      <p:sp>
        <p:nvSpPr>
          <p:cNvPr id="17" name="object 17"/>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4.</a:t>
            </a:r>
            <a:r>
              <a:rPr sz="1700" b="1" spc="-6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8" name="object 18"/>
          <p:cNvSpPr txBox="1"/>
          <p:nvPr/>
        </p:nvSpPr>
        <p:spPr>
          <a:xfrm>
            <a:off x="2249011" y="10550465"/>
            <a:ext cx="4362450"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DISKUSE,</a:t>
            </a:r>
            <a:r>
              <a:rPr sz="1700" b="0" spc="50" dirty="0">
                <a:solidFill>
                  <a:srgbClr val="003150"/>
                </a:solidFill>
                <a:latin typeface="Work Sans ExtraLight"/>
                <a:cs typeface="Work Sans ExtraLight"/>
              </a:rPr>
              <a:t> </a:t>
            </a:r>
            <a:r>
              <a:rPr sz="1700" b="0" dirty="0">
                <a:solidFill>
                  <a:srgbClr val="003150"/>
                </a:solidFill>
                <a:latin typeface="Work Sans ExtraLight"/>
                <a:cs typeface="Work Sans ExtraLight"/>
              </a:rPr>
              <a:t>ODPOVĚDI</a:t>
            </a:r>
            <a:r>
              <a:rPr sz="1700" b="0" spc="55" dirty="0">
                <a:solidFill>
                  <a:srgbClr val="003150"/>
                </a:solidFill>
                <a:latin typeface="Work Sans ExtraLight"/>
                <a:cs typeface="Work Sans ExtraLight"/>
              </a:rPr>
              <a:t> </a:t>
            </a:r>
            <a:r>
              <a:rPr sz="1700" b="0" dirty="0">
                <a:solidFill>
                  <a:srgbClr val="003150"/>
                </a:solidFill>
                <a:latin typeface="Work Sans ExtraLight"/>
                <a:cs typeface="Work Sans ExtraLight"/>
              </a:rPr>
              <a:t>NA</a:t>
            </a:r>
            <a:r>
              <a:rPr sz="1700" b="0" spc="5" dirty="0">
                <a:solidFill>
                  <a:srgbClr val="003150"/>
                </a:solidFill>
                <a:latin typeface="Work Sans ExtraLight"/>
                <a:cs typeface="Work Sans ExtraLight"/>
              </a:rPr>
              <a:t> </a:t>
            </a:r>
            <a:r>
              <a:rPr sz="1700" b="0" spc="-25" dirty="0">
                <a:solidFill>
                  <a:srgbClr val="003150"/>
                </a:solidFill>
                <a:latin typeface="Work Sans ExtraLight"/>
                <a:cs typeface="Work Sans ExtraLight"/>
              </a:rPr>
              <a:t>DOTAZY</a:t>
            </a:r>
            <a:r>
              <a:rPr sz="1700" b="0" spc="-10" dirty="0">
                <a:solidFill>
                  <a:srgbClr val="003150"/>
                </a:solidFill>
                <a:latin typeface="Work Sans ExtraLight"/>
                <a:cs typeface="Work Sans ExtraLight"/>
              </a:rPr>
              <a:t> NOVINÁŘŮ</a:t>
            </a:r>
            <a:endParaRPr sz="1700" dirty="0">
              <a:latin typeface="Work Sans ExtraLight"/>
              <a:cs typeface="Work Sans ExtraLight"/>
            </a:endParaRPr>
          </a:p>
        </p:txBody>
      </p:sp>
      <p:sp>
        <p:nvSpPr>
          <p:cNvPr id="20" name="TextovéPole 19">
            <a:extLst>
              <a:ext uri="{FF2B5EF4-FFF2-40B4-BE49-F238E27FC236}">
                <a16:creationId xmlns:a16="http://schemas.microsoft.com/office/drawing/2014/main" id="{018EA64C-5F1A-724B-A6C2-7E802FA341F7}"/>
              </a:ext>
            </a:extLst>
          </p:cNvPr>
          <p:cNvSpPr txBox="1"/>
          <p:nvPr/>
        </p:nvSpPr>
        <p:spPr>
          <a:xfrm>
            <a:off x="1013446" y="4671237"/>
            <a:ext cx="10048874" cy="461665"/>
          </a:xfrm>
          <a:prstGeom prst="rect">
            <a:avLst/>
          </a:prstGeom>
          <a:noFill/>
        </p:spPr>
        <p:txBody>
          <a:bodyPr wrap="square">
            <a:spAutoFit/>
          </a:bodyPr>
          <a:lstStyle/>
          <a:p>
            <a:pPr marL="12700">
              <a:lnSpc>
                <a:spcPct val="100000"/>
              </a:lnSpc>
              <a:spcBef>
                <a:spcPts val="95"/>
              </a:spcBef>
            </a:pPr>
            <a:r>
              <a:rPr lang="cs-CZ" sz="2400" b="0" dirty="0">
                <a:solidFill>
                  <a:srgbClr val="003150"/>
                </a:solidFill>
                <a:latin typeface="Work Sans Light"/>
                <a:cs typeface="Work Sans Light"/>
              </a:rPr>
              <a:t>MGR.</a:t>
            </a:r>
            <a:r>
              <a:rPr lang="cs-CZ" sz="2400" b="0" spc="-10" dirty="0">
                <a:solidFill>
                  <a:srgbClr val="003150"/>
                </a:solidFill>
                <a:latin typeface="Work Sans Light"/>
                <a:cs typeface="Work Sans Light"/>
              </a:rPr>
              <a:t> RADKA</a:t>
            </a:r>
            <a:r>
              <a:rPr lang="cs-CZ" sz="2400" b="0" spc="-120" dirty="0">
                <a:solidFill>
                  <a:srgbClr val="003150"/>
                </a:solidFill>
                <a:latin typeface="Work Sans Light"/>
                <a:cs typeface="Work Sans Light"/>
              </a:rPr>
              <a:t> </a:t>
            </a:r>
            <a:r>
              <a:rPr lang="cs-CZ" sz="2400" b="0" spc="-10" dirty="0">
                <a:solidFill>
                  <a:srgbClr val="003150"/>
                </a:solidFill>
                <a:latin typeface="Work Sans Light"/>
                <a:cs typeface="Work Sans Light"/>
              </a:rPr>
              <a:t>VLADYKOVÁ</a:t>
            </a:r>
            <a:endParaRPr lang="cs-CZ" sz="2400" dirty="0">
              <a:latin typeface="Work Sans Light"/>
              <a:cs typeface="Work Sans Light"/>
            </a:endParaRPr>
          </a:p>
        </p:txBody>
      </p:sp>
      <p:sp>
        <p:nvSpPr>
          <p:cNvPr id="21" name="object 12">
            <a:extLst>
              <a:ext uri="{FF2B5EF4-FFF2-40B4-BE49-F238E27FC236}">
                <a16:creationId xmlns:a16="http://schemas.microsoft.com/office/drawing/2014/main" id="{709506F9-458F-B4DD-53DB-499BA49AFD7A}"/>
              </a:ext>
            </a:extLst>
          </p:cNvPr>
          <p:cNvSpPr txBox="1"/>
          <p:nvPr/>
        </p:nvSpPr>
        <p:spPr>
          <a:xfrm>
            <a:off x="1136650" y="5508052"/>
            <a:ext cx="16728531" cy="3953646"/>
          </a:xfrm>
          <a:prstGeom prst="rect">
            <a:avLst/>
          </a:prstGeom>
        </p:spPr>
        <p:txBody>
          <a:bodyPr vert="horz" wrap="square" lIns="0" tIns="13970" rIns="0" bIns="0" rtlCol="0">
            <a:spAutoFit/>
          </a:bodyPr>
          <a:lstStyle/>
          <a:p>
            <a:pPr marL="12700" algn="l">
              <a:lnSpc>
                <a:spcPct val="100000"/>
              </a:lnSpc>
              <a:spcBef>
                <a:spcPts val="110"/>
              </a:spcBef>
            </a:pPr>
            <a:r>
              <a:rPr lang="cs-CZ" sz="3200" dirty="0">
                <a:solidFill>
                  <a:srgbClr val="003150"/>
                </a:solidFill>
                <a:latin typeface="Work Sans Light"/>
                <a:cs typeface="Work Sans Light"/>
              </a:rPr>
              <a:t>Města a obce musí pracovat s penězi s péčí řádného hospodáře a dluhy vůči obci vymáhat. Dluhy vůči obcím jsou za odpady, jízdné MHD, nebo například nájemné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za obecní byt. Pokud někdo neplatí, zaplatí za něj dluh ostatní občané z obce. Neztotožňuji se s návrhem zkrácení doby oddlužení u fyzických osob na 3 roky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bez dalších podmínek. Takovou úpravu považuji za krok zpět oproti znění zákona platnému od roku 2019, odkdy insolvenční zákon rozeznává kategorie tzv. zranitelných osob, kterým je již nyní oddlužení v navrhované tříleté lhůtě umožněno, a umožňuje kratší oddlužení při vyšším podílu splacené částky.</a:t>
            </a:r>
            <a:endParaRPr lang="cs-CZ" sz="3200" dirty="0">
              <a:latin typeface="Work Sans Light"/>
              <a:cs typeface="Work Sans Light"/>
            </a:endParaRPr>
          </a:p>
        </p:txBody>
      </p:sp>
    </p:spTree>
    <p:extLst>
      <p:ext uri="{BB962C8B-B14F-4D97-AF65-F5344CB8AC3E}">
        <p14:creationId xmlns:p14="http://schemas.microsoft.com/office/powerpoint/2010/main" val="38820837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1013446" y="1843887"/>
            <a:ext cx="11248404" cy="1862689"/>
          </a:xfrm>
          <a:prstGeom prst="rect">
            <a:avLst/>
          </a:prstGeom>
        </p:spPr>
        <p:txBody>
          <a:bodyPr vert="horz" wrap="square" lIns="0" tIns="15875" rIns="0" bIns="0" rtlCol="0">
            <a:spAutoFit/>
          </a:bodyPr>
          <a:lstStyle/>
          <a:p>
            <a:pPr marL="12700" marR="27305">
              <a:lnSpc>
                <a:spcPct val="100000"/>
              </a:lnSpc>
              <a:spcBef>
                <a:spcPts val="125"/>
              </a:spcBef>
            </a:pPr>
            <a:r>
              <a:rPr sz="6000" b="0" spc="-280" dirty="0">
                <a:latin typeface="Work Sans"/>
                <a:cs typeface="Work Sans"/>
              </a:rPr>
              <a:t>Z</a:t>
            </a:r>
            <a:r>
              <a:rPr sz="6000" b="0" spc="-610" dirty="0">
                <a:latin typeface="Work Sans"/>
                <a:cs typeface="Work Sans"/>
              </a:rPr>
              <a:t>Á</a:t>
            </a:r>
            <a:r>
              <a:rPr sz="6000" b="0" spc="-280" dirty="0">
                <a:latin typeface="Work Sans"/>
                <a:cs typeface="Work Sans"/>
              </a:rPr>
              <a:t>VĚR</a:t>
            </a:r>
            <a:r>
              <a:rPr sz="6000" b="0" spc="-360" dirty="0">
                <a:latin typeface="Work Sans"/>
                <a:cs typeface="Work Sans"/>
              </a:rPr>
              <a:t>E</a:t>
            </a:r>
            <a:r>
              <a:rPr sz="6000" b="0" spc="-280" dirty="0">
                <a:latin typeface="Work Sans"/>
                <a:cs typeface="Work Sans"/>
              </a:rPr>
              <a:t>ČN</a:t>
            </a:r>
            <a:r>
              <a:rPr sz="6000" b="0" dirty="0">
                <a:latin typeface="Work Sans"/>
                <a:cs typeface="Work Sans"/>
              </a:rPr>
              <a:t>É</a:t>
            </a:r>
            <a:r>
              <a:rPr sz="6000" b="0" spc="-490" dirty="0">
                <a:latin typeface="Work Sans"/>
                <a:cs typeface="Work Sans"/>
              </a:rPr>
              <a:t> </a:t>
            </a:r>
            <a:r>
              <a:rPr sz="6000" b="0" spc="-365" dirty="0">
                <a:latin typeface="Work Sans"/>
                <a:cs typeface="Work Sans"/>
              </a:rPr>
              <a:t>KOMENTÁŘE </a:t>
            </a:r>
            <a:r>
              <a:rPr sz="6000" b="0" spc="-280" dirty="0">
                <a:latin typeface="Work Sans"/>
                <a:cs typeface="Work Sans"/>
              </a:rPr>
              <a:t>JEDNOTLIVÝCH</a:t>
            </a:r>
            <a:r>
              <a:rPr sz="6000" b="0" spc="-440" dirty="0">
                <a:latin typeface="Work Sans"/>
                <a:cs typeface="Work Sans"/>
              </a:rPr>
              <a:t> </a:t>
            </a:r>
            <a:r>
              <a:rPr sz="6000" b="0" spc="-330" dirty="0">
                <a:latin typeface="Work Sans"/>
                <a:cs typeface="Work Sans"/>
              </a:rPr>
              <a:t>ÚČASTNÍKŮ</a:t>
            </a: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7" name="object 7"/>
          <p:cNvGrpSpPr/>
          <p:nvPr/>
        </p:nvGrpSpPr>
        <p:grpSpPr>
          <a:xfrm>
            <a:off x="1047088" y="0"/>
            <a:ext cx="19057010" cy="4230237"/>
            <a:chOff x="1047088" y="0"/>
            <a:chExt cx="19057010" cy="4230237"/>
          </a:xfrm>
        </p:grpSpPr>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9" name="object 9"/>
            <p:cNvPicPr/>
            <p:nvPr/>
          </p:nvPicPr>
          <p:blipFill>
            <a:blip r:embed="rId2" cstate="email">
              <a:extLst>
                <a:ext uri="{28A0092B-C50C-407E-A947-70E740481C1C}">
                  <a14:useLocalDpi xmlns:a14="http://schemas.microsoft.com/office/drawing/2010/main"/>
                </a:ext>
              </a:extLst>
            </a:blip>
            <a:stretch>
              <a:fillRect/>
            </a:stretch>
          </p:blipFill>
          <p:spPr>
            <a:xfrm>
              <a:off x="15873861" y="0"/>
              <a:ext cx="4230237" cy="4230237"/>
            </a:xfrm>
            <a:prstGeom prst="rect">
              <a:avLst/>
            </a:prstGeom>
          </p:spPr>
        </p:pic>
      </p:grpSp>
      <p:sp>
        <p:nvSpPr>
          <p:cNvPr id="17" name="object 17"/>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4.</a:t>
            </a:r>
            <a:r>
              <a:rPr sz="1700" b="1" spc="-6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8" name="object 18"/>
          <p:cNvSpPr txBox="1"/>
          <p:nvPr/>
        </p:nvSpPr>
        <p:spPr>
          <a:xfrm>
            <a:off x="2249011" y="10550465"/>
            <a:ext cx="4362450"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DISKUSE,</a:t>
            </a:r>
            <a:r>
              <a:rPr sz="1700" b="0" spc="50" dirty="0">
                <a:solidFill>
                  <a:srgbClr val="003150"/>
                </a:solidFill>
                <a:latin typeface="Work Sans ExtraLight"/>
                <a:cs typeface="Work Sans ExtraLight"/>
              </a:rPr>
              <a:t> </a:t>
            </a:r>
            <a:r>
              <a:rPr sz="1700" b="0" dirty="0">
                <a:solidFill>
                  <a:srgbClr val="003150"/>
                </a:solidFill>
                <a:latin typeface="Work Sans ExtraLight"/>
                <a:cs typeface="Work Sans ExtraLight"/>
              </a:rPr>
              <a:t>ODPOVĚDI</a:t>
            </a:r>
            <a:r>
              <a:rPr sz="1700" b="0" spc="55" dirty="0">
                <a:solidFill>
                  <a:srgbClr val="003150"/>
                </a:solidFill>
                <a:latin typeface="Work Sans ExtraLight"/>
                <a:cs typeface="Work Sans ExtraLight"/>
              </a:rPr>
              <a:t> </a:t>
            </a:r>
            <a:r>
              <a:rPr sz="1700" b="0" dirty="0">
                <a:solidFill>
                  <a:srgbClr val="003150"/>
                </a:solidFill>
                <a:latin typeface="Work Sans ExtraLight"/>
                <a:cs typeface="Work Sans ExtraLight"/>
              </a:rPr>
              <a:t>NA</a:t>
            </a:r>
            <a:r>
              <a:rPr sz="1700" b="0" spc="5" dirty="0">
                <a:solidFill>
                  <a:srgbClr val="003150"/>
                </a:solidFill>
                <a:latin typeface="Work Sans ExtraLight"/>
                <a:cs typeface="Work Sans ExtraLight"/>
              </a:rPr>
              <a:t> </a:t>
            </a:r>
            <a:r>
              <a:rPr sz="1700" b="0" spc="-25" dirty="0">
                <a:solidFill>
                  <a:srgbClr val="003150"/>
                </a:solidFill>
                <a:latin typeface="Work Sans ExtraLight"/>
                <a:cs typeface="Work Sans ExtraLight"/>
              </a:rPr>
              <a:t>DOTAZY</a:t>
            </a:r>
            <a:r>
              <a:rPr sz="1700" b="0" spc="-10" dirty="0">
                <a:solidFill>
                  <a:srgbClr val="003150"/>
                </a:solidFill>
                <a:latin typeface="Work Sans ExtraLight"/>
                <a:cs typeface="Work Sans ExtraLight"/>
              </a:rPr>
              <a:t> NOVINÁŘŮ</a:t>
            </a:r>
            <a:endParaRPr sz="1700">
              <a:latin typeface="Work Sans ExtraLight"/>
              <a:cs typeface="Work Sans ExtraLight"/>
            </a:endParaRPr>
          </a:p>
        </p:txBody>
      </p:sp>
      <p:sp>
        <p:nvSpPr>
          <p:cNvPr id="20" name="TextovéPole 19">
            <a:extLst>
              <a:ext uri="{FF2B5EF4-FFF2-40B4-BE49-F238E27FC236}">
                <a16:creationId xmlns:a16="http://schemas.microsoft.com/office/drawing/2014/main" id="{018EA64C-5F1A-724B-A6C2-7E802FA341F7}"/>
              </a:ext>
            </a:extLst>
          </p:cNvPr>
          <p:cNvSpPr txBox="1"/>
          <p:nvPr/>
        </p:nvSpPr>
        <p:spPr>
          <a:xfrm>
            <a:off x="1013446" y="4671237"/>
            <a:ext cx="10048874" cy="461665"/>
          </a:xfrm>
          <a:prstGeom prst="rect">
            <a:avLst/>
          </a:prstGeom>
          <a:noFill/>
        </p:spPr>
        <p:txBody>
          <a:bodyPr wrap="square">
            <a:spAutoFit/>
          </a:bodyPr>
          <a:lstStyle/>
          <a:p>
            <a:pPr marL="12700">
              <a:lnSpc>
                <a:spcPct val="100000"/>
              </a:lnSpc>
              <a:spcBef>
                <a:spcPts val="95"/>
              </a:spcBef>
            </a:pPr>
            <a:r>
              <a:rPr lang="da-DK" sz="2400" b="0" dirty="0">
                <a:solidFill>
                  <a:srgbClr val="003150"/>
                </a:solidFill>
                <a:latin typeface="Work Sans Light"/>
                <a:cs typeface="Work Sans Light"/>
              </a:rPr>
              <a:t>ING.</a:t>
            </a:r>
            <a:r>
              <a:rPr lang="da-DK" sz="2400" b="0" spc="-90" dirty="0">
                <a:solidFill>
                  <a:srgbClr val="003150"/>
                </a:solidFill>
                <a:latin typeface="Work Sans Light"/>
                <a:cs typeface="Work Sans Light"/>
              </a:rPr>
              <a:t> </a:t>
            </a:r>
            <a:r>
              <a:rPr lang="da-DK" sz="2400" b="0" dirty="0">
                <a:solidFill>
                  <a:srgbClr val="003150"/>
                </a:solidFill>
                <a:latin typeface="Work Sans Light"/>
                <a:cs typeface="Work Sans Light"/>
              </a:rPr>
              <a:t>ALEŠ</a:t>
            </a:r>
            <a:r>
              <a:rPr lang="da-DK" sz="2400" b="0" spc="-45" dirty="0">
                <a:solidFill>
                  <a:srgbClr val="003150"/>
                </a:solidFill>
                <a:latin typeface="Work Sans Light"/>
                <a:cs typeface="Work Sans Light"/>
              </a:rPr>
              <a:t> </a:t>
            </a:r>
            <a:r>
              <a:rPr lang="da-DK" sz="2400" b="0" dirty="0">
                <a:solidFill>
                  <a:srgbClr val="003150"/>
                </a:solidFill>
                <a:latin typeface="Work Sans Light"/>
                <a:cs typeface="Work Sans Light"/>
              </a:rPr>
              <a:t>ROD,</a:t>
            </a:r>
            <a:r>
              <a:rPr lang="da-DK" sz="2400" b="0" spc="-45" dirty="0">
                <a:solidFill>
                  <a:srgbClr val="003150"/>
                </a:solidFill>
                <a:latin typeface="Work Sans Light"/>
                <a:cs typeface="Work Sans Light"/>
              </a:rPr>
              <a:t> </a:t>
            </a:r>
            <a:r>
              <a:rPr lang="da-DK" sz="2400" b="0" spc="-20" dirty="0">
                <a:solidFill>
                  <a:srgbClr val="003150"/>
                </a:solidFill>
                <a:latin typeface="Work Sans Light"/>
                <a:cs typeface="Work Sans Light"/>
              </a:rPr>
              <a:t>PH.D</a:t>
            </a:r>
            <a:endParaRPr lang="cs-CZ" sz="2400" dirty="0">
              <a:latin typeface="Work Sans Light"/>
              <a:cs typeface="Work Sans Light"/>
            </a:endParaRPr>
          </a:p>
        </p:txBody>
      </p:sp>
      <p:sp>
        <p:nvSpPr>
          <p:cNvPr id="21" name="object 12">
            <a:extLst>
              <a:ext uri="{FF2B5EF4-FFF2-40B4-BE49-F238E27FC236}">
                <a16:creationId xmlns:a16="http://schemas.microsoft.com/office/drawing/2014/main" id="{709506F9-458F-B4DD-53DB-499BA49AFD7A}"/>
              </a:ext>
            </a:extLst>
          </p:cNvPr>
          <p:cNvSpPr txBox="1"/>
          <p:nvPr/>
        </p:nvSpPr>
        <p:spPr>
          <a:xfrm>
            <a:off x="1136650" y="5970709"/>
            <a:ext cx="16852329" cy="2968761"/>
          </a:xfrm>
          <a:prstGeom prst="rect">
            <a:avLst/>
          </a:prstGeom>
        </p:spPr>
        <p:txBody>
          <a:bodyPr vert="horz" wrap="square" lIns="0" tIns="13970" rIns="0" bIns="0" rtlCol="0">
            <a:spAutoFit/>
          </a:bodyPr>
          <a:lstStyle/>
          <a:p>
            <a:pPr marL="12700" algn="l">
              <a:lnSpc>
                <a:spcPct val="100000"/>
              </a:lnSpc>
              <a:spcBef>
                <a:spcPts val="110"/>
              </a:spcBef>
            </a:pPr>
            <a:r>
              <a:rPr lang="cs-CZ" sz="3200" dirty="0">
                <a:solidFill>
                  <a:srgbClr val="003150"/>
                </a:solidFill>
                <a:latin typeface="Work Sans Light"/>
                <a:cs typeface="Work Sans Light"/>
              </a:rPr>
              <a:t>O peníze nepřichází jen věřitelé ze soukromého sektoru, ale také veřejné instituce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od finanční správy přes zdravotní pojišťovny, správu sociálního zabezpečení až po municipality. Prezentovaný poměr, tedy na 100 Kč nákladu pro věřitele připadá negativní dopad 15 Kč na daních, je zásadní. Obzvláště v této době je třeba opírat se o data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a pracovat s čistými ekonomickými dopady legislativních změn – k výnosům stavět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i náklady.</a:t>
            </a:r>
            <a:endParaRPr lang="cs-CZ" sz="3200" dirty="0">
              <a:latin typeface="Work Sans Light"/>
              <a:cs typeface="Work Sans Light"/>
            </a:endParaRPr>
          </a:p>
        </p:txBody>
      </p:sp>
    </p:spTree>
    <p:extLst>
      <p:ext uri="{BB962C8B-B14F-4D97-AF65-F5344CB8AC3E}">
        <p14:creationId xmlns:p14="http://schemas.microsoft.com/office/powerpoint/2010/main" val="24380708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5874365" cy="4230370"/>
          </a:xfrm>
          <a:custGeom>
            <a:avLst/>
            <a:gdLst/>
            <a:ahLst/>
            <a:cxnLst/>
            <a:rect l="l" t="t" r="r" b="b"/>
            <a:pathLst>
              <a:path w="15874365" h="4230370">
                <a:moveTo>
                  <a:pt x="0" y="4230237"/>
                </a:moveTo>
                <a:lnTo>
                  <a:pt x="15873862" y="4230237"/>
                </a:lnTo>
                <a:lnTo>
                  <a:pt x="15873862" y="0"/>
                </a:lnTo>
                <a:lnTo>
                  <a:pt x="0" y="0"/>
                </a:lnTo>
                <a:lnTo>
                  <a:pt x="0" y="4230237"/>
                </a:lnTo>
                <a:close/>
              </a:path>
            </a:pathLst>
          </a:custGeom>
          <a:solidFill>
            <a:srgbClr val="003150"/>
          </a:solidFill>
        </p:spPr>
        <p:txBody>
          <a:bodyPr wrap="square" lIns="0" tIns="0" rIns="0" bIns="0" rtlCol="0"/>
          <a:lstStyle/>
          <a:p>
            <a:endParaRPr/>
          </a:p>
        </p:txBody>
      </p:sp>
      <p:sp>
        <p:nvSpPr>
          <p:cNvPr id="5" name="object 5"/>
          <p:cNvSpPr txBox="1">
            <a:spLocks noGrp="1"/>
          </p:cNvSpPr>
          <p:nvPr>
            <p:ph type="title"/>
          </p:nvPr>
        </p:nvSpPr>
        <p:spPr>
          <a:xfrm>
            <a:off x="1013446" y="1843887"/>
            <a:ext cx="11477004" cy="1862689"/>
          </a:xfrm>
          <a:prstGeom prst="rect">
            <a:avLst/>
          </a:prstGeom>
        </p:spPr>
        <p:txBody>
          <a:bodyPr vert="horz" wrap="square" lIns="0" tIns="15875" rIns="0" bIns="0" rtlCol="0">
            <a:spAutoFit/>
          </a:bodyPr>
          <a:lstStyle/>
          <a:p>
            <a:pPr marL="12700" marR="27305">
              <a:lnSpc>
                <a:spcPct val="100000"/>
              </a:lnSpc>
              <a:spcBef>
                <a:spcPts val="125"/>
              </a:spcBef>
            </a:pPr>
            <a:r>
              <a:rPr sz="6000" b="0" spc="-280" dirty="0">
                <a:latin typeface="Work Sans"/>
                <a:cs typeface="Work Sans"/>
              </a:rPr>
              <a:t>Z</a:t>
            </a:r>
            <a:r>
              <a:rPr sz="6000" b="0" spc="-610" dirty="0">
                <a:latin typeface="Work Sans"/>
                <a:cs typeface="Work Sans"/>
              </a:rPr>
              <a:t>Á</a:t>
            </a:r>
            <a:r>
              <a:rPr sz="6000" b="0" spc="-280" dirty="0">
                <a:latin typeface="Work Sans"/>
                <a:cs typeface="Work Sans"/>
              </a:rPr>
              <a:t>VĚR</a:t>
            </a:r>
            <a:r>
              <a:rPr sz="6000" b="0" spc="-360" dirty="0">
                <a:latin typeface="Work Sans"/>
                <a:cs typeface="Work Sans"/>
              </a:rPr>
              <a:t>E</a:t>
            </a:r>
            <a:r>
              <a:rPr sz="6000" b="0" spc="-280" dirty="0">
                <a:latin typeface="Work Sans"/>
                <a:cs typeface="Work Sans"/>
              </a:rPr>
              <a:t>ČN</a:t>
            </a:r>
            <a:r>
              <a:rPr sz="6000" b="0" dirty="0">
                <a:latin typeface="Work Sans"/>
                <a:cs typeface="Work Sans"/>
              </a:rPr>
              <a:t>É</a:t>
            </a:r>
            <a:r>
              <a:rPr sz="6000" b="0" spc="-490" dirty="0">
                <a:latin typeface="Work Sans"/>
                <a:cs typeface="Work Sans"/>
              </a:rPr>
              <a:t> </a:t>
            </a:r>
            <a:r>
              <a:rPr sz="6000" b="0" spc="-365" dirty="0">
                <a:latin typeface="Work Sans"/>
                <a:cs typeface="Work Sans"/>
              </a:rPr>
              <a:t>KOMENTÁŘE </a:t>
            </a:r>
            <a:r>
              <a:rPr sz="6000" b="0" spc="-280" dirty="0">
                <a:latin typeface="Work Sans"/>
                <a:cs typeface="Work Sans"/>
              </a:rPr>
              <a:t>JEDNOTLIVÝCH</a:t>
            </a:r>
            <a:r>
              <a:rPr sz="6000" b="0" spc="-440" dirty="0">
                <a:latin typeface="Work Sans"/>
                <a:cs typeface="Work Sans"/>
              </a:rPr>
              <a:t> </a:t>
            </a:r>
            <a:r>
              <a:rPr sz="6000" b="0" spc="-330" dirty="0">
                <a:latin typeface="Work Sans"/>
                <a:cs typeface="Work Sans"/>
              </a:rPr>
              <a:t>ÚČASTNÍKŮ</a:t>
            </a:r>
          </a:p>
        </p:txBody>
      </p:sp>
      <p:sp>
        <p:nvSpPr>
          <p:cNvPr id="6" name="object 6"/>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grpSp>
        <p:nvGrpSpPr>
          <p:cNvPr id="7" name="object 7"/>
          <p:cNvGrpSpPr/>
          <p:nvPr/>
        </p:nvGrpSpPr>
        <p:grpSpPr>
          <a:xfrm>
            <a:off x="1047088" y="0"/>
            <a:ext cx="19057010" cy="4230237"/>
            <a:chOff x="1047088" y="0"/>
            <a:chExt cx="19057010" cy="4230237"/>
          </a:xfrm>
        </p:grpSpPr>
        <p:sp>
          <p:nvSpPr>
            <p:cNvPr id="8" name="object 8"/>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pic>
          <p:nvPicPr>
            <p:cNvPr id="9" name="object 9"/>
            <p:cNvPicPr/>
            <p:nvPr/>
          </p:nvPicPr>
          <p:blipFill>
            <a:blip r:embed="rId2" cstate="email">
              <a:extLst>
                <a:ext uri="{28A0092B-C50C-407E-A947-70E740481C1C}">
                  <a14:useLocalDpi xmlns:a14="http://schemas.microsoft.com/office/drawing/2010/main"/>
                </a:ext>
              </a:extLst>
            </a:blip>
            <a:stretch>
              <a:fillRect/>
            </a:stretch>
          </p:blipFill>
          <p:spPr>
            <a:xfrm>
              <a:off x="15873861" y="0"/>
              <a:ext cx="4230237" cy="4230237"/>
            </a:xfrm>
            <a:prstGeom prst="rect">
              <a:avLst/>
            </a:prstGeom>
          </p:spPr>
        </p:pic>
      </p:grpSp>
      <p:sp>
        <p:nvSpPr>
          <p:cNvPr id="17" name="object 17"/>
          <p:cNvSpPr txBox="1"/>
          <p:nvPr/>
        </p:nvSpPr>
        <p:spPr>
          <a:xfrm>
            <a:off x="1047088" y="10560746"/>
            <a:ext cx="1026160" cy="293370"/>
          </a:xfrm>
          <a:prstGeom prst="rect">
            <a:avLst/>
          </a:prstGeom>
          <a:solidFill>
            <a:srgbClr val="003150"/>
          </a:solidFill>
        </p:spPr>
        <p:txBody>
          <a:bodyPr vert="horz" wrap="square" lIns="0" tIns="6350" rIns="0" bIns="0" rtlCol="0">
            <a:spAutoFit/>
          </a:bodyPr>
          <a:lstStyle/>
          <a:p>
            <a:pPr marL="93980">
              <a:lnSpc>
                <a:spcPct val="100000"/>
              </a:lnSpc>
              <a:spcBef>
                <a:spcPts val="50"/>
              </a:spcBef>
            </a:pPr>
            <a:r>
              <a:rPr sz="1700" b="1" dirty="0">
                <a:solidFill>
                  <a:srgbClr val="FFFFFF"/>
                </a:solidFill>
                <a:latin typeface="Work Sans SemiBold"/>
                <a:cs typeface="Work Sans SemiBold"/>
              </a:rPr>
              <a:t>4.</a:t>
            </a:r>
            <a:r>
              <a:rPr sz="1700" b="1" spc="-60" dirty="0">
                <a:solidFill>
                  <a:srgbClr val="FFFFFF"/>
                </a:solidFill>
                <a:latin typeface="Work Sans SemiBold"/>
                <a:cs typeface="Work Sans SemiBold"/>
              </a:rPr>
              <a:t> </a:t>
            </a:r>
            <a:r>
              <a:rPr sz="1700" b="1" spc="-20" dirty="0">
                <a:solidFill>
                  <a:srgbClr val="FFFFFF"/>
                </a:solidFill>
                <a:latin typeface="Work Sans SemiBold"/>
                <a:cs typeface="Work Sans SemiBold"/>
              </a:rPr>
              <a:t>BLOK</a:t>
            </a:r>
            <a:endParaRPr sz="1700">
              <a:latin typeface="Work Sans SemiBold"/>
              <a:cs typeface="Work Sans SemiBold"/>
            </a:endParaRPr>
          </a:p>
        </p:txBody>
      </p:sp>
      <p:sp>
        <p:nvSpPr>
          <p:cNvPr id="18" name="object 18"/>
          <p:cNvSpPr txBox="1"/>
          <p:nvPr/>
        </p:nvSpPr>
        <p:spPr>
          <a:xfrm>
            <a:off x="2249011" y="10550465"/>
            <a:ext cx="4362450" cy="289560"/>
          </a:xfrm>
          <a:prstGeom prst="rect">
            <a:avLst/>
          </a:prstGeom>
        </p:spPr>
        <p:txBody>
          <a:bodyPr vert="horz" wrap="square" lIns="0" tIns="16510" rIns="0" bIns="0" rtlCol="0">
            <a:spAutoFit/>
          </a:bodyPr>
          <a:lstStyle/>
          <a:p>
            <a:pPr marL="12700">
              <a:lnSpc>
                <a:spcPct val="100000"/>
              </a:lnSpc>
              <a:spcBef>
                <a:spcPts val="130"/>
              </a:spcBef>
            </a:pPr>
            <a:r>
              <a:rPr sz="1700" b="0" dirty="0">
                <a:solidFill>
                  <a:srgbClr val="003150"/>
                </a:solidFill>
                <a:latin typeface="Work Sans ExtraLight"/>
                <a:cs typeface="Work Sans ExtraLight"/>
              </a:rPr>
              <a:t>DISKUSE,</a:t>
            </a:r>
            <a:r>
              <a:rPr sz="1700" b="0" spc="50" dirty="0">
                <a:solidFill>
                  <a:srgbClr val="003150"/>
                </a:solidFill>
                <a:latin typeface="Work Sans ExtraLight"/>
                <a:cs typeface="Work Sans ExtraLight"/>
              </a:rPr>
              <a:t> </a:t>
            </a:r>
            <a:r>
              <a:rPr sz="1700" b="0" dirty="0">
                <a:solidFill>
                  <a:srgbClr val="003150"/>
                </a:solidFill>
                <a:latin typeface="Work Sans ExtraLight"/>
                <a:cs typeface="Work Sans ExtraLight"/>
              </a:rPr>
              <a:t>ODPOVĚDI</a:t>
            </a:r>
            <a:r>
              <a:rPr sz="1700" b="0" spc="55" dirty="0">
                <a:solidFill>
                  <a:srgbClr val="003150"/>
                </a:solidFill>
                <a:latin typeface="Work Sans ExtraLight"/>
                <a:cs typeface="Work Sans ExtraLight"/>
              </a:rPr>
              <a:t> </a:t>
            </a:r>
            <a:r>
              <a:rPr sz="1700" b="0" dirty="0">
                <a:solidFill>
                  <a:srgbClr val="003150"/>
                </a:solidFill>
                <a:latin typeface="Work Sans ExtraLight"/>
                <a:cs typeface="Work Sans ExtraLight"/>
              </a:rPr>
              <a:t>NA</a:t>
            </a:r>
            <a:r>
              <a:rPr sz="1700" b="0" spc="5" dirty="0">
                <a:solidFill>
                  <a:srgbClr val="003150"/>
                </a:solidFill>
                <a:latin typeface="Work Sans ExtraLight"/>
                <a:cs typeface="Work Sans ExtraLight"/>
              </a:rPr>
              <a:t> </a:t>
            </a:r>
            <a:r>
              <a:rPr sz="1700" b="0" spc="-25" dirty="0">
                <a:solidFill>
                  <a:srgbClr val="003150"/>
                </a:solidFill>
                <a:latin typeface="Work Sans ExtraLight"/>
                <a:cs typeface="Work Sans ExtraLight"/>
              </a:rPr>
              <a:t>DOTAZY</a:t>
            </a:r>
            <a:r>
              <a:rPr sz="1700" b="0" spc="-10" dirty="0">
                <a:solidFill>
                  <a:srgbClr val="003150"/>
                </a:solidFill>
                <a:latin typeface="Work Sans ExtraLight"/>
                <a:cs typeface="Work Sans ExtraLight"/>
              </a:rPr>
              <a:t> NOVINÁŘŮ</a:t>
            </a:r>
            <a:endParaRPr sz="1700">
              <a:latin typeface="Work Sans ExtraLight"/>
              <a:cs typeface="Work Sans ExtraLight"/>
            </a:endParaRPr>
          </a:p>
        </p:txBody>
      </p:sp>
      <p:sp>
        <p:nvSpPr>
          <p:cNvPr id="20" name="TextovéPole 19">
            <a:extLst>
              <a:ext uri="{FF2B5EF4-FFF2-40B4-BE49-F238E27FC236}">
                <a16:creationId xmlns:a16="http://schemas.microsoft.com/office/drawing/2014/main" id="{018EA64C-5F1A-724B-A6C2-7E802FA341F7}"/>
              </a:ext>
            </a:extLst>
          </p:cNvPr>
          <p:cNvSpPr txBox="1"/>
          <p:nvPr/>
        </p:nvSpPr>
        <p:spPr>
          <a:xfrm>
            <a:off x="1013446" y="4671237"/>
            <a:ext cx="10048874" cy="461665"/>
          </a:xfrm>
          <a:prstGeom prst="rect">
            <a:avLst/>
          </a:prstGeom>
          <a:noFill/>
        </p:spPr>
        <p:txBody>
          <a:bodyPr wrap="square">
            <a:spAutoFit/>
          </a:bodyPr>
          <a:lstStyle/>
          <a:p>
            <a:pPr marL="12700">
              <a:lnSpc>
                <a:spcPct val="100000"/>
              </a:lnSpc>
              <a:spcBef>
                <a:spcPts val="95"/>
              </a:spcBef>
            </a:pPr>
            <a:r>
              <a:rPr lang="cs-CZ" sz="2400" b="0" dirty="0">
                <a:solidFill>
                  <a:srgbClr val="003150"/>
                </a:solidFill>
                <a:latin typeface="Work Sans Light"/>
                <a:cs typeface="Work Sans Light"/>
              </a:rPr>
              <a:t>JUDR.</a:t>
            </a:r>
            <a:r>
              <a:rPr lang="cs-CZ" sz="2400" b="0" spc="-30" dirty="0">
                <a:solidFill>
                  <a:srgbClr val="003150"/>
                </a:solidFill>
                <a:latin typeface="Work Sans Light"/>
                <a:cs typeface="Work Sans Light"/>
              </a:rPr>
              <a:t> </a:t>
            </a:r>
            <a:r>
              <a:rPr lang="cs-CZ" sz="2400" b="0" spc="-20" dirty="0">
                <a:solidFill>
                  <a:srgbClr val="003150"/>
                </a:solidFill>
                <a:latin typeface="Work Sans Light"/>
                <a:cs typeface="Work Sans Light"/>
              </a:rPr>
              <a:t>JARMILA</a:t>
            </a:r>
            <a:r>
              <a:rPr lang="cs-CZ" sz="2400" b="0" spc="-100" dirty="0">
                <a:solidFill>
                  <a:srgbClr val="003150"/>
                </a:solidFill>
                <a:latin typeface="Work Sans Light"/>
                <a:cs typeface="Work Sans Light"/>
              </a:rPr>
              <a:t> </a:t>
            </a:r>
            <a:r>
              <a:rPr lang="cs-CZ" sz="2400" b="0" spc="-10" dirty="0">
                <a:solidFill>
                  <a:srgbClr val="003150"/>
                </a:solidFill>
                <a:latin typeface="Work Sans Light"/>
                <a:cs typeface="Work Sans Light"/>
              </a:rPr>
              <a:t>VESELÁ</a:t>
            </a:r>
            <a:endParaRPr lang="cs-CZ" sz="2400" dirty="0">
              <a:latin typeface="Work Sans Light"/>
              <a:cs typeface="Work Sans Light"/>
            </a:endParaRPr>
          </a:p>
        </p:txBody>
      </p:sp>
      <p:sp>
        <p:nvSpPr>
          <p:cNvPr id="21" name="object 12">
            <a:extLst>
              <a:ext uri="{FF2B5EF4-FFF2-40B4-BE49-F238E27FC236}">
                <a16:creationId xmlns:a16="http://schemas.microsoft.com/office/drawing/2014/main" id="{709506F9-458F-B4DD-53DB-499BA49AFD7A}"/>
              </a:ext>
            </a:extLst>
          </p:cNvPr>
          <p:cNvSpPr txBox="1"/>
          <p:nvPr/>
        </p:nvSpPr>
        <p:spPr>
          <a:xfrm>
            <a:off x="1136650" y="5243367"/>
            <a:ext cx="18364200" cy="4446089"/>
          </a:xfrm>
          <a:prstGeom prst="rect">
            <a:avLst/>
          </a:prstGeom>
        </p:spPr>
        <p:txBody>
          <a:bodyPr vert="horz" wrap="square" lIns="0" tIns="13970" rIns="0" bIns="0" rtlCol="0">
            <a:spAutoFit/>
          </a:bodyPr>
          <a:lstStyle/>
          <a:p>
            <a:pPr marL="12700" algn="l">
              <a:lnSpc>
                <a:spcPct val="100000"/>
              </a:lnSpc>
              <a:spcBef>
                <a:spcPts val="110"/>
              </a:spcBef>
            </a:pPr>
            <a:r>
              <a:rPr lang="cs-CZ" sz="3200" dirty="0">
                <a:solidFill>
                  <a:srgbClr val="003150"/>
                </a:solidFill>
                <a:latin typeface="Work Sans Light"/>
                <a:cs typeface="Work Sans Light"/>
              </a:rPr>
              <a:t>Zranitelné skupiny osob, jako jsou senioři, invalidé a matky samoživitelky, tvoří pouze čtvrtinu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z celkového počtu zadlužených lidí. Téměř 380 tisíc potenciálních adeptů na oddlužení představují lidé v produktivním věku a bez zdravotního hendikepu. Z toho je 72 procent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mužů. Domnívám se, že vláda i parlament by měly mít k dispozici dostatek věrohodných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dat o zadlužených lidech. Ve finanční nouzi by se mělo pomáhat na míru jednotlivým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skupinám, nikoli plošně. Neuvážené oddlužení v konečném důsledku poškodí i samotné dlužníky. Je nutný dialog odborníků se státními orgány, profesními organizacemi i poslanci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či senátory. Varování většiny odborných profesí by nemělo zapadnout a vláda ani parlament </a:t>
            </a:r>
            <a:br>
              <a:rPr lang="cs-CZ" sz="3200" dirty="0">
                <a:solidFill>
                  <a:srgbClr val="003150"/>
                </a:solidFill>
                <a:latin typeface="Work Sans Light"/>
                <a:cs typeface="Work Sans Light"/>
              </a:rPr>
            </a:br>
            <a:r>
              <a:rPr lang="cs-CZ" sz="3200" dirty="0">
                <a:solidFill>
                  <a:srgbClr val="003150"/>
                </a:solidFill>
                <a:latin typeface="Work Sans Light"/>
                <a:cs typeface="Work Sans Light"/>
              </a:rPr>
              <a:t>by je neměly opomenout.</a:t>
            </a:r>
            <a:endParaRPr lang="cs-CZ" sz="3200" dirty="0">
              <a:latin typeface="Work Sans Light"/>
              <a:cs typeface="Work Sans Light"/>
            </a:endParaRPr>
          </a:p>
        </p:txBody>
      </p:sp>
    </p:spTree>
    <p:extLst>
      <p:ext uri="{BB962C8B-B14F-4D97-AF65-F5344CB8AC3E}">
        <p14:creationId xmlns:p14="http://schemas.microsoft.com/office/powerpoint/2010/main" val="41132660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3455670"/>
          </a:xfrm>
          <a:custGeom>
            <a:avLst/>
            <a:gdLst/>
            <a:ahLst/>
            <a:cxnLst/>
            <a:rect l="l" t="t" r="r" b="b"/>
            <a:pathLst>
              <a:path w="20104100" h="3455670">
                <a:moveTo>
                  <a:pt x="20104099" y="0"/>
                </a:moveTo>
                <a:lnTo>
                  <a:pt x="0" y="0"/>
                </a:lnTo>
                <a:lnTo>
                  <a:pt x="0" y="3455392"/>
                </a:lnTo>
                <a:lnTo>
                  <a:pt x="20104099" y="3455392"/>
                </a:lnTo>
                <a:lnTo>
                  <a:pt x="20104099" y="0"/>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939360"/>
          </a:xfrm>
          <a:prstGeom prst="rect">
            <a:avLst/>
          </a:prstGeom>
        </p:spPr>
        <p:txBody>
          <a:bodyPr vert="horz" wrap="square" lIns="0" tIns="15875" rIns="0" bIns="0" rtlCol="0">
            <a:spAutoFit/>
          </a:bodyPr>
          <a:lstStyle/>
          <a:p>
            <a:pPr marL="12700">
              <a:lnSpc>
                <a:spcPct val="100000"/>
              </a:lnSpc>
              <a:spcBef>
                <a:spcPts val="125"/>
              </a:spcBef>
            </a:pPr>
            <a:r>
              <a:rPr sz="6000" b="0" spc="-254" dirty="0">
                <a:latin typeface="Work Sans"/>
                <a:cs typeface="Work Sans"/>
              </a:rPr>
              <a:t>DEFINITIVNÍ</a:t>
            </a:r>
            <a:r>
              <a:rPr sz="6000" b="0" spc="-495" dirty="0">
                <a:latin typeface="Work Sans"/>
                <a:cs typeface="Work Sans"/>
              </a:rPr>
              <a:t> </a:t>
            </a:r>
            <a:r>
              <a:rPr sz="6000" b="0" spc="-360" dirty="0">
                <a:latin typeface="Work Sans"/>
                <a:cs typeface="Work Sans"/>
              </a:rPr>
              <a:t>ZÁVĚR</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6" name="object 12">
            <a:extLst>
              <a:ext uri="{FF2B5EF4-FFF2-40B4-BE49-F238E27FC236}">
                <a16:creationId xmlns:a16="http://schemas.microsoft.com/office/drawing/2014/main" id="{89D23453-B0DA-6403-4906-DA7DD918C77B}"/>
              </a:ext>
            </a:extLst>
          </p:cNvPr>
          <p:cNvSpPr txBox="1"/>
          <p:nvPr/>
        </p:nvSpPr>
        <p:spPr>
          <a:xfrm>
            <a:off x="2584450" y="4446575"/>
            <a:ext cx="14249400" cy="5374548"/>
          </a:xfrm>
          <a:prstGeom prst="rect">
            <a:avLst/>
          </a:prstGeom>
        </p:spPr>
        <p:txBody>
          <a:bodyPr vert="horz" wrap="square" lIns="0" tIns="13970" rIns="0" bIns="0" rtlCol="0">
            <a:spAutoFit/>
          </a:bodyPr>
          <a:lstStyle/>
          <a:p>
            <a:pPr marL="12700" algn="l">
              <a:lnSpc>
                <a:spcPct val="100000"/>
              </a:lnSpc>
              <a:spcBef>
                <a:spcPts val="110"/>
              </a:spcBef>
            </a:pPr>
            <a:r>
              <a:rPr lang="cs-CZ" sz="3450" dirty="0">
                <a:solidFill>
                  <a:srgbClr val="003150"/>
                </a:solidFill>
                <a:latin typeface="Work Sans Light"/>
                <a:cs typeface="Work Sans Light"/>
              </a:rPr>
              <a:t>NOVELA ODDLUŽENÍ NENÍ BĚŽNOU ZMĚNOU ZÁKONA. JDE </a:t>
            </a:r>
            <a:br>
              <a:rPr lang="cs-CZ" sz="3450" dirty="0">
                <a:solidFill>
                  <a:srgbClr val="003150"/>
                </a:solidFill>
                <a:latin typeface="Work Sans Light"/>
                <a:cs typeface="Work Sans Light"/>
              </a:rPr>
            </a:br>
            <a:r>
              <a:rPr lang="cs-CZ" sz="3450" dirty="0">
                <a:solidFill>
                  <a:srgbClr val="003150"/>
                </a:solidFill>
                <a:latin typeface="Work Sans Light"/>
                <a:cs typeface="Work Sans Light"/>
              </a:rPr>
              <a:t>O KLÍČOVOU PRÁVNÍ NORMU, KTERÁ V PŘÍŠTÍCH LETECH OVLIVNÍ PŘÍSTUP ČESKÝCH OBČANŮ K PLNĚNÍ ZÁVAZKŮ.</a:t>
            </a:r>
          </a:p>
          <a:p>
            <a:pPr marL="12700" algn="l">
              <a:lnSpc>
                <a:spcPct val="100000"/>
              </a:lnSpc>
              <a:spcBef>
                <a:spcPts val="110"/>
              </a:spcBef>
            </a:pPr>
            <a:endParaRPr lang="cs-CZ" sz="3450" dirty="0">
              <a:solidFill>
                <a:srgbClr val="003150"/>
              </a:solidFill>
              <a:latin typeface="Work Sans Light"/>
              <a:cs typeface="Work Sans Light"/>
            </a:endParaRPr>
          </a:p>
          <a:p>
            <a:pPr marL="12700" algn="l">
              <a:lnSpc>
                <a:spcPct val="100000"/>
              </a:lnSpc>
              <a:spcBef>
                <a:spcPts val="110"/>
              </a:spcBef>
            </a:pPr>
            <a:r>
              <a:rPr lang="cs-CZ" sz="3450" dirty="0">
                <a:solidFill>
                  <a:srgbClr val="003150"/>
                </a:solidFill>
                <a:latin typeface="Work Sans Light"/>
                <a:cs typeface="Work Sans Light"/>
              </a:rPr>
              <a:t>NESPRÁVNÉ NASTAVENÍ PODMÍNEK ODDLUŽENÍ MŮŽE NEGATIVNĚ OVLIVNIT NÁLADU VE SPOLEČNOSTI.</a:t>
            </a:r>
          </a:p>
          <a:p>
            <a:pPr marL="12700" algn="l">
              <a:lnSpc>
                <a:spcPct val="100000"/>
              </a:lnSpc>
              <a:spcBef>
                <a:spcPts val="110"/>
              </a:spcBef>
            </a:pPr>
            <a:endParaRPr lang="cs-CZ" sz="3450" dirty="0">
              <a:solidFill>
                <a:srgbClr val="003150"/>
              </a:solidFill>
              <a:latin typeface="Work Sans Light"/>
              <a:cs typeface="Work Sans Light"/>
            </a:endParaRPr>
          </a:p>
          <a:p>
            <a:pPr marL="12700" algn="l">
              <a:lnSpc>
                <a:spcPct val="100000"/>
              </a:lnSpc>
              <a:spcBef>
                <a:spcPts val="110"/>
              </a:spcBef>
            </a:pPr>
            <a:r>
              <a:rPr lang="cs-CZ" sz="3450" dirty="0">
                <a:solidFill>
                  <a:srgbClr val="003150"/>
                </a:solidFill>
                <a:latin typeface="Work Sans Light"/>
                <a:cs typeface="Work Sans Light"/>
              </a:rPr>
              <a:t>PROTO JE V DOBĚ NASTÁVAJÍCÍ EKONOMICKÉ RECESE ŽIVOTNĚ DŮLEŽITÉ POSKYTOVAT POMOC NA MÍRU JEDNOTLIVÝM SKUPINÁM ZADLUŽENÝCH LIDÍ A NEVOLIT PLOŠNÁ ŘEŠENÍ.</a:t>
            </a:r>
          </a:p>
        </p:txBody>
      </p:sp>
      <p:sp>
        <p:nvSpPr>
          <p:cNvPr id="7" name="object 7">
            <a:extLst>
              <a:ext uri="{FF2B5EF4-FFF2-40B4-BE49-F238E27FC236}">
                <a16:creationId xmlns:a16="http://schemas.microsoft.com/office/drawing/2014/main" id="{3C79F61B-E997-6D03-3598-812CE0BE48AD}"/>
              </a:ext>
            </a:extLst>
          </p:cNvPr>
          <p:cNvSpPr/>
          <p:nvPr/>
        </p:nvSpPr>
        <p:spPr>
          <a:xfrm>
            <a:off x="1517650" y="4587875"/>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8" name="object 7">
            <a:extLst>
              <a:ext uri="{FF2B5EF4-FFF2-40B4-BE49-F238E27FC236}">
                <a16:creationId xmlns:a16="http://schemas.microsoft.com/office/drawing/2014/main" id="{82B74494-3A48-A9A4-4BC4-AB9C94CB9125}"/>
              </a:ext>
            </a:extLst>
          </p:cNvPr>
          <p:cNvSpPr/>
          <p:nvPr/>
        </p:nvSpPr>
        <p:spPr>
          <a:xfrm>
            <a:off x="1517650" y="6733164"/>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9" name="object 7">
            <a:extLst>
              <a:ext uri="{FF2B5EF4-FFF2-40B4-BE49-F238E27FC236}">
                <a16:creationId xmlns:a16="http://schemas.microsoft.com/office/drawing/2014/main" id="{6437EB84-F692-7DE4-FD9A-67B96222DEBE}"/>
              </a:ext>
            </a:extLst>
          </p:cNvPr>
          <p:cNvSpPr/>
          <p:nvPr/>
        </p:nvSpPr>
        <p:spPr>
          <a:xfrm>
            <a:off x="1517649" y="8245475"/>
            <a:ext cx="400685" cy="400685"/>
          </a:xfrm>
          <a:custGeom>
            <a:avLst/>
            <a:gdLst/>
            <a:ahLst/>
            <a:cxnLst/>
            <a:rect l="l" t="t" r="r" b="b"/>
            <a:pathLst>
              <a:path w="400684" h="400684">
                <a:moveTo>
                  <a:pt x="200192" y="400375"/>
                </a:moveTo>
                <a:lnTo>
                  <a:pt x="246094" y="395087"/>
                </a:lnTo>
                <a:lnTo>
                  <a:pt x="288232" y="380027"/>
                </a:lnTo>
                <a:lnTo>
                  <a:pt x="325402" y="356394"/>
                </a:lnTo>
                <a:lnTo>
                  <a:pt x="356405" y="325392"/>
                </a:lnTo>
                <a:lnTo>
                  <a:pt x="380037" y="288221"/>
                </a:lnTo>
                <a:lnTo>
                  <a:pt x="395098" y="246084"/>
                </a:lnTo>
                <a:lnTo>
                  <a:pt x="400385" y="200182"/>
                </a:lnTo>
                <a:lnTo>
                  <a:pt x="395098" y="154281"/>
                </a:lnTo>
                <a:lnTo>
                  <a:pt x="380037" y="112145"/>
                </a:lnTo>
                <a:lnTo>
                  <a:pt x="356405" y="74976"/>
                </a:lnTo>
                <a:lnTo>
                  <a:pt x="325402" y="43976"/>
                </a:lnTo>
                <a:lnTo>
                  <a:pt x="288232" y="20345"/>
                </a:lnTo>
                <a:lnTo>
                  <a:pt x="246094" y="5286"/>
                </a:lnTo>
                <a:lnTo>
                  <a:pt x="200192" y="0"/>
                </a:lnTo>
                <a:lnTo>
                  <a:pt x="154290" y="5286"/>
                </a:lnTo>
                <a:lnTo>
                  <a:pt x="112153" y="20345"/>
                </a:lnTo>
                <a:lnTo>
                  <a:pt x="74983" y="43976"/>
                </a:lnTo>
                <a:lnTo>
                  <a:pt x="43980" y="74976"/>
                </a:lnTo>
                <a:lnTo>
                  <a:pt x="20348" y="112145"/>
                </a:lnTo>
                <a:lnTo>
                  <a:pt x="5287" y="154281"/>
                </a:lnTo>
                <a:lnTo>
                  <a:pt x="0" y="200182"/>
                </a:lnTo>
                <a:lnTo>
                  <a:pt x="5287" y="246084"/>
                </a:lnTo>
                <a:lnTo>
                  <a:pt x="20348" y="288221"/>
                </a:lnTo>
                <a:lnTo>
                  <a:pt x="43980" y="325392"/>
                </a:lnTo>
                <a:lnTo>
                  <a:pt x="74983" y="356394"/>
                </a:lnTo>
                <a:lnTo>
                  <a:pt x="112153" y="380027"/>
                </a:lnTo>
                <a:lnTo>
                  <a:pt x="154290" y="395087"/>
                </a:lnTo>
                <a:lnTo>
                  <a:pt x="200192" y="400375"/>
                </a:lnTo>
                <a:close/>
              </a:path>
            </a:pathLst>
          </a:custGeom>
          <a:ln w="17130">
            <a:solidFill>
              <a:srgbClr val="003150"/>
            </a:solidFill>
          </a:ln>
        </p:spPr>
        <p:txBody>
          <a:bodyPr wrap="square" lIns="0" tIns="0" rIns="0" bIns="0" rtlCol="0"/>
          <a:lstStyle/>
          <a:p>
            <a:endParaRPr/>
          </a:p>
        </p:txBody>
      </p:sp>
      <p:sp>
        <p:nvSpPr>
          <p:cNvPr id="10" name="object 8">
            <a:extLst>
              <a:ext uri="{FF2B5EF4-FFF2-40B4-BE49-F238E27FC236}">
                <a16:creationId xmlns:a16="http://schemas.microsoft.com/office/drawing/2014/main" id="{C555598C-EE6B-AF9C-67EC-A58A6C3F2480}"/>
              </a:ext>
            </a:extLst>
          </p:cNvPr>
          <p:cNvSpPr txBox="1"/>
          <p:nvPr/>
        </p:nvSpPr>
        <p:spPr>
          <a:xfrm>
            <a:off x="1650998" y="4671214"/>
            <a:ext cx="13398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1.</a:t>
            </a:r>
            <a:endParaRPr sz="1450" dirty="0">
              <a:latin typeface="Work Sans Light"/>
              <a:cs typeface="Work Sans Light"/>
            </a:endParaRPr>
          </a:p>
        </p:txBody>
      </p:sp>
      <p:sp>
        <p:nvSpPr>
          <p:cNvPr id="11" name="object 11">
            <a:extLst>
              <a:ext uri="{FF2B5EF4-FFF2-40B4-BE49-F238E27FC236}">
                <a16:creationId xmlns:a16="http://schemas.microsoft.com/office/drawing/2014/main" id="{4F39A013-6525-CAE4-F245-2E8F4400CEF9}"/>
              </a:ext>
            </a:extLst>
          </p:cNvPr>
          <p:cNvSpPr txBox="1"/>
          <p:nvPr/>
        </p:nvSpPr>
        <p:spPr>
          <a:xfrm>
            <a:off x="1650998" y="6825874"/>
            <a:ext cx="172720"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2.</a:t>
            </a:r>
            <a:endParaRPr sz="1450" dirty="0">
              <a:latin typeface="Work Sans Light"/>
              <a:cs typeface="Work Sans Light"/>
            </a:endParaRPr>
          </a:p>
        </p:txBody>
      </p:sp>
      <p:sp>
        <p:nvSpPr>
          <p:cNvPr id="12" name="object 13">
            <a:extLst>
              <a:ext uri="{FF2B5EF4-FFF2-40B4-BE49-F238E27FC236}">
                <a16:creationId xmlns:a16="http://schemas.microsoft.com/office/drawing/2014/main" id="{7558E2E2-0D73-7366-AEE6-DED0F862FF60}"/>
              </a:ext>
            </a:extLst>
          </p:cNvPr>
          <p:cNvSpPr txBox="1"/>
          <p:nvPr/>
        </p:nvSpPr>
        <p:spPr>
          <a:xfrm>
            <a:off x="1652903" y="8315478"/>
            <a:ext cx="170815" cy="252095"/>
          </a:xfrm>
          <a:prstGeom prst="rect">
            <a:avLst/>
          </a:prstGeom>
        </p:spPr>
        <p:txBody>
          <a:bodyPr vert="horz" wrap="square" lIns="0" tIns="17145" rIns="0" bIns="0" rtlCol="0">
            <a:spAutoFit/>
          </a:bodyPr>
          <a:lstStyle/>
          <a:p>
            <a:pPr marL="12700">
              <a:lnSpc>
                <a:spcPct val="100000"/>
              </a:lnSpc>
              <a:spcBef>
                <a:spcPts val="135"/>
              </a:spcBef>
            </a:pPr>
            <a:r>
              <a:rPr sz="1450" b="0" spc="-25" dirty="0">
                <a:solidFill>
                  <a:srgbClr val="003150"/>
                </a:solidFill>
                <a:latin typeface="Work Sans Light"/>
                <a:cs typeface="Work Sans Light"/>
              </a:rPr>
              <a:t>3.</a:t>
            </a:r>
            <a:endParaRPr sz="1450" dirty="0">
              <a:latin typeface="Work Sans Light"/>
              <a:cs typeface="Work Sans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3455670"/>
          </a:xfrm>
          <a:custGeom>
            <a:avLst/>
            <a:gdLst/>
            <a:ahLst/>
            <a:cxnLst/>
            <a:rect l="l" t="t" r="r" b="b"/>
            <a:pathLst>
              <a:path w="20104100" h="3455670">
                <a:moveTo>
                  <a:pt x="20104099" y="0"/>
                </a:moveTo>
                <a:lnTo>
                  <a:pt x="0" y="0"/>
                </a:lnTo>
                <a:lnTo>
                  <a:pt x="0" y="3455392"/>
                </a:lnTo>
                <a:lnTo>
                  <a:pt x="20104099" y="3455392"/>
                </a:lnTo>
                <a:lnTo>
                  <a:pt x="20104099" y="0"/>
                </a:lnTo>
                <a:close/>
              </a:path>
            </a:pathLst>
          </a:custGeom>
          <a:solidFill>
            <a:srgbClr val="003150"/>
          </a:solidFill>
        </p:spPr>
        <p:txBody>
          <a:bodyPr wrap="square" lIns="0" tIns="0" rIns="0" bIns="0" rtlCol="0"/>
          <a:lstStyle/>
          <a:p>
            <a:endParaRPr/>
          </a:p>
        </p:txBody>
      </p:sp>
      <p:sp>
        <p:nvSpPr>
          <p:cNvPr id="3" name="object 3"/>
          <p:cNvSpPr txBox="1">
            <a:spLocks noGrp="1"/>
          </p:cNvSpPr>
          <p:nvPr>
            <p:ph type="title"/>
          </p:nvPr>
        </p:nvSpPr>
        <p:spPr>
          <a:xfrm>
            <a:off x="1013446" y="1843887"/>
            <a:ext cx="15316200" cy="939360"/>
          </a:xfrm>
          <a:prstGeom prst="rect">
            <a:avLst/>
          </a:prstGeom>
        </p:spPr>
        <p:txBody>
          <a:bodyPr vert="horz" wrap="square" lIns="0" tIns="15875" rIns="0" bIns="0" rtlCol="0">
            <a:spAutoFit/>
          </a:bodyPr>
          <a:lstStyle/>
          <a:p>
            <a:pPr marL="12700">
              <a:lnSpc>
                <a:spcPct val="100000"/>
              </a:lnSpc>
              <a:spcBef>
                <a:spcPts val="125"/>
              </a:spcBef>
            </a:pPr>
            <a:r>
              <a:rPr sz="6000" b="0" spc="-245" dirty="0">
                <a:latin typeface="Work Sans"/>
                <a:cs typeface="Work Sans"/>
              </a:rPr>
              <a:t>DĚKUJEME</a:t>
            </a:r>
            <a:r>
              <a:rPr sz="6000" b="0" spc="-490" dirty="0">
                <a:latin typeface="Work Sans"/>
                <a:cs typeface="Work Sans"/>
              </a:rPr>
              <a:t> </a:t>
            </a:r>
            <a:r>
              <a:rPr sz="6000" b="0" spc="-140" dirty="0">
                <a:latin typeface="Work Sans"/>
                <a:cs typeface="Work Sans"/>
              </a:rPr>
              <a:t>ZA</a:t>
            </a:r>
            <a:r>
              <a:rPr sz="6000" b="0" spc="-710" dirty="0">
                <a:latin typeface="Work Sans"/>
                <a:cs typeface="Work Sans"/>
              </a:rPr>
              <a:t> </a:t>
            </a:r>
            <a:r>
              <a:rPr sz="6000" b="0" spc="-295" dirty="0">
                <a:latin typeface="Work Sans"/>
                <a:cs typeface="Work Sans"/>
              </a:rPr>
              <a:t>POZORNOST</a:t>
            </a:r>
          </a:p>
        </p:txBody>
      </p:sp>
      <p:sp>
        <p:nvSpPr>
          <p:cNvPr id="4" name="object 4"/>
          <p:cNvSpPr txBox="1"/>
          <p:nvPr/>
        </p:nvSpPr>
        <p:spPr>
          <a:xfrm>
            <a:off x="1034388" y="1013130"/>
            <a:ext cx="6821805" cy="389890"/>
          </a:xfrm>
          <a:prstGeom prst="rect">
            <a:avLst/>
          </a:prstGeom>
        </p:spPr>
        <p:txBody>
          <a:bodyPr vert="horz" wrap="square" lIns="0" tIns="11430" rIns="0" bIns="0" rtlCol="0">
            <a:spAutoFit/>
          </a:bodyPr>
          <a:lstStyle/>
          <a:p>
            <a:pPr marL="12700">
              <a:lnSpc>
                <a:spcPct val="100000"/>
              </a:lnSpc>
              <a:spcBef>
                <a:spcPts val="90"/>
              </a:spcBef>
            </a:pPr>
            <a:r>
              <a:rPr sz="2400" spc="-45" dirty="0">
                <a:solidFill>
                  <a:srgbClr val="FFFFFF"/>
                </a:solidFill>
                <a:latin typeface="Work Sans"/>
                <a:cs typeface="Work Sans"/>
              </a:rPr>
              <a:t>KULATÝ</a:t>
            </a:r>
            <a:r>
              <a:rPr sz="2400" spc="-160" dirty="0">
                <a:solidFill>
                  <a:srgbClr val="FFFFFF"/>
                </a:solidFill>
                <a:latin typeface="Work Sans"/>
                <a:cs typeface="Work Sans"/>
              </a:rPr>
              <a:t> </a:t>
            </a:r>
            <a:r>
              <a:rPr sz="2400" spc="-20" dirty="0">
                <a:solidFill>
                  <a:srgbClr val="FFFFFF"/>
                </a:solidFill>
                <a:latin typeface="Work Sans"/>
                <a:cs typeface="Work Sans"/>
              </a:rPr>
              <a:t>STŮL:</a:t>
            </a:r>
            <a:r>
              <a:rPr sz="2400" spc="-185" dirty="0">
                <a:solidFill>
                  <a:srgbClr val="FFFFFF"/>
                </a:solidFill>
                <a:latin typeface="Work Sans"/>
                <a:cs typeface="Work Sans"/>
              </a:rPr>
              <a:t> </a:t>
            </a:r>
            <a:r>
              <a:rPr sz="2400" b="0" spc="-25" dirty="0">
                <a:solidFill>
                  <a:srgbClr val="FFFFFF"/>
                </a:solidFill>
                <a:latin typeface="Work Sans ExtraLight"/>
                <a:cs typeface="Work Sans ExtraLight"/>
              </a:rPr>
              <a:t>HROZBY</a:t>
            </a:r>
            <a:r>
              <a:rPr sz="2400" b="0" spc="-150" dirty="0">
                <a:solidFill>
                  <a:srgbClr val="FFFFFF"/>
                </a:solidFill>
                <a:latin typeface="Work Sans ExtraLight"/>
                <a:cs typeface="Work Sans ExtraLight"/>
              </a:rPr>
              <a:t> </a:t>
            </a:r>
            <a:r>
              <a:rPr sz="2400" b="0" spc="-30" dirty="0">
                <a:solidFill>
                  <a:srgbClr val="FFFFFF"/>
                </a:solidFill>
                <a:latin typeface="Work Sans ExtraLight"/>
                <a:cs typeface="Work Sans ExtraLight"/>
              </a:rPr>
              <a:t>INSOLVENCÍ</a:t>
            </a:r>
            <a:r>
              <a:rPr sz="2400" b="0" spc="-80" dirty="0">
                <a:solidFill>
                  <a:srgbClr val="FFFFFF"/>
                </a:solidFill>
                <a:latin typeface="Work Sans ExtraLight"/>
                <a:cs typeface="Work Sans ExtraLight"/>
              </a:rPr>
              <a:t> </a:t>
            </a:r>
            <a:r>
              <a:rPr sz="2400" b="0" dirty="0">
                <a:solidFill>
                  <a:srgbClr val="FFFFFF"/>
                </a:solidFill>
                <a:latin typeface="Work Sans ExtraLight"/>
                <a:cs typeface="Work Sans ExtraLight"/>
              </a:rPr>
              <a:t>OBČANŮ</a:t>
            </a:r>
            <a:r>
              <a:rPr sz="2400" b="0" spc="-70" dirty="0">
                <a:solidFill>
                  <a:srgbClr val="FFFFFF"/>
                </a:solidFill>
                <a:latin typeface="Work Sans ExtraLight"/>
                <a:cs typeface="Work Sans ExtraLight"/>
              </a:rPr>
              <a:t> </a:t>
            </a:r>
            <a:r>
              <a:rPr sz="2400" b="0" spc="-35" dirty="0">
                <a:solidFill>
                  <a:srgbClr val="FFFFFF"/>
                </a:solidFill>
                <a:latin typeface="Work Sans ExtraLight"/>
                <a:cs typeface="Work Sans ExtraLight"/>
              </a:rPr>
              <a:t>ČR</a:t>
            </a:r>
            <a:endParaRPr sz="2400">
              <a:latin typeface="Work Sans ExtraLight"/>
              <a:cs typeface="Work Sans ExtraLight"/>
            </a:endParaRPr>
          </a:p>
        </p:txBody>
      </p:sp>
      <p:sp>
        <p:nvSpPr>
          <p:cNvPr id="5" name="object 5"/>
          <p:cNvSpPr/>
          <p:nvPr/>
        </p:nvSpPr>
        <p:spPr>
          <a:xfrm>
            <a:off x="1047088" y="1497336"/>
            <a:ext cx="2042160" cy="31750"/>
          </a:xfrm>
          <a:custGeom>
            <a:avLst/>
            <a:gdLst/>
            <a:ahLst/>
            <a:cxnLst/>
            <a:rect l="l" t="t" r="r" b="b"/>
            <a:pathLst>
              <a:path w="2042160" h="31750">
                <a:moveTo>
                  <a:pt x="2041822" y="0"/>
                </a:moveTo>
                <a:lnTo>
                  <a:pt x="0" y="0"/>
                </a:lnTo>
                <a:lnTo>
                  <a:pt x="0" y="31412"/>
                </a:lnTo>
                <a:lnTo>
                  <a:pt x="2041822" y="31412"/>
                </a:lnTo>
                <a:lnTo>
                  <a:pt x="2041822" y="0"/>
                </a:lnTo>
                <a:close/>
              </a:path>
            </a:pathLst>
          </a:custGeom>
          <a:solidFill>
            <a:srgbClr val="FFFFFF"/>
          </a:solidFill>
        </p:spPr>
        <p:txBody>
          <a:bodyPr wrap="square" lIns="0" tIns="0" rIns="0" bIns="0" rtlCol="0"/>
          <a:lstStyle/>
          <a:p>
            <a:endParaRPr/>
          </a:p>
        </p:txBody>
      </p:sp>
      <p:sp>
        <p:nvSpPr>
          <p:cNvPr id="6" name="object 6"/>
          <p:cNvSpPr txBox="1"/>
          <p:nvPr/>
        </p:nvSpPr>
        <p:spPr>
          <a:xfrm>
            <a:off x="1034388" y="3938383"/>
            <a:ext cx="12785090" cy="6129242"/>
          </a:xfrm>
          <a:prstGeom prst="rect">
            <a:avLst/>
          </a:prstGeom>
        </p:spPr>
        <p:txBody>
          <a:bodyPr vert="horz" wrap="square" lIns="0" tIns="12065" rIns="0" bIns="0" rtlCol="0">
            <a:spAutoFit/>
          </a:bodyPr>
          <a:lstStyle/>
          <a:p>
            <a:pPr marL="12700">
              <a:lnSpc>
                <a:spcPts val="5940"/>
              </a:lnSpc>
              <a:spcBef>
                <a:spcPts val="95"/>
              </a:spcBef>
            </a:pPr>
            <a:r>
              <a:rPr sz="4950" b="0" spc="-310" dirty="0">
                <a:solidFill>
                  <a:srgbClr val="003150"/>
                </a:solidFill>
                <a:latin typeface="Work Sans Light"/>
                <a:cs typeface="Work Sans Light"/>
              </a:rPr>
              <a:t>TATO</a:t>
            </a:r>
            <a:r>
              <a:rPr sz="4950" b="0" spc="-55" dirty="0">
                <a:solidFill>
                  <a:srgbClr val="003150"/>
                </a:solidFill>
                <a:latin typeface="Work Sans Light"/>
                <a:cs typeface="Work Sans Light"/>
              </a:rPr>
              <a:t> </a:t>
            </a:r>
            <a:r>
              <a:rPr sz="4950" b="0" spc="-70" dirty="0">
                <a:solidFill>
                  <a:srgbClr val="003150"/>
                </a:solidFill>
                <a:latin typeface="Work Sans Light"/>
                <a:cs typeface="Work Sans Light"/>
              </a:rPr>
              <a:t>PREZENTACE</a:t>
            </a:r>
            <a:r>
              <a:rPr sz="4950" b="0" spc="-170" dirty="0">
                <a:solidFill>
                  <a:srgbClr val="003150"/>
                </a:solidFill>
                <a:latin typeface="Work Sans Light"/>
                <a:cs typeface="Work Sans Light"/>
              </a:rPr>
              <a:t> </a:t>
            </a:r>
            <a:r>
              <a:rPr sz="4950" b="0" dirty="0">
                <a:solidFill>
                  <a:srgbClr val="003150"/>
                </a:solidFill>
                <a:latin typeface="Work Sans Light"/>
                <a:cs typeface="Work Sans Light"/>
              </a:rPr>
              <a:t>JE</a:t>
            </a:r>
            <a:r>
              <a:rPr sz="4950" b="0" spc="-60" dirty="0">
                <a:solidFill>
                  <a:srgbClr val="003150"/>
                </a:solidFill>
                <a:latin typeface="Work Sans Light"/>
                <a:cs typeface="Work Sans Light"/>
              </a:rPr>
              <a:t> </a:t>
            </a:r>
            <a:r>
              <a:rPr sz="4950" b="0" dirty="0">
                <a:solidFill>
                  <a:srgbClr val="003150"/>
                </a:solidFill>
                <a:latin typeface="Work Sans Light"/>
                <a:cs typeface="Work Sans Light"/>
              </a:rPr>
              <a:t>SE</a:t>
            </a:r>
            <a:r>
              <a:rPr sz="4950" b="0" spc="-220" dirty="0">
                <a:solidFill>
                  <a:srgbClr val="003150"/>
                </a:solidFill>
                <a:latin typeface="Work Sans Light"/>
                <a:cs typeface="Work Sans Light"/>
              </a:rPr>
              <a:t> </a:t>
            </a:r>
            <a:r>
              <a:rPr sz="4950" b="0" dirty="0">
                <a:solidFill>
                  <a:srgbClr val="003150"/>
                </a:solidFill>
                <a:latin typeface="Work Sans Light"/>
                <a:cs typeface="Work Sans Light"/>
              </a:rPr>
              <a:t>VŠEMI</a:t>
            </a:r>
            <a:r>
              <a:rPr sz="4950" b="0" spc="-60" dirty="0">
                <a:solidFill>
                  <a:srgbClr val="003150"/>
                </a:solidFill>
                <a:latin typeface="Work Sans Light"/>
                <a:cs typeface="Work Sans Light"/>
              </a:rPr>
              <a:t> </a:t>
            </a:r>
            <a:r>
              <a:rPr sz="4950" b="0" spc="-10" dirty="0">
                <a:solidFill>
                  <a:srgbClr val="003150"/>
                </a:solidFill>
                <a:latin typeface="Work Sans Light"/>
                <a:cs typeface="Work Sans Light"/>
              </a:rPr>
              <a:t>PODKLADY</a:t>
            </a:r>
            <a:endParaRPr sz="4950" dirty="0">
              <a:latin typeface="Work Sans Light"/>
              <a:cs typeface="Work Sans Light"/>
            </a:endParaRPr>
          </a:p>
          <a:p>
            <a:pPr marL="12700">
              <a:lnSpc>
                <a:spcPts val="5940"/>
              </a:lnSpc>
            </a:pPr>
            <a:r>
              <a:rPr sz="4950" b="0" dirty="0">
                <a:solidFill>
                  <a:srgbClr val="003150"/>
                </a:solidFill>
                <a:latin typeface="Work Sans Light"/>
                <a:cs typeface="Work Sans Light"/>
              </a:rPr>
              <a:t>KE</a:t>
            </a:r>
            <a:r>
              <a:rPr sz="4950" b="0" spc="-170" dirty="0">
                <a:solidFill>
                  <a:srgbClr val="003150"/>
                </a:solidFill>
                <a:latin typeface="Work Sans Light"/>
                <a:cs typeface="Work Sans Light"/>
              </a:rPr>
              <a:t> </a:t>
            </a:r>
            <a:r>
              <a:rPr sz="4950" b="0" spc="-65" dirty="0">
                <a:solidFill>
                  <a:srgbClr val="003150"/>
                </a:solidFill>
                <a:latin typeface="Work Sans Light"/>
                <a:cs typeface="Work Sans Light"/>
              </a:rPr>
              <a:t>STAŽENÍ</a:t>
            </a:r>
            <a:r>
              <a:rPr sz="4950" b="0" spc="-165" dirty="0">
                <a:solidFill>
                  <a:srgbClr val="003150"/>
                </a:solidFill>
                <a:latin typeface="Work Sans Light"/>
                <a:cs typeface="Work Sans Light"/>
              </a:rPr>
              <a:t> </a:t>
            </a:r>
            <a:r>
              <a:rPr sz="4950" b="0" dirty="0">
                <a:solidFill>
                  <a:srgbClr val="003150"/>
                </a:solidFill>
                <a:latin typeface="Work Sans Light"/>
                <a:cs typeface="Work Sans Light"/>
              </a:rPr>
              <a:t>NA</a:t>
            </a:r>
            <a:r>
              <a:rPr sz="4950" b="0" spc="-295" dirty="0">
                <a:solidFill>
                  <a:srgbClr val="003150"/>
                </a:solidFill>
                <a:latin typeface="Work Sans Light"/>
                <a:cs typeface="Work Sans Light"/>
              </a:rPr>
              <a:t> </a:t>
            </a:r>
            <a:r>
              <a:rPr sz="4950" b="0" spc="-20" dirty="0">
                <a:solidFill>
                  <a:srgbClr val="003150"/>
                </a:solidFill>
                <a:latin typeface="Work Sans Light"/>
                <a:cs typeface="Work Sans Light"/>
              </a:rPr>
              <a:t>STRÁNKÁCH</a:t>
            </a:r>
            <a:r>
              <a:rPr sz="4950" b="0" spc="-170" dirty="0">
                <a:solidFill>
                  <a:srgbClr val="003150"/>
                </a:solidFill>
                <a:latin typeface="Work Sans Light"/>
                <a:cs typeface="Work Sans Light"/>
              </a:rPr>
              <a:t> </a:t>
            </a:r>
            <a:r>
              <a:rPr sz="4950" b="0" spc="-10" dirty="0">
                <a:solidFill>
                  <a:srgbClr val="003150"/>
                </a:solidFill>
                <a:latin typeface="Work Sans Light"/>
                <a:cs typeface="Work Sans Light"/>
              </a:rPr>
              <a:t>INSOLCENTRA</a:t>
            </a:r>
            <a:endParaRPr sz="4950" dirty="0">
              <a:latin typeface="Work Sans Light"/>
              <a:cs typeface="Work Sans Light"/>
            </a:endParaRPr>
          </a:p>
          <a:p>
            <a:pPr marL="12700">
              <a:lnSpc>
                <a:spcPct val="100000"/>
              </a:lnSpc>
              <a:spcBef>
                <a:spcPts val="2014"/>
              </a:spcBef>
            </a:pPr>
            <a:r>
              <a:rPr lang="cs-CZ" sz="2850" b="1" spc="-30" dirty="0">
                <a:solidFill>
                  <a:srgbClr val="003150"/>
                </a:solidFill>
                <a:latin typeface="Work Sans SemiBold"/>
                <a:cs typeface="Work Sans SemiBold"/>
                <a:hlinkClick r:id="rId2"/>
              </a:rPr>
              <a:t>WWW.INSOLCENTRUM.CZ</a:t>
            </a:r>
            <a:r>
              <a:rPr lang="cs-CZ" sz="2850" b="0" spc="-30" dirty="0">
                <a:solidFill>
                  <a:srgbClr val="003150"/>
                </a:solidFill>
                <a:latin typeface="Work Sans Light"/>
                <a:cs typeface="Work Sans Light"/>
                <a:hlinkClick r:id="rId2"/>
              </a:rPr>
              <a:t>/</a:t>
            </a:r>
            <a:r>
              <a:rPr lang="cs-CZ" sz="2850" b="0" spc="-30" dirty="0">
                <a:solidFill>
                  <a:srgbClr val="003150"/>
                </a:solidFill>
                <a:latin typeface="Work Sans Light"/>
                <a:cs typeface="Work Sans Light"/>
              </a:rPr>
              <a:t>KULATY-STUL-HROZBY-INSOLVENCI-OBCANU</a:t>
            </a:r>
            <a:endParaRPr lang="cs-CZ" sz="2850" dirty="0">
              <a:latin typeface="Work Sans Light"/>
              <a:cs typeface="Work Sans Light"/>
            </a:endParaRPr>
          </a:p>
          <a:p>
            <a:pPr>
              <a:lnSpc>
                <a:spcPct val="100000"/>
              </a:lnSpc>
              <a:spcBef>
                <a:spcPts val="35"/>
              </a:spcBef>
            </a:pPr>
            <a:endParaRPr sz="4850" dirty="0">
              <a:latin typeface="Work Sans Light"/>
              <a:cs typeface="Work Sans Light"/>
            </a:endParaRPr>
          </a:p>
          <a:p>
            <a:pPr marL="391795" indent="-379730">
              <a:lnSpc>
                <a:spcPct val="100000"/>
              </a:lnSpc>
              <a:spcBef>
                <a:spcPts val="5"/>
              </a:spcBef>
              <a:buChar char="•"/>
              <a:tabLst>
                <a:tab pos="392430" algn="l"/>
              </a:tabLst>
            </a:pPr>
            <a:r>
              <a:rPr sz="3950" b="0" dirty="0">
                <a:solidFill>
                  <a:srgbClr val="003150"/>
                </a:solidFill>
                <a:latin typeface="Work Sans Light"/>
                <a:cs typeface="Work Sans Light"/>
              </a:rPr>
              <a:t>VÝSLEDKY</a:t>
            </a:r>
            <a:r>
              <a:rPr sz="3950" b="0" spc="-210" dirty="0">
                <a:solidFill>
                  <a:srgbClr val="003150"/>
                </a:solidFill>
                <a:latin typeface="Work Sans Light"/>
                <a:cs typeface="Work Sans Light"/>
              </a:rPr>
              <a:t> </a:t>
            </a:r>
            <a:r>
              <a:rPr sz="3950" b="0" spc="-10" dirty="0">
                <a:solidFill>
                  <a:srgbClr val="003150"/>
                </a:solidFill>
                <a:latin typeface="Work Sans Light"/>
                <a:cs typeface="Work Sans Light"/>
              </a:rPr>
              <a:t>INSOLVENCÍ</a:t>
            </a:r>
            <a:r>
              <a:rPr sz="3950" b="0" spc="-70" dirty="0">
                <a:solidFill>
                  <a:srgbClr val="003150"/>
                </a:solidFill>
                <a:latin typeface="Work Sans Light"/>
                <a:cs typeface="Work Sans Light"/>
              </a:rPr>
              <a:t> </a:t>
            </a:r>
            <a:r>
              <a:rPr sz="3950" b="0" dirty="0">
                <a:solidFill>
                  <a:srgbClr val="003150"/>
                </a:solidFill>
                <a:latin typeface="Work Sans Light"/>
                <a:cs typeface="Work Sans Light"/>
              </a:rPr>
              <a:t>ZA</a:t>
            </a:r>
            <a:r>
              <a:rPr sz="3950" b="0" spc="-190" dirty="0">
                <a:solidFill>
                  <a:srgbClr val="003150"/>
                </a:solidFill>
                <a:latin typeface="Work Sans Light"/>
                <a:cs typeface="Work Sans Light"/>
              </a:rPr>
              <a:t> </a:t>
            </a:r>
            <a:r>
              <a:rPr sz="3950" b="0" dirty="0">
                <a:solidFill>
                  <a:srgbClr val="003150"/>
                </a:solidFill>
                <a:latin typeface="Work Sans Light"/>
                <a:cs typeface="Work Sans Light"/>
              </a:rPr>
              <a:t>ROK</a:t>
            </a:r>
            <a:r>
              <a:rPr sz="3950" b="0" spc="-114" dirty="0">
                <a:solidFill>
                  <a:srgbClr val="003150"/>
                </a:solidFill>
                <a:latin typeface="Work Sans Light"/>
                <a:cs typeface="Work Sans Light"/>
              </a:rPr>
              <a:t> </a:t>
            </a:r>
            <a:r>
              <a:rPr sz="3950" b="0" spc="-20" dirty="0">
                <a:solidFill>
                  <a:srgbClr val="003150"/>
                </a:solidFill>
                <a:latin typeface="Work Sans Light"/>
                <a:cs typeface="Work Sans Light"/>
              </a:rPr>
              <a:t>2022</a:t>
            </a:r>
            <a:endParaRPr sz="3950" dirty="0">
              <a:latin typeface="Work Sans Light"/>
              <a:cs typeface="Work Sans Light"/>
            </a:endParaRPr>
          </a:p>
          <a:p>
            <a:pPr marL="391795" indent="-379730">
              <a:lnSpc>
                <a:spcPct val="100000"/>
              </a:lnSpc>
              <a:spcBef>
                <a:spcPts val="1855"/>
              </a:spcBef>
              <a:buChar char="•"/>
              <a:tabLst>
                <a:tab pos="392430" algn="l"/>
              </a:tabLst>
            </a:pPr>
            <a:r>
              <a:rPr sz="3950" b="0" dirty="0">
                <a:solidFill>
                  <a:srgbClr val="003150"/>
                </a:solidFill>
                <a:latin typeface="Work Sans Light"/>
                <a:cs typeface="Work Sans Light"/>
              </a:rPr>
              <a:t>VÝSLEDKY</a:t>
            </a:r>
            <a:r>
              <a:rPr sz="3950" b="0" spc="-195" dirty="0">
                <a:solidFill>
                  <a:srgbClr val="003150"/>
                </a:solidFill>
                <a:latin typeface="Work Sans Light"/>
                <a:cs typeface="Work Sans Light"/>
              </a:rPr>
              <a:t> </a:t>
            </a:r>
            <a:r>
              <a:rPr sz="3950" b="0" spc="-10" dirty="0">
                <a:solidFill>
                  <a:srgbClr val="003150"/>
                </a:solidFill>
                <a:latin typeface="Work Sans Light"/>
                <a:cs typeface="Work Sans Light"/>
              </a:rPr>
              <a:t>INSOLVENCÍ</a:t>
            </a:r>
            <a:r>
              <a:rPr sz="3950" b="0" spc="-60" dirty="0">
                <a:solidFill>
                  <a:srgbClr val="003150"/>
                </a:solidFill>
                <a:latin typeface="Work Sans Light"/>
                <a:cs typeface="Work Sans Light"/>
              </a:rPr>
              <a:t> </a:t>
            </a:r>
            <a:r>
              <a:rPr sz="3950" b="0" dirty="0">
                <a:solidFill>
                  <a:srgbClr val="003150"/>
                </a:solidFill>
                <a:latin typeface="Work Sans Light"/>
                <a:cs typeface="Work Sans Light"/>
              </a:rPr>
              <a:t>ZA</a:t>
            </a:r>
            <a:r>
              <a:rPr sz="3950" b="0" spc="-175" dirty="0">
                <a:solidFill>
                  <a:srgbClr val="003150"/>
                </a:solidFill>
                <a:latin typeface="Work Sans Light"/>
                <a:cs typeface="Work Sans Light"/>
              </a:rPr>
              <a:t> </a:t>
            </a:r>
            <a:r>
              <a:rPr sz="3950" b="0" dirty="0">
                <a:solidFill>
                  <a:srgbClr val="003150"/>
                </a:solidFill>
                <a:latin typeface="Work Sans Light"/>
                <a:cs typeface="Work Sans Light"/>
              </a:rPr>
              <a:t>OBDOBÍ</a:t>
            </a:r>
            <a:r>
              <a:rPr sz="3950" b="0" spc="-60" dirty="0">
                <a:solidFill>
                  <a:srgbClr val="003150"/>
                </a:solidFill>
                <a:latin typeface="Work Sans Light"/>
                <a:cs typeface="Work Sans Light"/>
              </a:rPr>
              <a:t> </a:t>
            </a:r>
            <a:r>
              <a:rPr sz="3950" b="0" spc="-40" dirty="0">
                <a:solidFill>
                  <a:srgbClr val="003150"/>
                </a:solidFill>
                <a:latin typeface="Work Sans Light"/>
                <a:cs typeface="Work Sans Light"/>
              </a:rPr>
              <a:t>2008-</a:t>
            </a:r>
            <a:r>
              <a:rPr sz="3950" b="0" spc="-20" dirty="0">
                <a:solidFill>
                  <a:srgbClr val="003150"/>
                </a:solidFill>
                <a:latin typeface="Work Sans Light"/>
                <a:cs typeface="Work Sans Light"/>
              </a:rPr>
              <a:t>2022</a:t>
            </a:r>
            <a:endParaRPr sz="3950" dirty="0">
              <a:latin typeface="Work Sans Light"/>
              <a:cs typeface="Work Sans Light"/>
            </a:endParaRPr>
          </a:p>
          <a:p>
            <a:pPr marL="391795" indent="-379730">
              <a:lnSpc>
                <a:spcPct val="100000"/>
              </a:lnSpc>
              <a:spcBef>
                <a:spcPts val="1855"/>
              </a:spcBef>
              <a:buChar char="•"/>
              <a:tabLst>
                <a:tab pos="392430" algn="l"/>
              </a:tabLst>
            </a:pPr>
            <a:r>
              <a:rPr sz="3950" b="0" spc="-10" dirty="0">
                <a:solidFill>
                  <a:srgbClr val="003150"/>
                </a:solidFill>
                <a:latin typeface="Work Sans Light"/>
                <a:cs typeface="Work Sans Light"/>
              </a:rPr>
              <a:t>ANKETY</a:t>
            </a:r>
            <a:endParaRPr sz="3950" dirty="0">
              <a:latin typeface="Work Sans Light"/>
              <a:cs typeface="Work Sans Light"/>
            </a:endParaRPr>
          </a:p>
          <a:p>
            <a:pPr marL="391795" indent="-379730">
              <a:lnSpc>
                <a:spcPct val="100000"/>
              </a:lnSpc>
              <a:spcBef>
                <a:spcPts val="1855"/>
              </a:spcBef>
              <a:buChar char="•"/>
              <a:tabLst>
                <a:tab pos="392430" algn="l"/>
              </a:tabLst>
            </a:pPr>
            <a:r>
              <a:rPr sz="3950" b="0" spc="-25" dirty="0">
                <a:solidFill>
                  <a:srgbClr val="003150"/>
                </a:solidFill>
                <a:latin typeface="Work Sans Light"/>
                <a:cs typeface="Work Sans Light"/>
              </a:rPr>
              <a:t>TISKOVÁ</a:t>
            </a:r>
            <a:r>
              <a:rPr sz="3950" b="0" spc="-270" dirty="0">
                <a:solidFill>
                  <a:srgbClr val="003150"/>
                </a:solidFill>
                <a:latin typeface="Work Sans Light"/>
                <a:cs typeface="Work Sans Light"/>
              </a:rPr>
              <a:t> </a:t>
            </a:r>
            <a:r>
              <a:rPr sz="3950" b="0" spc="-10" dirty="0">
                <a:solidFill>
                  <a:srgbClr val="003150"/>
                </a:solidFill>
                <a:latin typeface="Work Sans Light"/>
                <a:cs typeface="Work Sans Light"/>
              </a:rPr>
              <a:t>ZPRÁVA</a:t>
            </a:r>
            <a:endParaRPr sz="3950" dirty="0">
              <a:latin typeface="Work Sans Light"/>
              <a:cs typeface="Work Sans Light"/>
            </a:endParaRPr>
          </a:p>
        </p:txBody>
      </p:sp>
      <p:sp>
        <p:nvSpPr>
          <p:cNvPr id="7" name="object 7"/>
          <p:cNvSpPr/>
          <p:nvPr/>
        </p:nvSpPr>
        <p:spPr>
          <a:xfrm>
            <a:off x="1047088" y="6548669"/>
            <a:ext cx="14110362" cy="45719"/>
          </a:xfrm>
          <a:custGeom>
            <a:avLst/>
            <a:gdLst/>
            <a:ahLst/>
            <a:cxnLst/>
            <a:rect l="l" t="t" r="r" b="b"/>
            <a:pathLst>
              <a:path w="13350875">
                <a:moveTo>
                  <a:pt x="0" y="0"/>
                </a:moveTo>
                <a:lnTo>
                  <a:pt x="13350378" y="0"/>
                </a:lnTo>
              </a:path>
            </a:pathLst>
          </a:custGeom>
          <a:ln w="20941">
            <a:solidFill>
              <a:srgbClr val="003150"/>
            </a:solidFill>
          </a:ln>
        </p:spPr>
        <p:txBody>
          <a:bodyPr wrap="square" lIns="0" tIns="0" rIns="0" bIns="0" rtlCol="0"/>
          <a:lstStyle/>
          <a:p>
            <a:endParaRPr/>
          </a:p>
        </p:txBody>
      </p:sp>
      <p:pic>
        <p:nvPicPr>
          <p:cNvPr id="12" name="Obrázek 11">
            <a:extLst>
              <a:ext uri="{FF2B5EF4-FFF2-40B4-BE49-F238E27FC236}">
                <a16:creationId xmlns:a16="http://schemas.microsoft.com/office/drawing/2014/main" id="{352195BE-84F9-4B44-E469-667774EB9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6050" y="6165938"/>
            <a:ext cx="3835400" cy="3835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315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637</TotalTime>
  <Words>6091</Words>
  <Application>Microsoft Office PowerPoint</Application>
  <PresentationFormat>Vlastní</PresentationFormat>
  <Paragraphs>963</Paragraphs>
  <Slides>56</Slides>
  <Notes>1</Notes>
  <HiddenSlides>0</HiddenSlides>
  <MMClips>0</MMClips>
  <ScaleCrop>false</ScaleCrop>
  <HeadingPairs>
    <vt:vector size="6" baseType="variant">
      <vt:variant>
        <vt:lpstr>Použitá písma</vt:lpstr>
      </vt:variant>
      <vt:variant>
        <vt:i4>10</vt:i4>
      </vt:variant>
      <vt:variant>
        <vt:lpstr>Motiv</vt:lpstr>
      </vt:variant>
      <vt:variant>
        <vt:i4>1</vt:i4>
      </vt:variant>
      <vt:variant>
        <vt:lpstr>Nadpisy snímků</vt:lpstr>
      </vt:variant>
      <vt:variant>
        <vt:i4>56</vt:i4>
      </vt:variant>
    </vt:vector>
  </HeadingPairs>
  <TitlesOfParts>
    <vt:vector size="67" baseType="lpstr">
      <vt:lpstr>Arial</vt:lpstr>
      <vt:lpstr>Calibri</vt:lpstr>
      <vt:lpstr>Karla Medium</vt:lpstr>
      <vt:lpstr>Times New Roman</vt:lpstr>
      <vt:lpstr>Work Sans</vt:lpstr>
      <vt:lpstr>Work Sans ExtraLight</vt:lpstr>
      <vt:lpstr>Work Sans Light</vt:lpstr>
      <vt:lpstr>Work Sans Medium</vt:lpstr>
      <vt:lpstr>Work Sans SemiBold</vt:lpstr>
      <vt:lpstr>Work Sans Thin</vt:lpstr>
      <vt:lpstr>Office Theme</vt:lpstr>
      <vt:lpstr>Prezentace aplikace PowerPoint</vt:lpstr>
      <vt:lpstr>ORGANIZÁTOŘI</vt:lpstr>
      <vt:lpstr>ÚČASTNÍCI DEBATY</vt:lpstr>
      <vt:lpstr>DOC. JUDR. BOHUMIL HAVEL PHD.</vt:lpstr>
      <vt:lpstr>RNDR. LADISLAV MINČIČ, CSC., MBA</vt:lpstr>
      <vt:lpstr>ING. ALEŠ ROD, PH.D.</vt:lpstr>
      <vt:lpstr>MGR. ING. DAVID ŠMEJKAL</vt:lpstr>
      <vt:lpstr>JUDR. JARMILA VESELÁ</vt:lpstr>
      <vt:lpstr>MGR. RADKA VLADYKOVÁ</vt:lpstr>
      <vt:lpstr>PROGRAM DEBATY</vt:lpstr>
      <vt:lpstr>CO SE DOZVÍTE NA KULATÉM STOLU?</vt:lpstr>
      <vt:lpstr>Prezentace aplikace PowerPoint</vt:lpstr>
      <vt:lpstr>PREDIKCE VÝVOJE</vt:lpstr>
      <vt:lpstr>15 LET ÚČINNOSTI INSOLVENČNÍHO ZÁKONA VÝSLEDKY ODDLUŽENÍ</vt:lpstr>
      <vt:lpstr>15 LET ÚČINNOSTI INSOLVENČNÍHO ZÁKONA VÝSLEDKY ODDLUŽENÍ</vt:lpstr>
      <vt:lpstr>15 LET ÚČINNOSTI INSOLVENČNÍHO ZÁKONA  VÝSLEDKY ODDLUŽENÍ</vt:lpstr>
      <vt:lpstr>15 LET ÚČINNOSTI INSOLVENČNÍHO ZÁKONA  VÝSLEDKY ODDLUŽENÍ</vt:lpstr>
      <vt:lpstr>KDO JSOU OBČANÉ, KTERÝCH SE INSOLVENCE MOHOU TÝKAT?</vt:lpstr>
      <vt:lpstr>KDO JSOU OBČANÉ, KTERÝCH SE INSOLVENCE MOHOU TÝKAT?</vt:lpstr>
      <vt:lpstr>KDO JSOU OBČANÉ, KTERÝCH SE INSOLVENCE MOHOU TÝKAT?</vt:lpstr>
      <vt:lpstr>POHLED AKADEMICKÉ SFÉRY</vt:lpstr>
      <vt:lpstr>Prezentace aplikace PowerPoint</vt:lpstr>
      <vt:lpstr>Prezentace aplikace PowerPoint</vt:lpstr>
      <vt:lpstr>Prezentace aplikace PowerPoint</vt:lpstr>
      <vt:lpstr>Prezentace aplikace PowerPoint</vt:lpstr>
      <vt:lpstr>Prezentace aplikace PowerPoint</vt:lpstr>
      <vt:lpstr>POSTOJ K INSOLVENČNÍ NOVELE</vt:lpstr>
      <vt:lpstr>Prezentace aplikace PowerPoint</vt:lpstr>
      <vt:lpstr>Prezentace aplikace PowerPoint</vt:lpstr>
      <vt:lpstr>Prezentace aplikace PowerPoint</vt:lpstr>
      <vt:lpstr>POHLED NEZISKOVÉHO SEKTORU</vt:lpstr>
      <vt:lpstr>Prezentace aplikace PowerPoint</vt:lpstr>
      <vt:lpstr>DATA O ODDLUŽENÍ Z ČINNOSTI  PORADNY PŘI FINANČNÍ TÍSNI</vt:lpstr>
      <vt:lpstr>DATA O ODDLUŽENÍ Z ČINNOSTI  PORADNY PŘI FINANČNÍ TÍSNI</vt:lpstr>
      <vt:lpstr>Prezentace aplikace PowerPoint</vt:lpstr>
      <vt:lpstr>POHLED PODNIKATELSKÉ SFÉRY</vt:lpstr>
      <vt:lpstr>POHLED ÚZEMNÍ SAMOSPRÁVY</vt:lpstr>
      <vt:lpstr>MAPA | INSODATA</vt:lpstr>
      <vt:lpstr>INFORMAČNÍ MAPY - INSODATA.CZ</vt:lpstr>
      <vt:lpstr>Prezentace aplikace PowerPoint</vt:lpstr>
      <vt:lpstr>Prezentace aplikace PowerPoint</vt:lpstr>
      <vt:lpstr>Prezentace aplikace PowerPoint</vt:lpstr>
      <vt:lpstr>Prezentace aplikace PowerPoint</vt:lpstr>
      <vt:lpstr>POHLED EKONOMA</vt:lpstr>
      <vt:lpstr>SPOLEČENSKÉ  KONTEXTY INSOLVENCÍ</vt:lpstr>
      <vt:lpstr>Prezentace aplikace PowerPoint</vt:lpstr>
      <vt:lpstr>Prezentace aplikace PowerPoint</vt:lpstr>
      <vt:lpstr>Prezentace aplikace PowerPoint</vt:lpstr>
      <vt:lpstr>ZÁVĚREČNÉ KOMENTÁŘE JEDNOTLIVÝCH ÚČASTNÍKŮ</vt:lpstr>
      <vt:lpstr>ZÁVĚREČNÉ KOMENTÁŘE JEDNOTLIVÝCH ÚČASTNÍKŮ</vt:lpstr>
      <vt:lpstr>ZÁVĚREČNÉ KOMENTÁŘE JEDNOTLIVÝCH ÚČASTNÍKŮ</vt:lpstr>
      <vt:lpstr>ZÁVĚREČNÉ KOMENTÁŘE JEDNOTLIVÝCH ÚČASTNÍKŮ</vt:lpstr>
      <vt:lpstr>ZÁVĚREČNÉ KOMENTÁŘE JEDNOTLIVÝCH ÚČASTNÍKŮ</vt:lpstr>
      <vt:lpstr>ZÁVĚREČNÉ KOMENTÁŘE JEDNOTLIVÝCH ÚČASTNÍKŮ</vt:lpstr>
      <vt:lpstr>DEFINITIVNÍ ZÁVĚR</vt:lpstr>
      <vt:lpstr>DĚKUJEME ZA POZORNOST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cp:lastModifiedBy>Radovan Šimůnek</cp:lastModifiedBy>
  <cp:revision>46</cp:revision>
  <cp:lastPrinted>2023-01-02T15:54:58Z</cp:lastPrinted>
  <dcterms:created xsi:type="dcterms:W3CDTF">2023-01-01T18:00:01Z</dcterms:created>
  <dcterms:modified xsi:type="dcterms:W3CDTF">2023-01-02T21:29:08Z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2023-01-01T00:00:00Z</vt:filetime>
  </property>
  <property fmtid="{D5CDD505-2E9C-101B-9397-08002B2CF9AE}" pid="3" name="Creator">
    <vt:lpwstr>Adobe InDesign 18.1 (Windows)</vt:lpwstr>
  </property>
  <property fmtid="{D5CDD505-2E9C-101B-9397-08002B2CF9AE}" pid="4" name="LastSaved">
    <vt:filetime>2023-01-01T00:00:00Z</vt:filetime>
  </property>
  <property fmtid="{D5CDD505-2E9C-101B-9397-08002B2CF9AE}" pid="5" name="Producer">
    <vt:lpwstr>Adobe PDF Library 17.0</vt:lpwstr>
  </property>
</Properties>
</file>