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20104100" cy="11309350"/>
  <p:notesSz cx="9926638" cy="679767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8499DFD-9CDF-F138-E68E-81D790A7DB8F}" name="Rosa Antonín" initials="RA" userId="S::antonin.rosa@amic.cz::8c76b919-f0da-45e2-8de1-30416e914fd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5679C7-A835-4364-8BAA-0247A0E05E9C}" v="1" dt="2023-03-16T15:06:48.16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44" y="3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500" b="0" i="0">
                <a:solidFill>
                  <a:schemeClr val="bg1"/>
                </a:solidFill>
                <a:latin typeface="Work Sans Medium"/>
                <a:cs typeface="Work Sans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50" b="1" i="0">
                <a:solidFill>
                  <a:srgbClr val="123451"/>
                </a:solidFill>
                <a:latin typeface="Work Sans"/>
                <a:cs typeface="Work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0" i="0">
                <a:solidFill>
                  <a:schemeClr val="bg1"/>
                </a:solidFill>
                <a:latin typeface="Work Sans Medium"/>
                <a:cs typeface="Work Sans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750" b="1" i="0">
                <a:solidFill>
                  <a:srgbClr val="123451"/>
                </a:solidFill>
                <a:latin typeface="Work Sans"/>
                <a:cs typeface="Work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0" i="0">
                <a:solidFill>
                  <a:schemeClr val="bg1"/>
                </a:solidFill>
                <a:latin typeface="Work Sans Medium"/>
                <a:cs typeface="Work Sans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3/18/2023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0" i="0">
                <a:solidFill>
                  <a:schemeClr val="bg1"/>
                </a:solidFill>
                <a:latin typeface="Work Sans Medium"/>
                <a:cs typeface="Work Sans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3/18/2023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7988934"/>
          </a:xfrm>
          <a:custGeom>
            <a:avLst/>
            <a:gdLst/>
            <a:ahLst/>
            <a:cxnLst/>
            <a:rect l="l" t="t" r="r" b="b"/>
            <a:pathLst>
              <a:path w="20104100" h="7988934">
                <a:moveTo>
                  <a:pt x="20104099" y="0"/>
                </a:moveTo>
                <a:lnTo>
                  <a:pt x="0" y="0"/>
                </a:lnTo>
                <a:lnTo>
                  <a:pt x="0" y="1224281"/>
                </a:lnTo>
                <a:lnTo>
                  <a:pt x="12927150" y="7727903"/>
                </a:lnTo>
                <a:lnTo>
                  <a:pt x="12971683" y="7749840"/>
                </a:lnTo>
                <a:lnTo>
                  <a:pt x="13016571" y="7770819"/>
                </a:lnTo>
                <a:lnTo>
                  <a:pt x="13061798" y="7790838"/>
                </a:lnTo>
                <a:lnTo>
                  <a:pt x="13107350" y="7809897"/>
                </a:lnTo>
                <a:lnTo>
                  <a:pt x="13153210" y="7827996"/>
                </a:lnTo>
                <a:lnTo>
                  <a:pt x="13199365" y="7845134"/>
                </a:lnTo>
                <a:lnTo>
                  <a:pt x="13245798" y="7861309"/>
                </a:lnTo>
                <a:lnTo>
                  <a:pt x="13292496" y="7876522"/>
                </a:lnTo>
                <a:lnTo>
                  <a:pt x="13339442" y="7890772"/>
                </a:lnTo>
                <a:lnTo>
                  <a:pt x="13386621" y="7904057"/>
                </a:lnTo>
                <a:lnTo>
                  <a:pt x="13434018" y="7916378"/>
                </a:lnTo>
                <a:lnTo>
                  <a:pt x="13481619" y="7927733"/>
                </a:lnTo>
                <a:lnTo>
                  <a:pt x="13529407" y="7938122"/>
                </a:lnTo>
                <a:lnTo>
                  <a:pt x="13577368" y="7947544"/>
                </a:lnTo>
                <a:lnTo>
                  <a:pt x="13625487" y="7955998"/>
                </a:lnTo>
                <a:lnTo>
                  <a:pt x="13673748" y="7963484"/>
                </a:lnTo>
                <a:lnTo>
                  <a:pt x="13722136" y="7970001"/>
                </a:lnTo>
                <a:lnTo>
                  <a:pt x="13770637" y="7975548"/>
                </a:lnTo>
                <a:lnTo>
                  <a:pt x="13819234" y="7980125"/>
                </a:lnTo>
                <a:lnTo>
                  <a:pt x="13867914" y="7983730"/>
                </a:lnTo>
                <a:lnTo>
                  <a:pt x="13916660" y="7986364"/>
                </a:lnTo>
                <a:lnTo>
                  <a:pt x="13965457" y="7988024"/>
                </a:lnTo>
                <a:lnTo>
                  <a:pt x="14014291" y="7988712"/>
                </a:lnTo>
                <a:lnTo>
                  <a:pt x="14063146" y="7988425"/>
                </a:lnTo>
                <a:lnTo>
                  <a:pt x="14112007" y="7987164"/>
                </a:lnTo>
                <a:lnTo>
                  <a:pt x="14160859" y="7984927"/>
                </a:lnTo>
                <a:lnTo>
                  <a:pt x="14209686" y="7981714"/>
                </a:lnTo>
                <a:lnTo>
                  <a:pt x="14258474" y="7977524"/>
                </a:lnTo>
                <a:lnTo>
                  <a:pt x="14307208" y="7972357"/>
                </a:lnTo>
                <a:lnTo>
                  <a:pt x="14355871" y="7966211"/>
                </a:lnTo>
                <a:lnTo>
                  <a:pt x="14404450" y="7959086"/>
                </a:lnTo>
                <a:lnTo>
                  <a:pt x="14452929" y="7950982"/>
                </a:lnTo>
                <a:lnTo>
                  <a:pt x="14501292" y="7941897"/>
                </a:lnTo>
                <a:lnTo>
                  <a:pt x="14549525" y="7931831"/>
                </a:lnTo>
                <a:lnTo>
                  <a:pt x="14597613" y="7920783"/>
                </a:lnTo>
                <a:lnTo>
                  <a:pt x="14645539" y="7908752"/>
                </a:lnTo>
                <a:lnTo>
                  <a:pt x="14693290" y="7895738"/>
                </a:lnTo>
                <a:lnTo>
                  <a:pt x="14740850" y="7881740"/>
                </a:lnTo>
                <a:lnTo>
                  <a:pt x="14788204" y="7866758"/>
                </a:lnTo>
                <a:lnTo>
                  <a:pt x="20104099" y="6107702"/>
                </a:lnTo>
                <a:lnTo>
                  <a:pt x="20104099" y="0"/>
                </a:lnTo>
                <a:close/>
              </a:path>
            </a:pathLst>
          </a:custGeom>
          <a:solidFill>
            <a:srgbClr val="EE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3975" y="0"/>
            <a:ext cx="16890124" cy="759842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6492219" cy="3455670"/>
          </a:xfrm>
          <a:custGeom>
            <a:avLst/>
            <a:gdLst/>
            <a:ahLst/>
            <a:cxnLst/>
            <a:rect l="l" t="t" r="r" b="b"/>
            <a:pathLst>
              <a:path w="16492219" h="3455670">
                <a:moveTo>
                  <a:pt x="0" y="3455392"/>
                </a:moveTo>
                <a:lnTo>
                  <a:pt x="16491644" y="3455392"/>
                </a:lnTo>
                <a:lnTo>
                  <a:pt x="16491644" y="0"/>
                </a:lnTo>
                <a:lnTo>
                  <a:pt x="0" y="0"/>
                </a:lnTo>
                <a:lnTo>
                  <a:pt x="0" y="3455392"/>
                </a:lnTo>
                <a:close/>
              </a:path>
            </a:pathLst>
          </a:custGeom>
          <a:solidFill>
            <a:srgbClr val="1234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4388" y="1880246"/>
            <a:ext cx="13347065" cy="8674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500" b="0" i="0">
                <a:solidFill>
                  <a:schemeClr val="bg1"/>
                </a:solidFill>
                <a:latin typeface="Work Sans Medium"/>
                <a:cs typeface="Work Sans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34388" y="3942046"/>
            <a:ext cx="15004415" cy="38328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50" b="1" i="0">
                <a:solidFill>
                  <a:srgbClr val="123451"/>
                </a:solidFill>
                <a:latin typeface="Work Sans"/>
                <a:cs typeface="Work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SOLCENTRUM.CZ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34388" y="5684903"/>
            <a:ext cx="3748404" cy="4279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b="0" spc="-80" dirty="0">
                <a:solidFill>
                  <a:srgbClr val="123451"/>
                </a:solidFill>
                <a:latin typeface="Work Sans Medium"/>
                <a:cs typeface="Work Sans Medium"/>
              </a:rPr>
              <a:t>TISKOVÁ</a:t>
            </a:r>
            <a:r>
              <a:rPr sz="2600" b="0" spc="-16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600" b="0" spc="-35" dirty="0">
                <a:solidFill>
                  <a:srgbClr val="123451"/>
                </a:solidFill>
                <a:latin typeface="Work Sans Medium"/>
                <a:cs typeface="Work Sans Medium"/>
              </a:rPr>
              <a:t>KONFERENCE:</a:t>
            </a:r>
            <a:endParaRPr sz="2600">
              <a:latin typeface="Work Sans Medium"/>
              <a:cs typeface="Work Sans Medium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47088" y="4900951"/>
            <a:ext cx="3476625" cy="1484630"/>
            <a:chOff x="1047088" y="4900951"/>
            <a:chExt cx="3476625" cy="1484630"/>
          </a:xfrm>
        </p:grpSpPr>
        <p:sp>
          <p:nvSpPr>
            <p:cNvPr id="4" name="object 4"/>
            <p:cNvSpPr/>
            <p:nvPr/>
          </p:nvSpPr>
          <p:spPr>
            <a:xfrm>
              <a:off x="1047088" y="6331932"/>
              <a:ext cx="3476625" cy="53975"/>
            </a:xfrm>
            <a:custGeom>
              <a:avLst/>
              <a:gdLst/>
              <a:ahLst/>
              <a:cxnLst/>
              <a:rect l="l" t="t" r="r" b="b"/>
              <a:pathLst>
                <a:path w="3476625" h="53975">
                  <a:moveTo>
                    <a:pt x="3476333" y="0"/>
                  </a:moveTo>
                  <a:lnTo>
                    <a:pt x="0" y="0"/>
                  </a:lnTo>
                  <a:lnTo>
                    <a:pt x="0" y="53485"/>
                  </a:lnTo>
                  <a:lnTo>
                    <a:pt x="3476333" y="53485"/>
                  </a:lnTo>
                  <a:lnTo>
                    <a:pt x="3476333" y="0"/>
                  </a:lnTo>
                  <a:close/>
                </a:path>
              </a:pathLst>
            </a:custGeom>
            <a:solidFill>
              <a:srgbClr val="EEED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47076" y="4937969"/>
              <a:ext cx="2618105" cy="271780"/>
            </a:xfrm>
            <a:custGeom>
              <a:avLst/>
              <a:gdLst/>
              <a:ahLst/>
              <a:cxnLst/>
              <a:rect l="l" t="t" r="r" b="b"/>
              <a:pathLst>
                <a:path w="2618104" h="271779">
                  <a:moveTo>
                    <a:pt x="40690" y="4330"/>
                  </a:moveTo>
                  <a:lnTo>
                    <a:pt x="0" y="4330"/>
                  </a:lnTo>
                  <a:lnTo>
                    <a:pt x="0" y="266827"/>
                  </a:lnTo>
                  <a:lnTo>
                    <a:pt x="40690" y="266827"/>
                  </a:lnTo>
                  <a:lnTo>
                    <a:pt x="40690" y="4330"/>
                  </a:lnTo>
                  <a:close/>
                </a:path>
                <a:path w="2618104" h="271779">
                  <a:moveTo>
                    <a:pt x="291007" y="4330"/>
                  </a:moveTo>
                  <a:lnTo>
                    <a:pt x="250329" y="4330"/>
                  </a:lnTo>
                  <a:lnTo>
                    <a:pt x="250329" y="186143"/>
                  </a:lnTo>
                  <a:lnTo>
                    <a:pt x="131787" y="4330"/>
                  </a:lnTo>
                  <a:lnTo>
                    <a:pt x="90068" y="4330"/>
                  </a:lnTo>
                  <a:lnTo>
                    <a:pt x="90068" y="266839"/>
                  </a:lnTo>
                  <a:lnTo>
                    <a:pt x="130733" y="266839"/>
                  </a:lnTo>
                  <a:lnTo>
                    <a:pt x="130733" y="79108"/>
                  </a:lnTo>
                  <a:lnTo>
                    <a:pt x="251726" y="266839"/>
                  </a:lnTo>
                  <a:lnTo>
                    <a:pt x="291007" y="266839"/>
                  </a:lnTo>
                  <a:lnTo>
                    <a:pt x="291007" y="4330"/>
                  </a:lnTo>
                  <a:close/>
                </a:path>
                <a:path w="2618104" h="271779">
                  <a:moveTo>
                    <a:pt x="509854" y="190080"/>
                  </a:moveTo>
                  <a:lnTo>
                    <a:pt x="499859" y="150990"/>
                  </a:lnTo>
                  <a:lnTo>
                    <a:pt x="474878" y="127444"/>
                  </a:lnTo>
                  <a:lnTo>
                    <a:pt x="442404" y="113690"/>
                  </a:lnTo>
                  <a:lnTo>
                    <a:pt x="409917" y="103974"/>
                  </a:lnTo>
                  <a:lnTo>
                    <a:pt x="384937" y="92532"/>
                  </a:lnTo>
                  <a:lnTo>
                    <a:pt x="374942" y="73596"/>
                  </a:lnTo>
                  <a:lnTo>
                    <a:pt x="377710" y="60350"/>
                  </a:lnTo>
                  <a:lnTo>
                    <a:pt x="385546" y="50025"/>
                  </a:lnTo>
                  <a:lnTo>
                    <a:pt x="397827" y="43307"/>
                  </a:lnTo>
                  <a:lnTo>
                    <a:pt x="413880" y="40919"/>
                  </a:lnTo>
                  <a:lnTo>
                    <a:pt x="432104" y="42722"/>
                  </a:lnTo>
                  <a:lnTo>
                    <a:pt x="449821" y="48260"/>
                  </a:lnTo>
                  <a:lnTo>
                    <a:pt x="466445" y="57696"/>
                  </a:lnTo>
                  <a:lnTo>
                    <a:pt x="481330" y="71247"/>
                  </a:lnTo>
                  <a:lnTo>
                    <a:pt x="504266" y="37007"/>
                  </a:lnTo>
                  <a:lnTo>
                    <a:pt x="486829" y="21259"/>
                  </a:lnTo>
                  <a:lnTo>
                    <a:pt x="466458" y="9652"/>
                  </a:lnTo>
                  <a:lnTo>
                    <a:pt x="443357" y="2463"/>
                  </a:lnTo>
                  <a:lnTo>
                    <a:pt x="417703" y="0"/>
                  </a:lnTo>
                  <a:lnTo>
                    <a:pt x="382943" y="5905"/>
                  </a:lnTo>
                  <a:lnTo>
                    <a:pt x="356311" y="22186"/>
                  </a:lnTo>
                  <a:lnTo>
                    <a:pt x="339255" y="46659"/>
                  </a:lnTo>
                  <a:lnTo>
                    <a:pt x="333235" y="77152"/>
                  </a:lnTo>
                  <a:lnTo>
                    <a:pt x="343230" y="115481"/>
                  </a:lnTo>
                  <a:lnTo>
                    <a:pt x="368211" y="138150"/>
                  </a:lnTo>
                  <a:lnTo>
                    <a:pt x="400672" y="151269"/>
                  </a:lnTo>
                  <a:lnTo>
                    <a:pt x="433146" y="160947"/>
                  </a:lnTo>
                  <a:lnTo>
                    <a:pt x="458127" y="173278"/>
                  </a:lnTo>
                  <a:lnTo>
                    <a:pt x="468122" y="194386"/>
                  </a:lnTo>
                  <a:lnTo>
                    <a:pt x="465582" y="207530"/>
                  </a:lnTo>
                  <a:lnTo>
                    <a:pt x="457517" y="219151"/>
                  </a:lnTo>
                  <a:lnTo>
                    <a:pt x="443191" y="227444"/>
                  </a:lnTo>
                  <a:lnTo>
                    <a:pt x="421881" y="230606"/>
                  </a:lnTo>
                  <a:lnTo>
                    <a:pt x="398983" y="227609"/>
                  </a:lnTo>
                  <a:lnTo>
                    <a:pt x="378955" y="219557"/>
                  </a:lnTo>
                  <a:lnTo>
                    <a:pt x="362038" y="207886"/>
                  </a:lnTo>
                  <a:lnTo>
                    <a:pt x="348513" y="194017"/>
                  </a:lnTo>
                  <a:lnTo>
                    <a:pt x="325589" y="229819"/>
                  </a:lnTo>
                  <a:lnTo>
                    <a:pt x="343154" y="246634"/>
                  </a:lnTo>
                  <a:lnTo>
                    <a:pt x="364655" y="259829"/>
                  </a:lnTo>
                  <a:lnTo>
                    <a:pt x="390258" y="268439"/>
                  </a:lnTo>
                  <a:lnTo>
                    <a:pt x="420141" y="271526"/>
                  </a:lnTo>
                  <a:lnTo>
                    <a:pt x="460413" y="264947"/>
                  </a:lnTo>
                  <a:lnTo>
                    <a:pt x="488340" y="247180"/>
                  </a:lnTo>
                  <a:lnTo>
                    <a:pt x="504583" y="221234"/>
                  </a:lnTo>
                  <a:lnTo>
                    <a:pt x="509854" y="190080"/>
                  </a:lnTo>
                  <a:close/>
                </a:path>
                <a:path w="2618104" h="271779">
                  <a:moveTo>
                    <a:pt x="993013" y="226199"/>
                  </a:moveTo>
                  <a:lnTo>
                    <a:pt x="890803" y="226199"/>
                  </a:lnTo>
                  <a:lnTo>
                    <a:pt x="890803" y="3949"/>
                  </a:lnTo>
                  <a:lnTo>
                    <a:pt x="850138" y="3949"/>
                  </a:lnTo>
                  <a:lnTo>
                    <a:pt x="850138" y="226199"/>
                  </a:lnTo>
                  <a:lnTo>
                    <a:pt x="850138" y="266839"/>
                  </a:lnTo>
                  <a:lnTo>
                    <a:pt x="993013" y="266839"/>
                  </a:lnTo>
                  <a:lnTo>
                    <a:pt x="993013" y="226199"/>
                  </a:lnTo>
                  <a:close/>
                </a:path>
                <a:path w="2618104" h="271779">
                  <a:moveTo>
                    <a:pt x="1223251" y="212140"/>
                  </a:moveTo>
                  <a:lnTo>
                    <a:pt x="1188466" y="192443"/>
                  </a:lnTo>
                  <a:lnTo>
                    <a:pt x="1178128" y="207543"/>
                  </a:lnTo>
                  <a:lnTo>
                    <a:pt x="1164361" y="219646"/>
                  </a:lnTo>
                  <a:lnTo>
                    <a:pt x="1148041" y="227685"/>
                  </a:lnTo>
                  <a:lnTo>
                    <a:pt x="1130058" y="230606"/>
                  </a:lnTo>
                  <a:lnTo>
                    <a:pt x="1098207" y="223481"/>
                  </a:lnTo>
                  <a:lnTo>
                    <a:pt x="1072883" y="203708"/>
                  </a:lnTo>
                  <a:lnTo>
                    <a:pt x="1056157" y="173672"/>
                  </a:lnTo>
                  <a:lnTo>
                    <a:pt x="1050112" y="135775"/>
                  </a:lnTo>
                  <a:lnTo>
                    <a:pt x="1056157" y="97536"/>
                  </a:lnTo>
                  <a:lnTo>
                    <a:pt x="1072883" y="67525"/>
                  </a:lnTo>
                  <a:lnTo>
                    <a:pt x="1098207" y="47929"/>
                  </a:lnTo>
                  <a:lnTo>
                    <a:pt x="1130058" y="40919"/>
                  </a:lnTo>
                  <a:lnTo>
                    <a:pt x="1148041" y="43776"/>
                  </a:lnTo>
                  <a:lnTo>
                    <a:pt x="1164361" y="51739"/>
                  </a:lnTo>
                  <a:lnTo>
                    <a:pt x="1178128" y="63842"/>
                  </a:lnTo>
                  <a:lnTo>
                    <a:pt x="1188466" y="79108"/>
                  </a:lnTo>
                  <a:lnTo>
                    <a:pt x="1222870" y="58635"/>
                  </a:lnTo>
                  <a:lnTo>
                    <a:pt x="1207757" y="36182"/>
                  </a:lnTo>
                  <a:lnTo>
                    <a:pt x="1187577" y="17513"/>
                  </a:lnTo>
                  <a:lnTo>
                    <a:pt x="1161834" y="4737"/>
                  </a:lnTo>
                  <a:lnTo>
                    <a:pt x="1130058" y="0"/>
                  </a:lnTo>
                  <a:lnTo>
                    <a:pt x="1082167" y="9817"/>
                  </a:lnTo>
                  <a:lnTo>
                    <a:pt x="1043559" y="37490"/>
                  </a:lnTo>
                  <a:lnTo>
                    <a:pt x="1017778" y="80365"/>
                  </a:lnTo>
                  <a:lnTo>
                    <a:pt x="1008405" y="135775"/>
                  </a:lnTo>
                  <a:lnTo>
                    <a:pt x="1017778" y="191020"/>
                  </a:lnTo>
                  <a:lnTo>
                    <a:pt x="1043559" y="233895"/>
                  </a:lnTo>
                  <a:lnTo>
                    <a:pt x="1082167" y="261658"/>
                  </a:lnTo>
                  <a:lnTo>
                    <a:pt x="1130058" y="271526"/>
                  </a:lnTo>
                  <a:lnTo>
                    <a:pt x="1161796" y="266674"/>
                  </a:lnTo>
                  <a:lnTo>
                    <a:pt x="1187488" y="253631"/>
                  </a:lnTo>
                  <a:lnTo>
                    <a:pt x="1207757" y="234683"/>
                  </a:lnTo>
                  <a:lnTo>
                    <a:pt x="1223251" y="212140"/>
                  </a:lnTo>
                  <a:close/>
                </a:path>
                <a:path w="2618104" h="271779">
                  <a:moveTo>
                    <a:pt x="1414589" y="3949"/>
                  </a:moveTo>
                  <a:lnTo>
                    <a:pt x="1255687" y="3949"/>
                  </a:lnTo>
                  <a:lnTo>
                    <a:pt x="1255687" y="44589"/>
                  </a:lnTo>
                  <a:lnTo>
                    <a:pt x="1255687" y="113169"/>
                  </a:lnTo>
                  <a:lnTo>
                    <a:pt x="1255687" y="152539"/>
                  </a:lnTo>
                  <a:lnTo>
                    <a:pt x="1255687" y="226199"/>
                  </a:lnTo>
                  <a:lnTo>
                    <a:pt x="1255687" y="266839"/>
                  </a:lnTo>
                  <a:lnTo>
                    <a:pt x="1414589" y="266839"/>
                  </a:lnTo>
                  <a:lnTo>
                    <a:pt x="1414589" y="226199"/>
                  </a:lnTo>
                  <a:lnTo>
                    <a:pt x="1296390" y="226199"/>
                  </a:lnTo>
                  <a:lnTo>
                    <a:pt x="1296390" y="152539"/>
                  </a:lnTo>
                  <a:lnTo>
                    <a:pt x="1412151" y="152539"/>
                  </a:lnTo>
                  <a:lnTo>
                    <a:pt x="1412151" y="113169"/>
                  </a:lnTo>
                  <a:lnTo>
                    <a:pt x="1296390" y="113169"/>
                  </a:lnTo>
                  <a:lnTo>
                    <a:pt x="1296390" y="44589"/>
                  </a:lnTo>
                  <a:lnTo>
                    <a:pt x="1414589" y="44589"/>
                  </a:lnTo>
                  <a:lnTo>
                    <a:pt x="1414589" y="3949"/>
                  </a:lnTo>
                  <a:close/>
                </a:path>
                <a:path w="2618104" h="271779">
                  <a:moveTo>
                    <a:pt x="1657362" y="4330"/>
                  </a:moveTo>
                  <a:lnTo>
                    <a:pt x="1616659" y="4330"/>
                  </a:lnTo>
                  <a:lnTo>
                    <a:pt x="1616659" y="186143"/>
                  </a:lnTo>
                  <a:lnTo>
                    <a:pt x="1498104" y="4330"/>
                  </a:lnTo>
                  <a:lnTo>
                    <a:pt x="1456397" y="4330"/>
                  </a:lnTo>
                  <a:lnTo>
                    <a:pt x="1456397" y="266839"/>
                  </a:lnTo>
                  <a:lnTo>
                    <a:pt x="1497088" y="266839"/>
                  </a:lnTo>
                  <a:lnTo>
                    <a:pt x="1497088" y="79108"/>
                  </a:lnTo>
                  <a:lnTo>
                    <a:pt x="1618081" y="266839"/>
                  </a:lnTo>
                  <a:lnTo>
                    <a:pt x="1657362" y="266839"/>
                  </a:lnTo>
                  <a:lnTo>
                    <a:pt x="1657362" y="4330"/>
                  </a:lnTo>
                  <a:close/>
                </a:path>
                <a:path w="2618104" h="271779">
                  <a:moveTo>
                    <a:pt x="1873021" y="3949"/>
                  </a:moveTo>
                  <a:lnTo>
                    <a:pt x="1691919" y="3949"/>
                  </a:lnTo>
                  <a:lnTo>
                    <a:pt x="1691919" y="44589"/>
                  </a:lnTo>
                  <a:lnTo>
                    <a:pt x="1762175" y="44589"/>
                  </a:lnTo>
                  <a:lnTo>
                    <a:pt x="1762175" y="266839"/>
                  </a:lnTo>
                  <a:lnTo>
                    <a:pt x="1802815" y="266839"/>
                  </a:lnTo>
                  <a:lnTo>
                    <a:pt x="1802815" y="44589"/>
                  </a:lnTo>
                  <a:lnTo>
                    <a:pt x="1873021" y="44589"/>
                  </a:lnTo>
                  <a:lnTo>
                    <a:pt x="1873021" y="3949"/>
                  </a:lnTo>
                  <a:close/>
                </a:path>
                <a:path w="2618104" h="271779">
                  <a:moveTo>
                    <a:pt x="2087321" y="266839"/>
                  </a:moveTo>
                  <a:lnTo>
                    <a:pt x="2033143" y="168833"/>
                  </a:lnTo>
                  <a:lnTo>
                    <a:pt x="2030310" y="163703"/>
                  </a:lnTo>
                  <a:lnTo>
                    <a:pt x="2050808" y="156032"/>
                  </a:lnTo>
                  <a:lnTo>
                    <a:pt x="2068487" y="140639"/>
                  </a:lnTo>
                  <a:lnTo>
                    <a:pt x="2075091" y="128295"/>
                  </a:lnTo>
                  <a:lnTo>
                    <a:pt x="2080882" y="117500"/>
                  </a:lnTo>
                  <a:lnTo>
                    <a:pt x="2085555" y="86563"/>
                  </a:lnTo>
                  <a:lnTo>
                    <a:pt x="2080107" y="53136"/>
                  </a:lnTo>
                  <a:lnTo>
                    <a:pt x="2075192" y="44856"/>
                  </a:lnTo>
                  <a:lnTo>
                    <a:pt x="2064702" y="27165"/>
                  </a:lnTo>
                  <a:lnTo>
                    <a:pt x="2043849" y="12560"/>
                  </a:lnTo>
                  <a:lnTo>
                    <a:pt x="2043849" y="86207"/>
                  </a:lnTo>
                  <a:lnTo>
                    <a:pt x="2040890" y="103555"/>
                  </a:lnTo>
                  <a:lnTo>
                    <a:pt x="2032660" y="116827"/>
                  </a:lnTo>
                  <a:lnTo>
                    <a:pt x="2020112" y="125310"/>
                  </a:lnTo>
                  <a:lnTo>
                    <a:pt x="2004212" y="128295"/>
                  </a:lnTo>
                  <a:lnTo>
                    <a:pt x="1948268" y="128295"/>
                  </a:lnTo>
                  <a:lnTo>
                    <a:pt x="1948268" y="44856"/>
                  </a:lnTo>
                  <a:lnTo>
                    <a:pt x="2004212" y="44856"/>
                  </a:lnTo>
                  <a:lnTo>
                    <a:pt x="2020112" y="47764"/>
                  </a:lnTo>
                  <a:lnTo>
                    <a:pt x="2032660" y="56070"/>
                  </a:lnTo>
                  <a:lnTo>
                    <a:pt x="2040890" y="69113"/>
                  </a:lnTo>
                  <a:lnTo>
                    <a:pt x="2043849" y="86207"/>
                  </a:lnTo>
                  <a:lnTo>
                    <a:pt x="2043849" y="12560"/>
                  </a:lnTo>
                  <a:lnTo>
                    <a:pt x="2040674" y="10325"/>
                  </a:lnTo>
                  <a:lnTo>
                    <a:pt x="2009406" y="4330"/>
                  </a:lnTo>
                  <a:lnTo>
                    <a:pt x="1907578" y="4330"/>
                  </a:lnTo>
                  <a:lnTo>
                    <a:pt x="1907578" y="266839"/>
                  </a:lnTo>
                  <a:lnTo>
                    <a:pt x="1948268" y="266839"/>
                  </a:lnTo>
                  <a:lnTo>
                    <a:pt x="1948268" y="168833"/>
                  </a:lnTo>
                  <a:lnTo>
                    <a:pt x="1988921" y="168833"/>
                  </a:lnTo>
                  <a:lnTo>
                    <a:pt x="2040051" y="266839"/>
                  </a:lnTo>
                  <a:lnTo>
                    <a:pt x="2087321" y="266839"/>
                  </a:lnTo>
                  <a:close/>
                </a:path>
                <a:path w="2618104" h="271779">
                  <a:moveTo>
                    <a:pt x="2327300" y="4330"/>
                  </a:moveTo>
                  <a:lnTo>
                    <a:pt x="2285911" y="4330"/>
                  </a:lnTo>
                  <a:lnTo>
                    <a:pt x="2285911" y="161734"/>
                  </a:lnTo>
                  <a:lnTo>
                    <a:pt x="2282113" y="190093"/>
                  </a:lnTo>
                  <a:lnTo>
                    <a:pt x="2270836" y="211810"/>
                  </a:lnTo>
                  <a:lnTo>
                    <a:pt x="2252332" y="225717"/>
                  </a:lnTo>
                  <a:lnTo>
                    <a:pt x="2226805" y="230606"/>
                  </a:lnTo>
                  <a:lnTo>
                    <a:pt x="2201303" y="225717"/>
                  </a:lnTo>
                  <a:lnTo>
                    <a:pt x="2182799" y="211810"/>
                  </a:lnTo>
                  <a:lnTo>
                    <a:pt x="2171522" y="190093"/>
                  </a:lnTo>
                  <a:lnTo>
                    <a:pt x="2167712" y="161734"/>
                  </a:lnTo>
                  <a:lnTo>
                    <a:pt x="2167712" y="4330"/>
                  </a:lnTo>
                  <a:lnTo>
                    <a:pt x="2126373" y="4330"/>
                  </a:lnTo>
                  <a:lnTo>
                    <a:pt x="2126373" y="162915"/>
                  </a:lnTo>
                  <a:lnTo>
                    <a:pt x="2132634" y="207289"/>
                  </a:lnTo>
                  <a:lnTo>
                    <a:pt x="2151430" y="241579"/>
                  </a:lnTo>
                  <a:lnTo>
                    <a:pt x="2182812" y="263690"/>
                  </a:lnTo>
                  <a:lnTo>
                    <a:pt x="2226805" y="271526"/>
                  </a:lnTo>
                  <a:lnTo>
                    <a:pt x="2270976" y="263690"/>
                  </a:lnTo>
                  <a:lnTo>
                    <a:pt x="2302357" y="241579"/>
                  </a:lnTo>
                  <a:lnTo>
                    <a:pt x="2321090" y="207289"/>
                  </a:lnTo>
                  <a:lnTo>
                    <a:pt x="2327300" y="162915"/>
                  </a:lnTo>
                  <a:lnTo>
                    <a:pt x="2327300" y="4330"/>
                  </a:lnTo>
                  <a:close/>
                </a:path>
                <a:path w="2618104" h="271779">
                  <a:moveTo>
                    <a:pt x="2617724" y="4330"/>
                  </a:moveTo>
                  <a:lnTo>
                    <a:pt x="2560332" y="4330"/>
                  </a:lnTo>
                  <a:lnTo>
                    <a:pt x="2497429" y="184581"/>
                  </a:lnTo>
                  <a:lnTo>
                    <a:pt x="2434120" y="4330"/>
                  </a:lnTo>
                  <a:lnTo>
                    <a:pt x="2376779" y="4330"/>
                  </a:lnTo>
                  <a:lnTo>
                    <a:pt x="2376779" y="266839"/>
                  </a:lnTo>
                  <a:lnTo>
                    <a:pt x="2417483" y="266839"/>
                  </a:lnTo>
                  <a:lnTo>
                    <a:pt x="2417483" y="64147"/>
                  </a:lnTo>
                  <a:lnTo>
                    <a:pt x="2488755" y="266839"/>
                  </a:lnTo>
                  <a:lnTo>
                    <a:pt x="2506154" y="266839"/>
                  </a:lnTo>
                  <a:lnTo>
                    <a:pt x="2577033" y="64147"/>
                  </a:lnTo>
                  <a:lnTo>
                    <a:pt x="2577033" y="266839"/>
                  </a:lnTo>
                  <a:lnTo>
                    <a:pt x="2617724" y="266839"/>
                  </a:lnTo>
                  <a:lnTo>
                    <a:pt x="2617724" y="4330"/>
                  </a:lnTo>
                  <a:close/>
                </a:path>
              </a:pathLst>
            </a:custGeom>
            <a:solidFill>
              <a:srgbClr val="1234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63841" y="4900951"/>
              <a:ext cx="247657" cy="16042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581581" y="4930653"/>
              <a:ext cx="287020" cy="314960"/>
            </a:xfrm>
            <a:custGeom>
              <a:avLst/>
              <a:gdLst/>
              <a:ahLst/>
              <a:cxnLst/>
              <a:rect l="l" t="t" r="r" b="b"/>
              <a:pathLst>
                <a:path w="287019" h="314960">
                  <a:moveTo>
                    <a:pt x="199656" y="285140"/>
                  </a:moveTo>
                  <a:lnTo>
                    <a:pt x="156438" y="295084"/>
                  </a:lnTo>
                  <a:lnTo>
                    <a:pt x="113855" y="287693"/>
                  </a:lnTo>
                  <a:lnTo>
                    <a:pt x="75958" y="264109"/>
                  </a:lnTo>
                  <a:lnTo>
                    <a:pt x="46863" y="225488"/>
                  </a:lnTo>
                  <a:lnTo>
                    <a:pt x="31851" y="177647"/>
                  </a:lnTo>
                  <a:lnTo>
                    <a:pt x="32753" y="128701"/>
                  </a:lnTo>
                  <a:lnTo>
                    <a:pt x="48387" y="83248"/>
                  </a:lnTo>
                  <a:lnTo>
                    <a:pt x="77584" y="45872"/>
                  </a:lnTo>
                  <a:lnTo>
                    <a:pt x="66509" y="50761"/>
                  </a:lnTo>
                  <a:lnTo>
                    <a:pt x="61201" y="54241"/>
                  </a:lnTo>
                  <a:lnTo>
                    <a:pt x="30467" y="82588"/>
                  </a:lnTo>
                  <a:lnTo>
                    <a:pt x="9817" y="119062"/>
                  </a:lnTo>
                  <a:lnTo>
                    <a:pt x="0" y="160515"/>
                  </a:lnTo>
                  <a:lnTo>
                    <a:pt x="1778" y="203796"/>
                  </a:lnTo>
                  <a:lnTo>
                    <a:pt x="15875" y="245745"/>
                  </a:lnTo>
                  <a:lnTo>
                    <a:pt x="48412" y="287477"/>
                  </a:lnTo>
                  <a:lnTo>
                    <a:pt x="91084" y="311035"/>
                  </a:lnTo>
                  <a:lnTo>
                    <a:pt x="138442" y="314782"/>
                  </a:lnTo>
                  <a:lnTo>
                    <a:pt x="185064" y="297053"/>
                  </a:lnTo>
                  <a:lnTo>
                    <a:pt x="190373" y="293585"/>
                  </a:lnTo>
                  <a:lnTo>
                    <a:pt x="199656" y="285140"/>
                  </a:lnTo>
                  <a:close/>
                </a:path>
                <a:path w="287019" h="314960">
                  <a:moveTo>
                    <a:pt x="286981" y="114655"/>
                  </a:moveTo>
                  <a:lnTo>
                    <a:pt x="277177" y="73190"/>
                  </a:lnTo>
                  <a:lnTo>
                    <a:pt x="256514" y="36715"/>
                  </a:lnTo>
                  <a:lnTo>
                    <a:pt x="225767" y="8369"/>
                  </a:lnTo>
                  <a:lnTo>
                    <a:pt x="209384" y="0"/>
                  </a:lnTo>
                  <a:lnTo>
                    <a:pt x="238582" y="37401"/>
                  </a:lnTo>
                  <a:lnTo>
                    <a:pt x="254215" y="82842"/>
                  </a:lnTo>
                  <a:lnTo>
                    <a:pt x="255117" y="131787"/>
                  </a:lnTo>
                  <a:lnTo>
                    <a:pt x="240118" y="179654"/>
                  </a:lnTo>
                  <a:lnTo>
                    <a:pt x="211010" y="218262"/>
                  </a:lnTo>
                  <a:lnTo>
                    <a:pt x="173126" y="241833"/>
                  </a:lnTo>
                  <a:lnTo>
                    <a:pt x="130530" y="249224"/>
                  </a:lnTo>
                  <a:lnTo>
                    <a:pt x="87325" y="239306"/>
                  </a:lnTo>
                  <a:lnTo>
                    <a:pt x="96634" y="247726"/>
                  </a:lnTo>
                  <a:lnTo>
                    <a:pt x="101930" y="251180"/>
                  </a:lnTo>
                  <a:lnTo>
                    <a:pt x="148539" y="268935"/>
                  </a:lnTo>
                  <a:lnTo>
                    <a:pt x="195910" y="265201"/>
                  </a:lnTo>
                  <a:lnTo>
                    <a:pt x="238582" y="241630"/>
                  </a:lnTo>
                  <a:lnTo>
                    <a:pt x="271106" y="199885"/>
                  </a:lnTo>
                  <a:lnTo>
                    <a:pt x="285216" y="157937"/>
                  </a:lnTo>
                  <a:lnTo>
                    <a:pt x="286981" y="114655"/>
                  </a:lnTo>
                  <a:close/>
                </a:path>
              </a:pathLst>
            </a:custGeom>
            <a:solidFill>
              <a:srgbClr val="1234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34388" y="6550113"/>
            <a:ext cx="16392525" cy="35826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5940"/>
              </a:lnSpc>
              <a:spcBef>
                <a:spcPts val="95"/>
              </a:spcBef>
            </a:pPr>
            <a:r>
              <a:rPr sz="4950" b="1" spc="-45" dirty="0">
                <a:solidFill>
                  <a:srgbClr val="123451"/>
                </a:solidFill>
                <a:latin typeface="Work Sans"/>
                <a:cs typeface="Work Sans"/>
              </a:rPr>
              <a:t>ZÁSADNÍ</a:t>
            </a:r>
            <a:r>
              <a:rPr sz="4950" b="1" spc="-31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4950" b="1" spc="-10" dirty="0">
                <a:solidFill>
                  <a:srgbClr val="123451"/>
                </a:solidFill>
                <a:latin typeface="Work Sans"/>
                <a:cs typeface="Work Sans"/>
              </a:rPr>
              <a:t>OBRAT</a:t>
            </a:r>
            <a:endParaRPr sz="4950" dirty="0">
              <a:latin typeface="Work Sans"/>
              <a:cs typeface="Work Sans"/>
            </a:endParaRPr>
          </a:p>
          <a:p>
            <a:pPr marL="12700">
              <a:lnSpc>
                <a:spcPts val="5940"/>
              </a:lnSpc>
            </a:pPr>
            <a:r>
              <a:rPr sz="4950" b="1" dirty="0">
                <a:solidFill>
                  <a:srgbClr val="123451"/>
                </a:solidFill>
                <a:latin typeface="Work Sans"/>
                <a:cs typeface="Work Sans"/>
              </a:rPr>
              <a:t>V</a:t>
            </a:r>
            <a:r>
              <a:rPr sz="4950" b="1" spc="-35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4950" b="1" spc="-50" dirty="0">
                <a:solidFill>
                  <a:srgbClr val="123451"/>
                </a:solidFill>
                <a:latin typeface="Work Sans"/>
                <a:cs typeface="Work Sans"/>
              </a:rPr>
              <a:t>POHLEDU</a:t>
            </a:r>
            <a:r>
              <a:rPr sz="4950" b="1" spc="-22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4950" b="1" dirty="0">
                <a:solidFill>
                  <a:srgbClr val="123451"/>
                </a:solidFill>
                <a:latin typeface="Work Sans"/>
                <a:cs typeface="Work Sans"/>
              </a:rPr>
              <a:t>NA</a:t>
            </a:r>
            <a:r>
              <a:rPr sz="4950" b="1" spc="-32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4950" b="1" spc="-10" dirty="0">
                <a:solidFill>
                  <a:srgbClr val="123451"/>
                </a:solidFill>
                <a:latin typeface="Work Sans"/>
                <a:cs typeface="Work Sans"/>
              </a:rPr>
              <a:t>DLUŽNÍKY</a:t>
            </a:r>
            <a:endParaRPr sz="4950" dirty="0">
              <a:latin typeface="Work Sans"/>
              <a:cs typeface="Work Sans"/>
            </a:endParaRPr>
          </a:p>
          <a:p>
            <a:pPr marL="12700">
              <a:lnSpc>
                <a:spcPts val="5940"/>
              </a:lnSpc>
              <a:spcBef>
                <a:spcPts val="4260"/>
              </a:spcBef>
            </a:pPr>
            <a:r>
              <a:rPr sz="4950" b="1" spc="-135" dirty="0">
                <a:solidFill>
                  <a:srgbClr val="123451"/>
                </a:solidFill>
                <a:latin typeface="Work Sans"/>
                <a:cs typeface="Work Sans"/>
              </a:rPr>
              <a:t>NALÉHAVÝ</a:t>
            </a:r>
            <a:r>
              <a:rPr sz="4950" b="1" spc="-39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4950" b="1" spc="-30" dirty="0">
                <a:solidFill>
                  <a:srgbClr val="123451"/>
                </a:solidFill>
                <a:latin typeface="Work Sans"/>
                <a:cs typeface="Work Sans"/>
              </a:rPr>
              <a:t>VZKAZ</a:t>
            </a:r>
            <a:r>
              <a:rPr sz="4950" b="1" spc="-24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4950" b="1" spc="-65" dirty="0">
                <a:solidFill>
                  <a:srgbClr val="123451"/>
                </a:solidFill>
                <a:latin typeface="Work Sans"/>
                <a:cs typeface="Work Sans"/>
              </a:rPr>
              <a:t>PRO</a:t>
            </a:r>
            <a:r>
              <a:rPr sz="4950" b="1" spc="-28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4950" b="1" spc="-60" dirty="0">
                <a:solidFill>
                  <a:srgbClr val="123451"/>
                </a:solidFill>
                <a:latin typeface="Work Sans"/>
                <a:cs typeface="Work Sans"/>
              </a:rPr>
              <a:t>VLÁDU:</a:t>
            </a:r>
            <a:r>
              <a:rPr sz="4950" b="1" spc="-25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4950" b="1" spc="-80" dirty="0">
                <a:solidFill>
                  <a:srgbClr val="123451"/>
                </a:solidFill>
                <a:latin typeface="Work Sans"/>
                <a:cs typeface="Work Sans"/>
              </a:rPr>
              <a:t>VĚTŠINA</a:t>
            </a:r>
            <a:r>
              <a:rPr sz="4950" b="1" spc="-27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4950" b="1" spc="-10" dirty="0">
                <a:solidFill>
                  <a:srgbClr val="123451"/>
                </a:solidFill>
                <a:latin typeface="Work Sans"/>
                <a:cs typeface="Work Sans"/>
              </a:rPr>
              <a:t>OBČANŮ</a:t>
            </a:r>
            <a:endParaRPr sz="4950" dirty="0">
              <a:latin typeface="Work Sans"/>
              <a:cs typeface="Work Sans"/>
            </a:endParaRPr>
          </a:p>
          <a:p>
            <a:pPr marL="12700">
              <a:lnSpc>
                <a:spcPts val="5940"/>
              </a:lnSpc>
            </a:pPr>
            <a:r>
              <a:rPr sz="4950" b="1" dirty="0">
                <a:solidFill>
                  <a:srgbClr val="123451"/>
                </a:solidFill>
                <a:latin typeface="Work Sans"/>
                <a:cs typeface="Work Sans"/>
              </a:rPr>
              <a:t>I</a:t>
            </a:r>
            <a:r>
              <a:rPr sz="4950" b="1" spc="-24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4950" b="1" spc="-70" dirty="0">
                <a:solidFill>
                  <a:srgbClr val="123451"/>
                </a:solidFill>
                <a:latin typeface="Work Sans"/>
                <a:cs typeface="Work Sans"/>
              </a:rPr>
              <a:t>PROFESIONÁLŮ</a:t>
            </a:r>
            <a:r>
              <a:rPr sz="4950" b="1" spc="-17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4950" b="1" spc="-65" dirty="0">
                <a:solidFill>
                  <a:srgbClr val="123451"/>
                </a:solidFill>
                <a:latin typeface="Work Sans"/>
                <a:cs typeface="Work Sans"/>
              </a:rPr>
              <a:t>ZCELA</a:t>
            </a:r>
            <a:r>
              <a:rPr sz="4950" b="1" spc="-27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4950" b="1" spc="-150" dirty="0">
                <a:solidFill>
                  <a:srgbClr val="123451"/>
                </a:solidFill>
                <a:latin typeface="Work Sans"/>
                <a:cs typeface="Work Sans"/>
              </a:rPr>
              <a:t>ODMÍTÁ</a:t>
            </a:r>
            <a:r>
              <a:rPr sz="4950" b="1" spc="-21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4950" b="1" spc="-70" dirty="0">
                <a:solidFill>
                  <a:srgbClr val="123451"/>
                </a:solidFill>
                <a:latin typeface="Work Sans"/>
                <a:cs typeface="Work Sans"/>
              </a:rPr>
              <a:t>NOVELU</a:t>
            </a:r>
            <a:r>
              <a:rPr sz="4950" b="1" spc="-17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4950" b="1" spc="-10" dirty="0">
                <a:solidFill>
                  <a:srgbClr val="123451"/>
                </a:solidFill>
                <a:latin typeface="Work Sans"/>
                <a:cs typeface="Work Sans"/>
              </a:rPr>
              <a:t>ODDLUŽENÍ</a:t>
            </a:r>
            <a:endParaRPr sz="4950" dirty="0">
              <a:latin typeface="Work Sans"/>
              <a:cs typeface="Work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025903" y="0"/>
            <a:ext cx="11078210" cy="11308715"/>
          </a:xfrm>
          <a:custGeom>
            <a:avLst/>
            <a:gdLst/>
            <a:ahLst/>
            <a:cxnLst/>
            <a:rect l="l" t="t" r="r" b="b"/>
            <a:pathLst>
              <a:path w="11078210" h="11308715">
                <a:moveTo>
                  <a:pt x="11078196" y="0"/>
                </a:moveTo>
                <a:lnTo>
                  <a:pt x="0" y="0"/>
                </a:lnTo>
                <a:lnTo>
                  <a:pt x="0" y="11308556"/>
                </a:lnTo>
                <a:lnTo>
                  <a:pt x="11078196" y="11308556"/>
                </a:lnTo>
                <a:lnTo>
                  <a:pt x="11078196" y="0"/>
                </a:lnTo>
                <a:close/>
              </a:path>
            </a:pathLst>
          </a:custGeom>
          <a:solidFill>
            <a:srgbClr val="F3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34388" y="1013130"/>
            <a:ext cx="5854065" cy="7543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2875"/>
              </a:lnSpc>
              <a:spcBef>
                <a:spcPts val="90"/>
              </a:spcBef>
            </a:pPr>
            <a:r>
              <a:rPr sz="2400" spc="-45" dirty="0">
                <a:solidFill>
                  <a:srgbClr val="123451"/>
                </a:solidFill>
                <a:latin typeface="Work Sans"/>
                <a:cs typeface="Work Sans"/>
              </a:rPr>
              <a:t>TISKOVÁ</a:t>
            </a:r>
            <a:r>
              <a:rPr sz="2400" spc="-15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400" spc="-10" dirty="0">
                <a:solidFill>
                  <a:srgbClr val="123451"/>
                </a:solidFill>
                <a:latin typeface="Work Sans"/>
                <a:cs typeface="Work Sans"/>
              </a:rPr>
              <a:t>KONFERENCE:</a:t>
            </a:r>
            <a:endParaRPr sz="2400" dirty="0">
              <a:latin typeface="Work Sans"/>
              <a:cs typeface="Work Sans"/>
            </a:endParaRPr>
          </a:p>
          <a:p>
            <a:pPr marL="12700">
              <a:lnSpc>
                <a:spcPts val="2875"/>
              </a:lnSpc>
            </a:pPr>
            <a:r>
              <a:rPr sz="2400" b="0" dirty="0">
                <a:solidFill>
                  <a:srgbClr val="123451"/>
                </a:solidFill>
                <a:latin typeface="Work Sans ExtraLight"/>
                <a:cs typeface="Work Sans ExtraLight"/>
              </a:rPr>
              <a:t>ZÁSADNÍ</a:t>
            </a:r>
            <a:r>
              <a:rPr sz="2400" b="0" spc="-110" dirty="0">
                <a:solidFill>
                  <a:srgbClr val="123451"/>
                </a:solidFill>
                <a:latin typeface="Work Sans ExtraLight"/>
                <a:cs typeface="Work Sans ExtraLight"/>
              </a:rPr>
              <a:t> </a:t>
            </a:r>
            <a:r>
              <a:rPr sz="2400" b="0" spc="-65" dirty="0">
                <a:solidFill>
                  <a:srgbClr val="123451"/>
                </a:solidFill>
                <a:latin typeface="Work Sans ExtraLight"/>
                <a:cs typeface="Work Sans ExtraLight"/>
              </a:rPr>
              <a:t>OBRAT</a:t>
            </a:r>
            <a:r>
              <a:rPr sz="2400" b="0" spc="-160" dirty="0">
                <a:solidFill>
                  <a:srgbClr val="123451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123451"/>
                </a:solidFill>
                <a:latin typeface="Work Sans ExtraLight"/>
                <a:cs typeface="Work Sans ExtraLight"/>
              </a:rPr>
              <a:t>V</a:t>
            </a:r>
            <a:r>
              <a:rPr sz="2400" b="0" spc="-150" dirty="0">
                <a:solidFill>
                  <a:srgbClr val="123451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123451"/>
                </a:solidFill>
                <a:latin typeface="Work Sans ExtraLight"/>
                <a:cs typeface="Work Sans ExtraLight"/>
              </a:rPr>
              <a:t>POHLEDU</a:t>
            </a:r>
            <a:r>
              <a:rPr sz="2400" b="0" spc="-60" dirty="0">
                <a:solidFill>
                  <a:srgbClr val="123451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123451"/>
                </a:solidFill>
                <a:latin typeface="Work Sans ExtraLight"/>
                <a:cs typeface="Work Sans ExtraLight"/>
              </a:rPr>
              <a:t>NA</a:t>
            </a:r>
            <a:r>
              <a:rPr sz="2400" b="0" spc="-110" dirty="0">
                <a:solidFill>
                  <a:srgbClr val="123451"/>
                </a:solidFill>
                <a:latin typeface="Work Sans ExtraLight"/>
                <a:cs typeface="Work Sans ExtraLight"/>
              </a:rPr>
              <a:t> </a:t>
            </a:r>
            <a:r>
              <a:rPr sz="2400" b="0" spc="-10" dirty="0">
                <a:solidFill>
                  <a:srgbClr val="123451"/>
                </a:solidFill>
                <a:latin typeface="Work Sans ExtraLight"/>
                <a:cs typeface="Work Sans ExtraLight"/>
              </a:rPr>
              <a:t>DLUŽNÍKY</a:t>
            </a:r>
            <a:endParaRPr sz="2400" dirty="0">
              <a:latin typeface="Work Sans ExtraLight"/>
              <a:cs typeface="Work Sans ExtraLigh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47088" y="1860927"/>
            <a:ext cx="2042160" cy="31750"/>
          </a:xfrm>
          <a:custGeom>
            <a:avLst/>
            <a:gdLst/>
            <a:ahLst/>
            <a:cxnLst/>
            <a:rect l="l" t="t" r="r" b="b"/>
            <a:pathLst>
              <a:path w="2042160" h="31750">
                <a:moveTo>
                  <a:pt x="2041822" y="0"/>
                </a:moveTo>
                <a:lnTo>
                  <a:pt x="0" y="0"/>
                </a:lnTo>
                <a:lnTo>
                  <a:pt x="0" y="31412"/>
                </a:lnTo>
                <a:lnTo>
                  <a:pt x="2041822" y="31412"/>
                </a:lnTo>
                <a:lnTo>
                  <a:pt x="2041822" y="0"/>
                </a:lnTo>
                <a:close/>
              </a:path>
            </a:pathLst>
          </a:custGeom>
          <a:solidFill>
            <a:srgbClr val="1234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8755380" algn="l">
              <a:lnSpc>
                <a:spcPct val="100000"/>
              </a:lnSpc>
              <a:spcBef>
                <a:spcPts val="110"/>
              </a:spcBef>
            </a:pPr>
            <a:r>
              <a:rPr sz="5100" b="0" spc="-30" dirty="0">
                <a:solidFill>
                  <a:srgbClr val="123451"/>
                </a:solidFill>
                <a:latin typeface="Work Sans"/>
                <a:cs typeface="Work Sans"/>
              </a:rPr>
              <a:t>VYSTUPUJÍCÍ</a:t>
            </a:r>
            <a:endParaRPr sz="5100" dirty="0">
              <a:latin typeface="Work Sans"/>
              <a:cs typeface="Work Sans"/>
            </a:endParaRPr>
          </a:p>
        </p:txBody>
      </p:sp>
      <p:sp>
        <p:nvSpPr>
          <p:cNvPr id="22" name="Zástupný text 21">
            <a:extLst>
              <a:ext uri="{FF2B5EF4-FFF2-40B4-BE49-F238E27FC236}">
                <a16:creationId xmlns:a16="http://schemas.microsoft.com/office/drawing/2014/main" id="{921CFE5A-8ABD-4179-37C2-20905D74AC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4389" y="2378076"/>
            <a:ext cx="7573050" cy="1107996"/>
          </a:xfrm>
        </p:spPr>
        <p:txBody>
          <a:bodyPr/>
          <a:lstStyle/>
          <a:p>
            <a:r>
              <a:rPr lang="cs-CZ" sz="2400" b="0" cap="all" dirty="0"/>
              <a:t>Naléhavý vzkaz pro vládu:</a:t>
            </a:r>
          </a:p>
          <a:p>
            <a:r>
              <a:rPr lang="cs-CZ" sz="2400" b="0" cap="all" dirty="0">
                <a:latin typeface="Work Sans ExtraLight" pitchFamily="2" charset="-18"/>
              </a:rPr>
              <a:t>Většina občanů i profesionálů zcela odmítá novelu oddlužení</a:t>
            </a:r>
          </a:p>
        </p:txBody>
      </p:sp>
      <p:sp>
        <p:nvSpPr>
          <p:cNvPr id="6" name="object 6"/>
          <p:cNvSpPr/>
          <p:nvPr/>
        </p:nvSpPr>
        <p:spPr>
          <a:xfrm>
            <a:off x="9790277" y="2845943"/>
            <a:ext cx="7329805" cy="0"/>
          </a:xfrm>
          <a:custGeom>
            <a:avLst/>
            <a:gdLst/>
            <a:ahLst/>
            <a:cxnLst/>
            <a:rect l="l" t="t" r="r" b="b"/>
            <a:pathLst>
              <a:path w="7329805">
                <a:moveTo>
                  <a:pt x="0" y="0"/>
                </a:moveTo>
                <a:lnTo>
                  <a:pt x="7329619" y="0"/>
                </a:lnTo>
              </a:path>
            </a:pathLst>
          </a:custGeom>
          <a:ln w="20941">
            <a:solidFill>
              <a:srgbClr val="12345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1118" y="9874043"/>
            <a:ext cx="1189028" cy="523549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3255126" y="9976806"/>
            <a:ext cx="46355" cy="262890"/>
          </a:xfrm>
          <a:custGeom>
            <a:avLst/>
            <a:gdLst/>
            <a:ahLst/>
            <a:cxnLst/>
            <a:rect l="l" t="t" r="r" b="b"/>
            <a:pathLst>
              <a:path w="46354" h="262890">
                <a:moveTo>
                  <a:pt x="46050" y="0"/>
                </a:moveTo>
                <a:lnTo>
                  <a:pt x="0" y="0"/>
                </a:lnTo>
                <a:lnTo>
                  <a:pt x="0" y="262505"/>
                </a:lnTo>
                <a:lnTo>
                  <a:pt x="46050" y="262505"/>
                </a:lnTo>
                <a:lnTo>
                  <a:pt x="4605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357067" y="9935470"/>
            <a:ext cx="1499870" cy="344805"/>
          </a:xfrm>
          <a:custGeom>
            <a:avLst/>
            <a:gdLst/>
            <a:ahLst/>
            <a:cxnLst/>
            <a:rect l="l" t="t" r="r" b="b"/>
            <a:pathLst>
              <a:path w="1499870" h="344804">
                <a:moveTo>
                  <a:pt x="227457" y="41338"/>
                </a:moveTo>
                <a:lnTo>
                  <a:pt x="181432" y="41338"/>
                </a:lnTo>
                <a:lnTo>
                  <a:pt x="181432" y="223151"/>
                </a:lnTo>
                <a:lnTo>
                  <a:pt x="47231" y="41338"/>
                </a:lnTo>
                <a:lnTo>
                  <a:pt x="0" y="41338"/>
                </a:lnTo>
                <a:lnTo>
                  <a:pt x="0" y="303847"/>
                </a:lnTo>
                <a:lnTo>
                  <a:pt x="46037" y="303847"/>
                </a:lnTo>
                <a:lnTo>
                  <a:pt x="46037" y="116128"/>
                </a:lnTo>
                <a:lnTo>
                  <a:pt x="183007" y="303847"/>
                </a:lnTo>
                <a:lnTo>
                  <a:pt x="227457" y="303847"/>
                </a:lnTo>
                <a:lnTo>
                  <a:pt x="227457" y="41338"/>
                </a:lnTo>
                <a:close/>
              </a:path>
              <a:path w="1499870" h="344804">
                <a:moveTo>
                  <a:pt x="475195" y="227101"/>
                </a:moveTo>
                <a:lnTo>
                  <a:pt x="463892" y="187998"/>
                </a:lnTo>
                <a:lnTo>
                  <a:pt x="435610" y="164452"/>
                </a:lnTo>
                <a:lnTo>
                  <a:pt x="398843" y="150698"/>
                </a:lnTo>
                <a:lnTo>
                  <a:pt x="362089" y="140982"/>
                </a:lnTo>
                <a:lnTo>
                  <a:pt x="333806" y="129540"/>
                </a:lnTo>
                <a:lnTo>
                  <a:pt x="322491" y="110604"/>
                </a:lnTo>
                <a:lnTo>
                  <a:pt x="325615" y="97370"/>
                </a:lnTo>
                <a:lnTo>
                  <a:pt x="334492" y="87033"/>
                </a:lnTo>
                <a:lnTo>
                  <a:pt x="348386" y="80327"/>
                </a:lnTo>
                <a:lnTo>
                  <a:pt x="366560" y="77927"/>
                </a:lnTo>
                <a:lnTo>
                  <a:pt x="387184" y="79730"/>
                </a:lnTo>
                <a:lnTo>
                  <a:pt x="407238" y="85267"/>
                </a:lnTo>
                <a:lnTo>
                  <a:pt x="426046" y="94716"/>
                </a:lnTo>
                <a:lnTo>
                  <a:pt x="442912" y="108254"/>
                </a:lnTo>
                <a:lnTo>
                  <a:pt x="468871" y="74028"/>
                </a:lnTo>
                <a:lnTo>
                  <a:pt x="449135" y="58267"/>
                </a:lnTo>
                <a:lnTo>
                  <a:pt x="426085" y="46659"/>
                </a:lnTo>
                <a:lnTo>
                  <a:pt x="399923" y="39471"/>
                </a:lnTo>
                <a:lnTo>
                  <a:pt x="370890" y="37007"/>
                </a:lnTo>
                <a:lnTo>
                  <a:pt x="331546" y="42913"/>
                </a:lnTo>
                <a:lnTo>
                  <a:pt x="301383" y="59194"/>
                </a:lnTo>
                <a:lnTo>
                  <a:pt x="282079" y="83667"/>
                </a:lnTo>
                <a:lnTo>
                  <a:pt x="275272" y="114160"/>
                </a:lnTo>
                <a:lnTo>
                  <a:pt x="286575" y="152488"/>
                </a:lnTo>
                <a:lnTo>
                  <a:pt x="314858" y="175158"/>
                </a:lnTo>
                <a:lnTo>
                  <a:pt x="351612" y="188277"/>
                </a:lnTo>
                <a:lnTo>
                  <a:pt x="388366" y="197954"/>
                </a:lnTo>
                <a:lnTo>
                  <a:pt x="416648" y="210286"/>
                </a:lnTo>
                <a:lnTo>
                  <a:pt x="427951" y="231394"/>
                </a:lnTo>
                <a:lnTo>
                  <a:pt x="425094" y="244551"/>
                </a:lnTo>
                <a:lnTo>
                  <a:pt x="415963" y="256159"/>
                </a:lnTo>
                <a:lnTo>
                  <a:pt x="399732" y="264452"/>
                </a:lnTo>
                <a:lnTo>
                  <a:pt x="375615" y="267614"/>
                </a:lnTo>
                <a:lnTo>
                  <a:pt x="349694" y="264617"/>
                </a:lnTo>
                <a:lnTo>
                  <a:pt x="327012" y="256565"/>
                </a:lnTo>
                <a:lnTo>
                  <a:pt x="307873" y="244894"/>
                </a:lnTo>
                <a:lnTo>
                  <a:pt x="292569" y="231038"/>
                </a:lnTo>
                <a:lnTo>
                  <a:pt x="266611" y="266839"/>
                </a:lnTo>
                <a:lnTo>
                  <a:pt x="286499" y="283641"/>
                </a:lnTo>
                <a:lnTo>
                  <a:pt x="310832" y="296837"/>
                </a:lnTo>
                <a:lnTo>
                  <a:pt x="339826" y="305460"/>
                </a:lnTo>
                <a:lnTo>
                  <a:pt x="373646" y="308533"/>
                </a:lnTo>
                <a:lnTo>
                  <a:pt x="419227" y="301955"/>
                </a:lnTo>
                <a:lnTo>
                  <a:pt x="450837" y="284200"/>
                </a:lnTo>
                <a:lnTo>
                  <a:pt x="469239" y="258241"/>
                </a:lnTo>
                <a:lnTo>
                  <a:pt x="475195" y="227101"/>
                </a:lnTo>
                <a:close/>
              </a:path>
              <a:path w="1499870" h="344804">
                <a:moveTo>
                  <a:pt x="729107" y="314833"/>
                </a:moveTo>
                <a:lnTo>
                  <a:pt x="680199" y="324777"/>
                </a:lnTo>
                <a:lnTo>
                  <a:pt x="631990" y="317385"/>
                </a:lnTo>
                <a:lnTo>
                  <a:pt x="589102" y="293801"/>
                </a:lnTo>
                <a:lnTo>
                  <a:pt x="556145" y="255181"/>
                </a:lnTo>
                <a:lnTo>
                  <a:pt x="539165" y="207340"/>
                </a:lnTo>
                <a:lnTo>
                  <a:pt x="540181" y="158394"/>
                </a:lnTo>
                <a:lnTo>
                  <a:pt x="557885" y="112953"/>
                </a:lnTo>
                <a:lnTo>
                  <a:pt x="590931" y="75565"/>
                </a:lnTo>
                <a:lnTo>
                  <a:pt x="578396" y="80454"/>
                </a:lnTo>
                <a:lnTo>
                  <a:pt x="572389" y="83934"/>
                </a:lnTo>
                <a:lnTo>
                  <a:pt x="537591" y="112280"/>
                </a:lnTo>
                <a:lnTo>
                  <a:pt x="514210" y="148755"/>
                </a:lnTo>
                <a:lnTo>
                  <a:pt x="503097" y="190220"/>
                </a:lnTo>
                <a:lnTo>
                  <a:pt x="505104" y="233489"/>
                </a:lnTo>
                <a:lnTo>
                  <a:pt x="521068" y="275437"/>
                </a:lnTo>
                <a:lnTo>
                  <a:pt x="549427" y="310222"/>
                </a:lnTo>
                <a:lnTo>
                  <a:pt x="585901" y="333603"/>
                </a:lnTo>
                <a:lnTo>
                  <a:pt x="627367" y="344703"/>
                </a:lnTo>
                <a:lnTo>
                  <a:pt x="670648" y="342709"/>
                </a:lnTo>
                <a:lnTo>
                  <a:pt x="712609" y="326758"/>
                </a:lnTo>
                <a:lnTo>
                  <a:pt x="718604" y="323278"/>
                </a:lnTo>
                <a:lnTo>
                  <a:pt x="729107" y="314833"/>
                </a:lnTo>
                <a:close/>
              </a:path>
              <a:path w="1499870" h="344804">
                <a:moveTo>
                  <a:pt x="763358" y="140169"/>
                </a:moveTo>
                <a:lnTo>
                  <a:pt x="756208" y="95872"/>
                </a:lnTo>
                <a:lnTo>
                  <a:pt x="736307" y="57391"/>
                </a:lnTo>
                <a:lnTo>
                  <a:pt x="705967" y="27051"/>
                </a:lnTo>
                <a:lnTo>
                  <a:pt x="667486" y="7150"/>
                </a:lnTo>
                <a:lnTo>
                  <a:pt x="623189" y="0"/>
                </a:lnTo>
                <a:lnTo>
                  <a:pt x="578891" y="7150"/>
                </a:lnTo>
                <a:lnTo>
                  <a:pt x="540410" y="27051"/>
                </a:lnTo>
                <a:lnTo>
                  <a:pt x="510070" y="57391"/>
                </a:lnTo>
                <a:lnTo>
                  <a:pt x="490156" y="95872"/>
                </a:lnTo>
                <a:lnTo>
                  <a:pt x="483019" y="140169"/>
                </a:lnTo>
                <a:lnTo>
                  <a:pt x="483019" y="147142"/>
                </a:lnTo>
                <a:lnTo>
                  <a:pt x="485051" y="160426"/>
                </a:lnTo>
                <a:lnTo>
                  <a:pt x="500888" y="113106"/>
                </a:lnTo>
                <a:lnTo>
                  <a:pt x="531393" y="75057"/>
                </a:lnTo>
                <a:lnTo>
                  <a:pt x="573252" y="49707"/>
                </a:lnTo>
                <a:lnTo>
                  <a:pt x="623189" y="40487"/>
                </a:lnTo>
                <a:lnTo>
                  <a:pt x="673112" y="49707"/>
                </a:lnTo>
                <a:lnTo>
                  <a:pt x="714984" y="75057"/>
                </a:lnTo>
                <a:lnTo>
                  <a:pt x="745490" y="113106"/>
                </a:lnTo>
                <a:lnTo>
                  <a:pt x="761326" y="160426"/>
                </a:lnTo>
                <a:lnTo>
                  <a:pt x="763358" y="147142"/>
                </a:lnTo>
                <a:lnTo>
                  <a:pt x="763358" y="140169"/>
                </a:lnTo>
                <a:close/>
              </a:path>
              <a:path w="1499870" h="344804">
                <a:moveTo>
                  <a:pt x="827976" y="144348"/>
                </a:moveTo>
                <a:lnTo>
                  <a:pt x="816864" y="102895"/>
                </a:lnTo>
                <a:lnTo>
                  <a:pt x="793483" y="66408"/>
                </a:lnTo>
                <a:lnTo>
                  <a:pt x="758672" y="38061"/>
                </a:lnTo>
                <a:lnTo>
                  <a:pt x="740130" y="29692"/>
                </a:lnTo>
                <a:lnTo>
                  <a:pt x="773188" y="67094"/>
                </a:lnTo>
                <a:lnTo>
                  <a:pt x="790879" y="112547"/>
                </a:lnTo>
                <a:lnTo>
                  <a:pt x="791908" y="161480"/>
                </a:lnTo>
                <a:lnTo>
                  <a:pt x="774915" y="209346"/>
                </a:lnTo>
                <a:lnTo>
                  <a:pt x="741972" y="247954"/>
                </a:lnTo>
                <a:lnTo>
                  <a:pt x="699071" y="271526"/>
                </a:lnTo>
                <a:lnTo>
                  <a:pt x="650862" y="278917"/>
                </a:lnTo>
                <a:lnTo>
                  <a:pt x="601954" y="268998"/>
                </a:lnTo>
                <a:lnTo>
                  <a:pt x="612495" y="277431"/>
                </a:lnTo>
                <a:lnTo>
                  <a:pt x="618502" y="280885"/>
                </a:lnTo>
                <a:lnTo>
                  <a:pt x="660438" y="296849"/>
                </a:lnTo>
                <a:lnTo>
                  <a:pt x="703719" y="298856"/>
                </a:lnTo>
                <a:lnTo>
                  <a:pt x="745185" y="287756"/>
                </a:lnTo>
                <a:lnTo>
                  <a:pt x="781659" y="264375"/>
                </a:lnTo>
                <a:lnTo>
                  <a:pt x="809993" y="229590"/>
                </a:lnTo>
                <a:lnTo>
                  <a:pt x="825957" y="187629"/>
                </a:lnTo>
                <a:lnTo>
                  <a:pt x="827976" y="144348"/>
                </a:lnTo>
                <a:close/>
              </a:path>
              <a:path w="1499870" h="344804">
                <a:moveTo>
                  <a:pt x="1022121" y="263207"/>
                </a:moveTo>
                <a:lnTo>
                  <a:pt x="906437" y="263207"/>
                </a:lnTo>
                <a:lnTo>
                  <a:pt x="906437" y="40957"/>
                </a:lnTo>
                <a:lnTo>
                  <a:pt x="860386" y="40957"/>
                </a:lnTo>
                <a:lnTo>
                  <a:pt x="860386" y="263207"/>
                </a:lnTo>
                <a:lnTo>
                  <a:pt x="860386" y="303847"/>
                </a:lnTo>
                <a:lnTo>
                  <a:pt x="1022121" y="303847"/>
                </a:lnTo>
                <a:lnTo>
                  <a:pt x="1022121" y="263207"/>
                </a:lnTo>
                <a:close/>
              </a:path>
              <a:path w="1499870" h="344804">
                <a:moveTo>
                  <a:pt x="1282763" y="249148"/>
                </a:moveTo>
                <a:lnTo>
                  <a:pt x="1243393" y="229463"/>
                </a:lnTo>
                <a:lnTo>
                  <a:pt x="1231684" y="244551"/>
                </a:lnTo>
                <a:lnTo>
                  <a:pt x="1216101" y="256654"/>
                </a:lnTo>
                <a:lnTo>
                  <a:pt x="1197622" y="264693"/>
                </a:lnTo>
                <a:lnTo>
                  <a:pt x="1177264" y="267614"/>
                </a:lnTo>
                <a:lnTo>
                  <a:pt x="1141209" y="260489"/>
                </a:lnTo>
                <a:lnTo>
                  <a:pt x="1112545" y="240715"/>
                </a:lnTo>
                <a:lnTo>
                  <a:pt x="1093609" y="210680"/>
                </a:lnTo>
                <a:lnTo>
                  <a:pt x="1086777" y="172796"/>
                </a:lnTo>
                <a:lnTo>
                  <a:pt x="1093609" y="134543"/>
                </a:lnTo>
                <a:lnTo>
                  <a:pt x="1112545" y="104533"/>
                </a:lnTo>
                <a:lnTo>
                  <a:pt x="1141209" y="84937"/>
                </a:lnTo>
                <a:lnTo>
                  <a:pt x="1177264" y="77927"/>
                </a:lnTo>
                <a:lnTo>
                  <a:pt x="1197622" y="80797"/>
                </a:lnTo>
                <a:lnTo>
                  <a:pt x="1216101" y="88760"/>
                </a:lnTo>
                <a:lnTo>
                  <a:pt x="1231684" y="100850"/>
                </a:lnTo>
                <a:lnTo>
                  <a:pt x="1243393" y="116128"/>
                </a:lnTo>
                <a:lnTo>
                  <a:pt x="1282344" y="95656"/>
                </a:lnTo>
                <a:lnTo>
                  <a:pt x="1265224" y="73202"/>
                </a:lnTo>
                <a:lnTo>
                  <a:pt x="1242377" y="54521"/>
                </a:lnTo>
                <a:lnTo>
                  <a:pt x="1213231" y="41744"/>
                </a:lnTo>
                <a:lnTo>
                  <a:pt x="1177264" y="37020"/>
                </a:lnTo>
                <a:lnTo>
                  <a:pt x="1133182" y="43357"/>
                </a:lnTo>
                <a:lnTo>
                  <a:pt x="1095311" y="61455"/>
                </a:lnTo>
                <a:lnTo>
                  <a:pt x="1065707" y="89979"/>
                </a:lnTo>
                <a:lnTo>
                  <a:pt x="1046429" y="127533"/>
                </a:lnTo>
                <a:lnTo>
                  <a:pt x="1039545" y="172796"/>
                </a:lnTo>
                <a:lnTo>
                  <a:pt x="1046429" y="217881"/>
                </a:lnTo>
                <a:lnTo>
                  <a:pt x="1065707" y="255422"/>
                </a:lnTo>
                <a:lnTo>
                  <a:pt x="1095311" y="283984"/>
                </a:lnTo>
                <a:lnTo>
                  <a:pt x="1133182" y="302158"/>
                </a:lnTo>
                <a:lnTo>
                  <a:pt x="1177264" y="308533"/>
                </a:lnTo>
                <a:lnTo>
                  <a:pt x="1213180" y="303682"/>
                </a:lnTo>
                <a:lnTo>
                  <a:pt x="1242263" y="290639"/>
                </a:lnTo>
                <a:lnTo>
                  <a:pt x="1265224" y="271703"/>
                </a:lnTo>
                <a:lnTo>
                  <a:pt x="1282763" y="249148"/>
                </a:lnTo>
                <a:close/>
              </a:path>
              <a:path w="1499870" h="344804">
                <a:moveTo>
                  <a:pt x="1499362" y="40957"/>
                </a:moveTo>
                <a:lnTo>
                  <a:pt x="1319479" y="40957"/>
                </a:lnTo>
                <a:lnTo>
                  <a:pt x="1319479" y="81597"/>
                </a:lnTo>
                <a:lnTo>
                  <a:pt x="1319479" y="150177"/>
                </a:lnTo>
                <a:lnTo>
                  <a:pt x="1319479" y="189547"/>
                </a:lnTo>
                <a:lnTo>
                  <a:pt x="1319479" y="263207"/>
                </a:lnTo>
                <a:lnTo>
                  <a:pt x="1319479" y="303847"/>
                </a:lnTo>
                <a:lnTo>
                  <a:pt x="1499362" y="303847"/>
                </a:lnTo>
                <a:lnTo>
                  <a:pt x="1499362" y="263207"/>
                </a:lnTo>
                <a:lnTo>
                  <a:pt x="1365554" y="263207"/>
                </a:lnTo>
                <a:lnTo>
                  <a:pt x="1365554" y="189547"/>
                </a:lnTo>
                <a:lnTo>
                  <a:pt x="1496606" y="189547"/>
                </a:lnTo>
                <a:lnTo>
                  <a:pt x="1496606" y="150177"/>
                </a:lnTo>
                <a:lnTo>
                  <a:pt x="1365554" y="150177"/>
                </a:lnTo>
                <a:lnTo>
                  <a:pt x="1365554" y="81597"/>
                </a:lnTo>
                <a:lnTo>
                  <a:pt x="1499362" y="81597"/>
                </a:lnTo>
                <a:lnTo>
                  <a:pt x="1499362" y="40957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903737" y="9976427"/>
            <a:ext cx="986155" cy="267970"/>
          </a:xfrm>
          <a:custGeom>
            <a:avLst/>
            <a:gdLst/>
            <a:ahLst/>
            <a:cxnLst/>
            <a:rect l="l" t="t" r="r" b="b"/>
            <a:pathLst>
              <a:path w="986154" h="267970">
                <a:moveTo>
                  <a:pt x="227495" y="381"/>
                </a:moveTo>
                <a:lnTo>
                  <a:pt x="181419" y="381"/>
                </a:lnTo>
                <a:lnTo>
                  <a:pt x="181419" y="182194"/>
                </a:lnTo>
                <a:lnTo>
                  <a:pt x="47218" y="381"/>
                </a:lnTo>
                <a:lnTo>
                  <a:pt x="0" y="381"/>
                </a:lnTo>
                <a:lnTo>
                  <a:pt x="0" y="262890"/>
                </a:lnTo>
                <a:lnTo>
                  <a:pt x="46075" y="262890"/>
                </a:lnTo>
                <a:lnTo>
                  <a:pt x="46075" y="75171"/>
                </a:lnTo>
                <a:lnTo>
                  <a:pt x="183032" y="262890"/>
                </a:lnTo>
                <a:lnTo>
                  <a:pt x="227495" y="262890"/>
                </a:lnTo>
                <a:lnTo>
                  <a:pt x="227495" y="381"/>
                </a:lnTo>
                <a:close/>
              </a:path>
              <a:path w="986154" h="267970">
                <a:moveTo>
                  <a:pt x="471627" y="0"/>
                </a:moveTo>
                <a:lnTo>
                  <a:pt x="266611" y="0"/>
                </a:lnTo>
                <a:lnTo>
                  <a:pt x="266611" y="40640"/>
                </a:lnTo>
                <a:lnTo>
                  <a:pt x="346151" y="40640"/>
                </a:lnTo>
                <a:lnTo>
                  <a:pt x="346151" y="262890"/>
                </a:lnTo>
                <a:lnTo>
                  <a:pt x="392150" y="262890"/>
                </a:lnTo>
                <a:lnTo>
                  <a:pt x="392150" y="40640"/>
                </a:lnTo>
                <a:lnTo>
                  <a:pt x="471627" y="40640"/>
                </a:lnTo>
                <a:lnTo>
                  <a:pt x="471627" y="0"/>
                </a:lnTo>
                <a:close/>
              </a:path>
              <a:path w="986154" h="267970">
                <a:moveTo>
                  <a:pt x="714209" y="262890"/>
                </a:moveTo>
                <a:lnTo>
                  <a:pt x="652868" y="164884"/>
                </a:lnTo>
                <a:lnTo>
                  <a:pt x="649668" y="159766"/>
                </a:lnTo>
                <a:lnTo>
                  <a:pt x="672884" y="152082"/>
                </a:lnTo>
                <a:lnTo>
                  <a:pt x="692886" y="136690"/>
                </a:lnTo>
                <a:lnTo>
                  <a:pt x="700366" y="124345"/>
                </a:lnTo>
                <a:lnTo>
                  <a:pt x="706920" y="113550"/>
                </a:lnTo>
                <a:lnTo>
                  <a:pt x="712216" y="82613"/>
                </a:lnTo>
                <a:lnTo>
                  <a:pt x="706056" y="49199"/>
                </a:lnTo>
                <a:lnTo>
                  <a:pt x="700481" y="40906"/>
                </a:lnTo>
                <a:lnTo>
                  <a:pt x="688606" y="23215"/>
                </a:lnTo>
                <a:lnTo>
                  <a:pt x="664984" y="8597"/>
                </a:lnTo>
                <a:lnTo>
                  <a:pt x="664984" y="82257"/>
                </a:lnTo>
                <a:lnTo>
                  <a:pt x="661644" y="99618"/>
                </a:lnTo>
                <a:lnTo>
                  <a:pt x="652322" y="112890"/>
                </a:lnTo>
                <a:lnTo>
                  <a:pt x="638124" y="121361"/>
                </a:lnTo>
                <a:lnTo>
                  <a:pt x="620141" y="124345"/>
                </a:lnTo>
                <a:lnTo>
                  <a:pt x="556818" y="124345"/>
                </a:lnTo>
                <a:lnTo>
                  <a:pt x="556818" y="40906"/>
                </a:lnTo>
                <a:lnTo>
                  <a:pt x="620141" y="40906"/>
                </a:lnTo>
                <a:lnTo>
                  <a:pt x="638124" y="43827"/>
                </a:lnTo>
                <a:lnTo>
                  <a:pt x="652322" y="52133"/>
                </a:lnTo>
                <a:lnTo>
                  <a:pt x="661644" y="65163"/>
                </a:lnTo>
                <a:lnTo>
                  <a:pt x="664984" y="82257"/>
                </a:lnTo>
                <a:lnTo>
                  <a:pt x="664984" y="8597"/>
                </a:lnTo>
                <a:lnTo>
                  <a:pt x="661403" y="6375"/>
                </a:lnTo>
                <a:lnTo>
                  <a:pt x="626021" y="381"/>
                </a:lnTo>
                <a:lnTo>
                  <a:pt x="510743" y="381"/>
                </a:lnTo>
                <a:lnTo>
                  <a:pt x="510743" y="262890"/>
                </a:lnTo>
                <a:lnTo>
                  <a:pt x="556818" y="262890"/>
                </a:lnTo>
                <a:lnTo>
                  <a:pt x="556818" y="164884"/>
                </a:lnTo>
                <a:lnTo>
                  <a:pt x="602805" y="164884"/>
                </a:lnTo>
                <a:lnTo>
                  <a:pt x="660692" y="262890"/>
                </a:lnTo>
                <a:lnTo>
                  <a:pt x="714209" y="262890"/>
                </a:lnTo>
                <a:close/>
              </a:path>
              <a:path w="986154" h="267970">
                <a:moveTo>
                  <a:pt x="985875" y="393"/>
                </a:moveTo>
                <a:lnTo>
                  <a:pt x="939012" y="393"/>
                </a:lnTo>
                <a:lnTo>
                  <a:pt x="939012" y="157784"/>
                </a:lnTo>
                <a:lnTo>
                  <a:pt x="934707" y="186143"/>
                </a:lnTo>
                <a:lnTo>
                  <a:pt x="921956" y="207860"/>
                </a:lnTo>
                <a:lnTo>
                  <a:pt x="901001" y="221767"/>
                </a:lnTo>
                <a:lnTo>
                  <a:pt x="872109" y="226669"/>
                </a:lnTo>
                <a:lnTo>
                  <a:pt x="843241" y="221767"/>
                </a:lnTo>
                <a:lnTo>
                  <a:pt x="822286" y="207860"/>
                </a:lnTo>
                <a:lnTo>
                  <a:pt x="809523" y="186143"/>
                </a:lnTo>
                <a:lnTo>
                  <a:pt x="805205" y="157784"/>
                </a:lnTo>
                <a:lnTo>
                  <a:pt x="805205" y="393"/>
                </a:lnTo>
                <a:lnTo>
                  <a:pt x="758405" y="393"/>
                </a:lnTo>
                <a:lnTo>
                  <a:pt x="758405" y="158965"/>
                </a:lnTo>
                <a:lnTo>
                  <a:pt x="765505" y="203339"/>
                </a:lnTo>
                <a:lnTo>
                  <a:pt x="786790" y="237629"/>
                </a:lnTo>
                <a:lnTo>
                  <a:pt x="822312" y="259740"/>
                </a:lnTo>
                <a:lnTo>
                  <a:pt x="872109" y="267589"/>
                </a:lnTo>
                <a:lnTo>
                  <a:pt x="922108" y="259740"/>
                </a:lnTo>
                <a:lnTo>
                  <a:pt x="957630" y="237629"/>
                </a:lnTo>
                <a:lnTo>
                  <a:pt x="978839" y="203339"/>
                </a:lnTo>
                <a:lnTo>
                  <a:pt x="985875" y="158965"/>
                </a:lnTo>
                <a:lnTo>
                  <a:pt x="985875" y="393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945623" y="9976804"/>
            <a:ext cx="273050" cy="262890"/>
          </a:xfrm>
          <a:custGeom>
            <a:avLst/>
            <a:gdLst/>
            <a:ahLst/>
            <a:cxnLst/>
            <a:rect l="l" t="t" r="r" b="b"/>
            <a:pathLst>
              <a:path w="273050" h="262890">
                <a:moveTo>
                  <a:pt x="272745" y="0"/>
                </a:moveTo>
                <a:lnTo>
                  <a:pt x="207773" y="0"/>
                </a:lnTo>
                <a:lnTo>
                  <a:pt x="136571" y="180245"/>
                </a:lnTo>
                <a:lnTo>
                  <a:pt x="64909" y="0"/>
                </a:lnTo>
                <a:lnTo>
                  <a:pt x="0" y="0"/>
                </a:lnTo>
                <a:lnTo>
                  <a:pt x="0" y="262505"/>
                </a:lnTo>
                <a:lnTo>
                  <a:pt x="46071" y="262505"/>
                </a:lnTo>
                <a:lnTo>
                  <a:pt x="46071" y="59820"/>
                </a:lnTo>
                <a:lnTo>
                  <a:pt x="126760" y="262505"/>
                </a:lnTo>
                <a:lnTo>
                  <a:pt x="146445" y="262505"/>
                </a:lnTo>
                <a:lnTo>
                  <a:pt x="226673" y="59820"/>
                </a:lnTo>
                <a:lnTo>
                  <a:pt x="226673" y="262505"/>
                </a:lnTo>
                <a:lnTo>
                  <a:pt x="272745" y="262505"/>
                </a:lnTo>
                <a:lnTo>
                  <a:pt x="272745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9777577" y="3394561"/>
            <a:ext cx="6924040" cy="5828665"/>
          </a:xfrm>
          <a:prstGeom prst="rect">
            <a:avLst/>
          </a:prstGeom>
        </p:spPr>
        <p:txBody>
          <a:bodyPr vert="horz" wrap="square" lIns="0" tIns="425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4"/>
              </a:spcBef>
            </a:pPr>
            <a:r>
              <a:rPr sz="3450" b="0" dirty="0">
                <a:solidFill>
                  <a:srgbClr val="123451"/>
                </a:solidFill>
                <a:latin typeface="Work Sans Light"/>
                <a:cs typeface="Work Sans Light"/>
              </a:rPr>
              <a:t>JUDR.</a:t>
            </a:r>
            <a:r>
              <a:rPr sz="3450" b="0" spc="-140" dirty="0">
                <a:solidFill>
                  <a:srgbClr val="123451"/>
                </a:solidFill>
                <a:latin typeface="Work Sans Light"/>
                <a:cs typeface="Work Sans Light"/>
              </a:rPr>
              <a:t> </a:t>
            </a:r>
            <a:r>
              <a:rPr sz="3450" b="0" dirty="0">
                <a:solidFill>
                  <a:srgbClr val="123451"/>
                </a:solidFill>
                <a:latin typeface="Work Sans Light"/>
                <a:cs typeface="Work Sans Light"/>
              </a:rPr>
              <a:t>JARMILA</a:t>
            </a:r>
            <a:r>
              <a:rPr sz="3450" b="0" spc="-270" dirty="0">
                <a:solidFill>
                  <a:srgbClr val="123451"/>
                </a:solidFill>
                <a:latin typeface="Work Sans Light"/>
                <a:cs typeface="Work Sans Light"/>
              </a:rPr>
              <a:t> </a:t>
            </a:r>
            <a:r>
              <a:rPr sz="3450" b="0" spc="-10" dirty="0">
                <a:solidFill>
                  <a:srgbClr val="123451"/>
                </a:solidFill>
                <a:latin typeface="Work Sans Light"/>
                <a:cs typeface="Work Sans Light"/>
              </a:rPr>
              <a:t>VESELÁ</a:t>
            </a:r>
            <a:endParaRPr sz="3450" dirty="0">
              <a:latin typeface="Work Sans Light"/>
              <a:cs typeface="Work Sans Light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2050" b="0" dirty="0">
                <a:solidFill>
                  <a:srgbClr val="123451"/>
                </a:solidFill>
                <a:latin typeface="Work Sans ExtraLight"/>
                <a:cs typeface="Work Sans ExtraLight"/>
              </a:rPr>
              <a:t>jednatelka</a:t>
            </a:r>
            <a:r>
              <a:rPr sz="2050" b="0" spc="-90" dirty="0">
                <a:solidFill>
                  <a:srgbClr val="123451"/>
                </a:solidFill>
                <a:latin typeface="Work Sans ExtraLight"/>
                <a:cs typeface="Work Sans ExtraLight"/>
              </a:rPr>
              <a:t> </a:t>
            </a:r>
            <a:r>
              <a:rPr sz="2050" b="0" dirty="0">
                <a:solidFill>
                  <a:srgbClr val="123451"/>
                </a:solidFill>
                <a:latin typeface="Work Sans ExtraLight"/>
                <a:cs typeface="Work Sans ExtraLight"/>
              </a:rPr>
              <a:t>společnosti</a:t>
            </a:r>
            <a:r>
              <a:rPr sz="2050" b="0" spc="-20" dirty="0">
                <a:solidFill>
                  <a:srgbClr val="123451"/>
                </a:solidFill>
                <a:latin typeface="Work Sans ExtraLight"/>
                <a:cs typeface="Work Sans ExtraLight"/>
              </a:rPr>
              <a:t> </a:t>
            </a:r>
            <a:r>
              <a:rPr sz="2050" b="0" spc="-10" dirty="0">
                <a:solidFill>
                  <a:srgbClr val="123451"/>
                </a:solidFill>
                <a:latin typeface="Work Sans ExtraLight"/>
                <a:cs typeface="Work Sans ExtraLight"/>
              </a:rPr>
              <a:t>InsolCentrum</a:t>
            </a:r>
            <a:endParaRPr sz="2050" dirty="0">
              <a:latin typeface="Work Sans ExtraLight"/>
              <a:cs typeface="Work Sans ExtraLight"/>
            </a:endParaRPr>
          </a:p>
          <a:p>
            <a:pPr>
              <a:lnSpc>
                <a:spcPct val="100000"/>
              </a:lnSpc>
            </a:pPr>
            <a:endParaRPr sz="2400" dirty="0">
              <a:latin typeface="Work Sans ExtraLight"/>
              <a:cs typeface="Work Sans ExtraLight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800" dirty="0">
              <a:latin typeface="Work Sans ExtraLight"/>
              <a:cs typeface="Work Sans ExtraLight"/>
            </a:endParaRPr>
          </a:p>
          <a:p>
            <a:pPr marL="12700">
              <a:lnSpc>
                <a:spcPct val="100000"/>
              </a:lnSpc>
            </a:pPr>
            <a:r>
              <a:rPr sz="3450" b="0" dirty="0">
                <a:solidFill>
                  <a:srgbClr val="123451"/>
                </a:solidFill>
                <a:latin typeface="Work Sans Light"/>
                <a:cs typeface="Work Sans Light"/>
              </a:rPr>
              <a:t>DOC.</a:t>
            </a:r>
            <a:r>
              <a:rPr sz="3450" b="0" spc="-15" dirty="0">
                <a:solidFill>
                  <a:srgbClr val="123451"/>
                </a:solidFill>
                <a:latin typeface="Work Sans Light"/>
                <a:cs typeface="Work Sans Light"/>
              </a:rPr>
              <a:t> </a:t>
            </a:r>
            <a:r>
              <a:rPr sz="3450" b="0" dirty="0">
                <a:solidFill>
                  <a:srgbClr val="123451"/>
                </a:solidFill>
                <a:latin typeface="Work Sans Light"/>
                <a:cs typeface="Work Sans Light"/>
              </a:rPr>
              <a:t>PHDR.</a:t>
            </a:r>
            <a:r>
              <a:rPr sz="3450" b="0" spc="-10" dirty="0">
                <a:solidFill>
                  <a:srgbClr val="123451"/>
                </a:solidFill>
                <a:latin typeface="Work Sans Light"/>
                <a:cs typeface="Work Sans Light"/>
              </a:rPr>
              <a:t> </a:t>
            </a:r>
            <a:r>
              <a:rPr sz="3450" b="0" spc="-40" dirty="0">
                <a:solidFill>
                  <a:srgbClr val="123451"/>
                </a:solidFill>
                <a:latin typeface="Work Sans Light"/>
                <a:cs typeface="Work Sans Light"/>
              </a:rPr>
              <a:t>PAVEL</a:t>
            </a:r>
            <a:r>
              <a:rPr sz="3450" b="0" spc="-100" dirty="0">
                <a:solidFill>
                  <a:srgbClr val="123451"/>
                </a:solidFill>
                <a:latin typeface="Work Sans Light"/>
                <a:cs typeface="Work Sans Light"/>
              </a:rPr>
              <a:t> </a:t>
            </a:r>
            <a:r>
              <a:rPr sz="3450" b="0" dirty="0">
                <a:solidFill>
                  <a:srgbClr val="123451"/>
                </a:solidFill>
                <a:latin typeface="Work Sans Light"/>
                <a:cs typeface="Work Sans Light"/>
              </a:rPr>
              <a:t>KUCHAŘ,</a:t>
            </a:r>
            <a:r>
              <a:rPr sz="3450" b="0" spc="-10" dirty="0">
                <a:solidFill>
                  <a:srgbClr val="123451"/>
                </a:solidFill>
                <a:latin typeface="Work Sans Light"/>
                <a:cs typeface="Work Sans Light"/>
              </a:rPr>
              <a:t> </a:t>
            </a:r>
            <a:r>
              <a:rPr sz="3450" b="0" spc="-20" dirty="0">
                <a:solidFill>
                  <a:srgbClr val="123451"/>
                </a:solidFill>
                <a:latin typeface="Work Sans Light"/>
                <a:cs typeface="Work Sans Light"/>
              </a:rPr>
              <a:t>CSC.</a:t>
            </a:r>
            <a:endParaRPr sz="3450" dirty="0">
              <a:latin typeface="Work Sans Light"/>
              <a:cs typeface="Work Sans Light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2050" b="0" dirty="0">
                <a:solidFill>
                  <a:srgbClr val="123451"/>
                </a:solidFill>
                <a:latin typeface="Work Sans ExtraLight"/>
                <a:cs typeface="Work Sans ExtraLight"/>
              </a:rPr>
              <a:t>sociolog,</a:t>
            </a:r>
            <a:r>
              <a:rPr sz="2050" b="0" spc="-35" dirty="0">
                <a:solidFill>
                  <a:srgbClr val="123451"/>
                </a:solidFill>
                <a:latin typeface="Work Sans ExtraLight"/>
                <a:cs typeface="Work Sans ExtraLight"/>
              </a:rPr>
              <a:t> </a:t>
            </a:r>
            <a:r>
              <a:rPr sz="2050" b="0" spc="-10" dirty="0">
                <a:solidFill>
                  <a:srgbClr val="123451"/>
                </a:solidFill>
                <a:latin typeface="Work Sans ExtraLight"/>
                <a:cs typeface="Work Sans ExtraLight"/>
              </a:rPr>
              <a:t>Fakulta</a:t>
            </a:r>
            <a:r>
              <a:rPr sz="2050" b="0" spc="-80" dirty="0">
                <a:solidFill>
                  <a:srgbClr val="123451"/>
                </a:solidFill>
                <a:latin typeface="Work Sans ExtraLight"/>
                <a:cs typeface="Work Sans ExtraLight"/>
              </a:rPr>
              <a:t> </a:t>
            </a:r>
            <a:r>
              <a:rPr sz="2050" b="0" dirty="0">
                <a:solidFill>
                  <a:srgbClr val="123451"/>
                </a:solidFill>
                <a:latin typeface="Work Sans ExtraLight"/>
                <a:cs typeface="Work Sans ExtraLight"/>
              </a:rPr>
              <a:t>sociálně</a:t>
            </a:r>
            <a:r>
              <a:rPr sz="2050" b="0" spc="-35" dirty="0">
                <a:solidFill>
                  <a:srgbClr val="123451"/>
                </a:solidFill>
                <a:latin typeface="Work Sans ExtraLight"/>
                <a:cs typeface="Work Sans ExtraLight"/>
              </a:rPr>
              <a:t> </a:t>
            </a:r>
            <a:r>
              <a:rPr sz="2050" b="0" dirty="0">
                <a:solidFill>
                  <a:srgbClr val="123451"/>
                </a:solidFill>
                <a:latin typeface="Work Sans ExtraLight"/>
                <a:cs typeface="Work Sans ExtraLight"/>
              </a:rPr>
              <a:t>ekonomická</a:t>
            </a:r>
            <a:r>
              <a:rPr sz="2050" b="0" spc="-80" dirty="0">
                <a:solidFill>
                  <a:srgbClr val="123451"/>
                </a:solidFill>
                <a:latin typeface="Work Sans ExtraLight"/>
                <a:cs typeface="Work Sans ExtraLight"/>
              </a:rPr>
              <a:t> </a:t>
            </a:r>
            <a:r>
              <a:rPr sz="2050" b="0" spc="-20" dirty="0">
                <a:solidFill>
                  <a:srgbClr val="123451"/>
                </a:solidFill>
                <a:latin typeface="Work Sans ExtraLight"/>
                <a:cs typeface="Work Sans ExtraLight"/>
              </a:rPr>
              <a:t>UJEP</a:t>
            </a:r>
            <a:endParaRPr sz="2050" dirty="0">
              <a:latin typeface="Work Sans ExtraLight"/>
              <a:cs typeface="Work Sans ExtraLight"/>
            </a:endParaRPr>
          </a:p>
          <a:p>
            <a:pPr>
              <a:lnSpc>
                <a:spcPct val="100000"/>
              </a:lnSpc>
            </a:pPr>
            <a:endParaRPr sz="2400" dirty="0">
              <a:latin typeface="Work Sans ExtraLight"/>
              <a:cs typeface="Work Sans ExtraLight"/>
            </a:endParaRPr>
          </a:p>
          <a:p>
            <a:pPr>
              <a:lnSpc>
                <a:spcPct val="100000"/>
              </a:lnSpc>
            </a:pPr>
            <a:endParaRPr sz="2850" dirty="0">
              <a:latin typeface="Work Sans ExtraLight"/>
              <a:cs typeface="Work Sans ExtraLight"/>
            </a:endParaRPr>
          </a:p>
          <a:p>
            <a:pPr marL="12700">
              <a:lnSpc>
                <a:spcPct val="100000"/>
              </a:lnSpc>
            </a:pPr>
            <a:r>
              <a:rPr sz="3450" b="0" dirty="0">
                <a:solidFill>
                  <a:srgbClr val="123451"/>
                </a:solidFill>
                <a:latin typeface="Work Sans Light"/>
                <a:cs typeface="Work Sans Light"/>
              </a:rPr>
              <a:t>MGR.</a:t>
            </a:r>
            <a:r>
              <a:rPr sz="3450" b="0" spc="35" dirty="0">
                <a:solidFill>
                  <a:srgbClr val="123451"/>
                </a:solidFill>
                <a:latin typeface="Work Sans Light"/>
                <a:cs typeface="Work Sans Light"/>
              </a:rPr>
              <a:t> </a:t>
            </a:r>
            <a:r>
              <a:rPr sz="3450" b="0" dirty="0">
                <a:solidFill>
                  <a:srgbClr val="123451"/>
                </a:solidFill>
                <a:latin typeface="Work Sans Light"/>
                <a:cs typeface="Work Sans Light"/>
              </a:rPr>
              <a:t>RADKA</a:t>
            </a:r>
            <a:r>
              <a:rPr sz="3450" b="0" spc="-200" dirty="0">
                <a:solidFill>
                  <a:srgbClr val="123451"/>
                </a:solidFill>
                <a:latin typeface="Work Sans Light"/>
                <a:cs typeface="Work Sans Light"/>
              </a:rPr>
              <a:t> </a:t>
            </a:r>
            <a:r>
              <a:rPr sz="3450" b="0" spc="-10" dirty="0">
                <a:solidFill>
                  <a:srgbClr val="123451"/>
                </a:solidFill>
                <a:latin typeface="Work Sans Light"/>
                <a:cs typeface="Work Sans Light"/>
              </a:rPr>
              <a:t>VLADYKOVÁ</a:t>
            </a:r>
            <a:endParaRPr sz="3450" dirty="0">
              <a:latin typeface="Work Sans Light"/>
              <a:cs typeface="Work Sans Light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2050" b="0" dirty="0">
                <a:solidFill>
                  <a:srgbClr val="123451"/>
                </a:solidFill>
                <a:latin typeface="Work Sans ExtraLight"/>
                <a:cs typeface="Work Sans ExtraLight"/>
              </a:rPr>
              <a:t>ředitelka</a:t>
            </a:r>
            <a:r>
              <a:rPr sz="2050" b="0" spc="-80" dirty="0">
                <a:solidFill>
                  <a:srgbClr val="123451"/>
                </a:solidFill>
                <a:latin typeface="Work Sans ExtraLight"/>
                <a:cs typeface="Work Sans ExtraLight"/>
              </a:rPr>
              <a:t> </a:t>
            </a:r>
            <a:r>
              <a:rPr sz="2050" b="0" dirty="0">
                <a:solidFill>
                  <a:srgbClr val="123451"/>
                </a:solidFill>
                <a:latin typeface="Work Sans ExtraLight"/>
                <a:cs typeface="Work Sans ExtraLight"/>
              </a:rPr>
              <a:t>Svazu</a:t>
            </a:r>
            <a:r>
              <a:rPr sz="2050" b="0" spc="-20" dirty="0">
                <a:solidFill>
                  <a:srgbClr val="123451"/>
                </a:solidFill>
                <a:latin typeface="Work Sans ExtraLight"/>
                <a:cs typeface="Work Sans ExtraLight"/>
              </a:rPr>
              <a:t> </a:t>
            </a:r>
            <a:r>
              <a:rPr sz="2050" b="0" dirty="0">
                <a:solidFill>
                  <a:srgbClr val="123451"/>
                </a:solidFill>
                <a:latin typeface="Work Sans ExtraLight"/>
                <a:cs typeface="Work Sans ExtraLight"/>
              </a:rPr>
              <a:t>měst</a:t>
            </a:r>
            <a:r>
              <a:rPr sz="2050" b="0" spc="-45" dirty="0">
                <a:solidFill>
                  <a:srgbClr val="123451"/>
                </a:solidFill>
                <a:latin typeface="Work Sans ExtraLight"/>
                <a:cs typeface="Work Sans ExtraLight"/>
              </a:rPr>
              <a:t> </a:t>
            </a:r>
            <a:r>
              <a:rPr sz="2050" b="0" dirty="0">
                <a:solidFill>
                  <a:srgbClr val="123451"/>
                </a:solidFill>
                <a:latin typeface="Work Sans ExtraLight"/>
                <a:cs typeface="Work Sans ExtraLight"/>
              </a:rPr>
              <a:t>a</a:t>
            </a:r>
            <a:r>
              <a:rPr sz="2050" b="0" spc="-75" dirty="0">
                <a:solidFill>
                  <a:srgbClr val="123451"/>
                </a:solidFill>
                <a:latin typeface="Work Sans ExtraLight"/>
                <a:cs typeface="Work Sans ExtraLight"/>
              </a:rPr>
              <a:t> </a:t>
            </a:r>
            <a:r>
              <a:rPr sz="2050" b="0" dirty="0">
                <a:solidFill>
                  <a:srgbClr val="123451"/>
                </a:solidFill>
                <a:latin typeface="Work Sans ExtraLight"/>
                <a:cs typeface="Work Sans ExtraLight"/>
              </a:rPr>
              <a:t>obcí</a:t>
            </a:r>
            <a:r>
              <a:rPr sz="2050" b="0" spc="-20" dirty="0">
                <a:solidFill>
                  <a:srgbClr val="123451"/>
                </a:solidFill>
                <a:latin typeface="Work Sans ExtraLight"/>
                <a:cs typeface="Work Sans ExtraLight"/>
              </a:rPr>
              <a:t> </a:t>
            </a:r>
            <a:r>
              <a:rPr sz="2050" b="0" spc="-25" dirty="0">
                <a:solidFill>
                  <a:srgbClr val="123451"/>
                </a:solidFill>
                <a:latin typeface="Work Sans ExtraLight"/>
                <a:cs typeface="Work Sans ExtraLight"/>
              </a:rPr>
              <a:t>ČR</a:t>
            </a:r>
            <a:endParaRPr sz="2050" dirty="0">
              <a:latin typeface="Work Sans ExtraLight"/>
              <a:cs typeface="Work Sans ExtraLight"/>
            </a:endParaRPr>
          </a:p>
          <a:p>
            <a:pPr>
              <a:lnSpc>
                <a:spcPct val="100000"/>
              </a:lnSpc>
            </a:pPr>
            <a:endParaRPr sz="2400" dirty="0">
              <a:latin typeface="Work Sans ExtraLight"/>
              <a:cs typeface="Work Sans ExtraLight"/>
            </a:endParaRPr>
          </a:p>
          <a:p>
            <a:pPr>
              <a:lnSpc>
                <a:spcPct val="100000"/>
              </a:lnSpc>
            </a:pPr>
            <a:endParaRPr sz="2850" dirty="0">
              <a:latin typeface="Work Sans ExtraLight"/>
              <a:cs typeface="Work Sans ExtraLight"/>
            </a:endParaRPr>
          </a:p>
          <a:p>
            <a:pPr marL="12700">
              <a:lnSpc>
                <a:spcPct val="100000"/>
              </a:lnSpc>
            </a:pPr>
            <a:r>
              <a:rPr sz="3450" b="0" dirty="0">
                <a:solidFill>
                  <a:srgbClr val="123451"/>
                </a:solidFill>
                <a:latin typeface="Work Sans Light"/>
                <a:cs typeface="Work Sans Light"/>
              </a:rPr>
              <a:t>ING.</a:t>
            </a:r>
            <a:r>
              <a:rPr sz="3450" b="0" spc="-80" dirty="0">
                <a:solidFill>
                  <a:srgbClr val="123451"/>
                </a:solidFill>
                <a:latin typeface="Work Sans Light"/>
                <a:cs typeface="Work Sans Light"/>
              </a:rPr>
              <a:t> </a:t>
            </a:r>
            <a:r>
              <a:rPr sz="3450" b="0" dirty="0">
                <a:solidFill>
                  <a:srgbClr val="123451"/>
                </a:solidFill>
                <a:latin typeface="Work Sans Light"/>
                <a:cs typeface="Work Sans Light"/>
              </a:rPr>
              <a:t>JAN</a:t>
            </a:r>
            <a:r>
              <a:rPr sz="3450" b="0" spc="-120" dirty="0">
                <a:solidFill>
                  <a:srgbClr val="123451"/>
                </a:solidFill>
                <a:latin typeface="Work Sans Light"/>
                <a:cs typeface="Work Sans Light"/>
              </a:rPr>
              <a:t> </a:t>
            </a:r>
            <a:r>
              <a:rPr sz="3450" b="0" spc="-10" dirty="0">
                <a:solidFill>
                  <a:srgbClr val="123451"/>
                </a:solidFill>
                <a:latin typeface="Work Sans Light"/>
                <a:cs typeface="Work Sans Light"/>
              </a:rPr>
              <a:t>VYSLOUŽIL</a:t>
            </a:r>
            <a:endParaRPr sz="3450" dirty="0">
              <a:latin typeface="Work Sans Light"/>
              <a:cs typeface="Work Sans Light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2050" b="0" dirty="0">
                <a:solidFill>
                  <a:srgbClr val="123451"/>
                </a:solidFill>
                <a:latin typeface="Work Sans ExtraLight"/>
                <a:cs typeface="Work Sans ExtraLight"/>
              </a:rPr>
              <a:t>předseda</a:t>
            </a:r>
            <a:r>
              <a:rPr sz="2050" b="0" spc="-110" dirty="0">
                <a:solidFill>
                  <a:srgbClr val="123451"/>
                </a:solidFill>
                <a:latin typeface="Work Sans ExtraLight"/>
                <a:cs typeface="Work Sans ExtraLight"/>
              </a:rPr>
              <a:t> </a:t>
            </a:r>
            <a:r>
              <a:rPr sz="2050" b="0" dirty="0">
                <a:solidFill>
                  <a:srgbClr val="123451"/>
                </a:solidFill>
                <a:latin typeface="Work Sans ExtraLight"/>
                <a:cs typeface="Work Sans ExtraLight"/>
              </a:rPr>
              <a:t>Svazu</a:t>
            </a:r>
            <a:r>
              <a:rPr sz="2050" b="0" spc="-55" dirty="0">
                <a:solidFill>
                  <a:srgbClr val="123451"/>
                </a:solidFill>
                <a:latin typeface="Work Sans ExtraLight"/>
                <a:cs typeface="Work Sans ExtraLight"/>
              </a:rPr>
              <a:t> </a:t>
            </a:r>
            <a:r>
              <a:rPr sz="2050" b="0" dirty="0">
                <a:solidFill>
                  <a:srgbClr val="123451"/>
                </a:solidFill>
                <a:latin typeface="Work Sans ExtraLight"/>
                <a:cs typeface="Work Sans ExtraLight"/>
              </a:rPr>
              <a:t>českých</a:t>
            </a:r>
            <a:r>
              <a:rPr sz="2050" b="0" spc="-55" dirty="0">
                <a:solidFill>
                  <a:srgbClr val="123451"/>
                </a:solidFill>
                <a:latin typeface="Work Sans ExtraLight"/>
                <a:cs typeface="Work Sans ExtraLight"/>
              </a:rPr>
              <a:t> </a:t>
            </a:r>
            <a:r>
              <a:rPr sz="2050" b="0" dirty="0">
                <a:solidFill>
                  <a:srgbClr val="123451"/>
                </a:solidFill>
                <a:latin typeface="Work Sans ExtraLight"/>
                <a:cs typeface="Work Sans ExtraLight"/>
              </a:rPr>
              <a:t>a</a:t>
            </a:r>
            <a:r>
              <a:rPr sz="2050" b="0" spc="-105" dirty="0">
                <a:solidFill>
                  <a:srgbClr val="123451"/>
                </a:solidFill>
                <a:latin typeface="Work Sans ExtraLight"/>
                <a:cs typeface="Work Sans ExtraLight"/>
              </a:rPr>
              <a:t> </a:t>
            </a:r>
            <a:r>
              <a:rPr sz="2050" b="0" dirty="0">
                <a:solidFill>
                  <a:srgbClr val="123451"/>
                </a:solidFill>
                <a:latin typeface="Work Sans ExtraLight"/>
                <a:cs typeface="Work Sans ExtraLight"/>
              </a:rPr>
              <a:t>moravských</a:t>
            </a:r>
            <a:r>
              <a:rPr sz="2050" b="0" spc="-55" dirty="0">
                <a:solidFill>
                  <a:srgbClr val="123451"/>
                </a:solidFill>
                <a:latin typeface="Work Sans ExtraLight"/>
                <a:cs typeface="Work Sans ExtraLight"/>
              </a:rPr>
              <a:t> </a:t>
            </a:r>
            <a:r>
              <a:rPr sz="2050" b="0" dirty="0">
                <a:solidFill>
                  <a:srgbClr val="123451"/>
                </a:solidFill>
                <a:latin typeface="Work Sans ExtraLight"/>
                <a:cs typeface="Work Sans ExtraLight"/>
              </a:rPr>
              <a:t>bytových</a:t>
            </a:r>
            <a:r>
              <a:rPr sz="2050" b="0" spc="-55" dirty="0">
                <a:solidFill>
                  <a:srgbClr val="123451"/>
                </a:solidFill>
                <a:latin typeface="Work Sans ExtraLight"/>
                <a:cs typeface="Work Sans ExtraLight"/>
              </a:rPr>
              <a:t> </a:t>
            </a:r>
            <a:r>
              <a:rPr sz="2050" b="0" spc="-10" dirty="0">
                <a:solidFill>
                  <a:srgbClr val="123451"/>
                </a:solidFill>
                <a:latin typeface="Work Sans ExtraLight"/>
                <a:cs typeface="Work Sans ExtraLight"/>
              </a:rPr>
              <a:t>družstev</a:t>
            </a:r>
            <a:endParaRPr sz="2050" dirty="0">
              <a:latin typeface="Work Sans ExtraLight"/>
              <a:cs typeface="Work Sans ExtraLight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975314" y="9820512"/>
            <a:ext cx="691515" cy="575945"/>
            <a:chOff x="6975314" y="9820512"/>
            <a:chExt cx="691515" cy="575945"/>
          </a:xfrm>
        </p:grpSpPr>
        <p:sp>
          <p:nvSpPr>
            <p:cNvPr id="14" name="object 14"/>
            <p:cNvSpPr/>
            <p:nvPr/>
          </p:nvSpPr>
          <p:spPr>
            <a:xfrm>
              <a:off x="6975314" y="9820516"/>
              <a:ext cx="691515" cy="575945"/>
            </a:xfrm>
            <a:custGeom>
              <a:avLst/>
              <a:gdLst/>
              <a:ahLst/>
              <a:cxnLst/>
              <a:rect l="l" t="t" r="r" b="b"/>
              <a:pathLst>
                <a:path w="691515" h="575945">
                  <a:moveTo>
                    <a:pt x="364889" y="189254"/>
                  </a:moveTo>
                  <a:lnTo>
                    <a:pt x="364889" y="575431"/>
                  </a:lnTo>
                  <a:lnTo>
                    <a:pt x="368512" y="574677"/>
                  </a:lnTo>
                  <a:lnTo>
                    <a:pt x="371255" y="574269"/>
                  </a:lnTo>
                  <a:lnTo>
                    <a:pt x="441976" y="554657"/>
                  </a:lnTo>
                  <a:lnTo>
                    <a:pt x="687790" y="489758"/>
                  </a:lnTo>
                  <a:lnTo>
                    <a:pt x="689863" y="486722"/>
                  </a:lnTo>
                  <a:lnTo>
                    <a:pt x="689772" y="431200"/>
                  </a:lnTo>
                  <a:lnTo>
                    <a:pt x="689684" y="203735"/>
                  </a:lnTo>
                  <a:lnTo>
                    <a:pt x="479315" y="203735"/>
                  </a:lnTo>
                  <a:lnTo>
                    <a:pt x="378710" y="190741"/>
                  </a:lnTo>
                  <a:lnTo>
                    <a:pt x="372030" y="190060"/>
                  </a:lnTo>
                  <a:lnTo>
                    <a:pt x="364889" y="189254"/>
                  </a:lnTo>
                  <a:close/>
                </a:path>
                <a:path w="691515" h="575945">
                  <a:moveTo>
                    <a:pt x="584533" y="102981"/>
                  </a:moveTo>
                  <a:lnTo>
                    <a:pt x="571186" y="104314"/>
                  </a:lnTo>
                  <a:lnTo>
                    <a:pt x="549934" y="108590"/>
                  </a:lnTo>
                  <a:lnTo>
                    <a:pt x="528537" y="112206"/>
                  </a:lnTo>
                  <a:lnTo>
                    <a:pt x="480027" y="119591"/>
                  </a:lnTo>
                  <a:lnTo>
                    <a:pt x="479280" y="121539"/>
                  </a:lnTo>
                  <a:lnTo>
                    <a:pt x="479179" y="127214"/>
                  </a:lnTo>
                  <a:lnTo>
                    <a:pt x="479321" y="139591"/>
                  </a:lnTo>
                  <a:lnTo>
                    <a:pt x="479428" y="189254"/>
                  </a:lnTo>
                  <a:lnTo>
                    <a:pt x="479315" y="203735"/>
                  </a:lnTo>
                  <a:lnTo>
                    <a:pt x="689684" y="203735"/>
                  </a:lnTo>
                  <a:lnTo>
                    <a:pt x="689675" y="136073"/>
                  </a:lnTo>
                  <a:lnTo>
                    <a:pt x="688910" y="132544"/>
                  </a:lnTo>
                  <a:lnTo>
                    <a:pt x="689172" y="123120"/>
                  </a:lnTo>
                  <a:lnTo>
                    <a:pt x="685528" y="121539"/>
                  </a:lnTo>
                  <a:lnTo>
                    <a:pt x="637064" y="112099"/>
                  </a:lnTo>
                  <a:lnTo>
                    <a:pt x="622494" y="109424"/>
                  </a:lnTo>
                  <a:lnTo>
                    <a:pt x="597350" y="104231"/>
                  </a:lnTo>
                  <a:lnTo>
                    <a:pt x="584533" y="102981"/>
                  </a:lnTo>
                  <a:close/>
                </a:path>
                <a:path w="691515" h="575945">
                  <a:moveTo>
                    <a:pt x="117753" y="107894"/>
                  </a:moveTo>
                  <a:lnTo>
                    <a:pt x="105735" y="108147"/>
                  </a:lnTo>
                  <a:lnTo>
                    <a:pt x="83136" y="110678"/>
                  </a:lnTo>
                  <a:lnTo>
                    <a:pt x="60602" y="113929"/>
                  </a:lnTo>
                  <a:lnTo>
                    <a:pt x="4596" y="122848"/>
                  </a:lnTo>
                  <a:lnTo>
                    <a:pt x="4638" y="467937"/>
                  </a:lnTo>
                  <a:lnTo>
                    <a:pt x="351120" y="575661"/>
                  </a:lnTo>
                  <a:lnTo>
                    <a:pt x="350994" y="203819"/>
                  </a:lnTo>
                  <a:lnTo>
                    <a:pt x="215543" y="203819"/>
                  </a:lnTo>
                  <a:lnTo>
                    <a:pt x="214579" y="200961"/>
                  </a:lnTo>
                  <a:lnTo>
                    <a:pt x="214700" y="188951"/>
                  </a:lnTo>
                  <a:lnTo>
                    <a:pt x="214793" y="144563"/>
                  </a:lnTo>
                  <a:lnTo>
                    <a:pt x="214998" y="127905"/>
                  </a:lnTo>
                  <a:lnTo>
                    <a:pt x="215145" y="121330"/>
                  </a:lnTo>
                  <a:lnTo>
                    <a:pt x="212841" y="119455"/>
                  </a:lnTo>
                  <a:lnTo>
                    <a:pt x="206737" y="118775"/>
                  </a:lnTo>
                  <a:lnTo>
                    <a:pt x="193591" y="117176"/>
                  </a:lnTo>
                  <a:lnTo>
                    <a:pt x="167339" y="113642"/>
                  </a:lnTo>
                  <a:lnTo>
                    <a:pt x="129886" y="108872"/>
                  </a:lnTo>
                  <a:lnTo>
                    <a:pt x="117753" y="107894"/>
                  </a:lnTo>
                  <a:close/>
                </a:path>
                <a:path w="691515" h="575945">
                  <a:moveTo>
                    <a:pt x="348146" y="188951"/>
                  </a:moveTo>
                  <a:lnTo>
                    <a:pt x="338027" y="189881"/>
                  </a:lnTo>
                  <a:lnTo>
                    <a:pt x="215543" y="203819"/>
                  </a:lnTo>
                  <a:lnTo>
                    <a:pt x="350994" y="203819"/>
                  </a:lnTo>
                  <a:lnTo>
                    <a:pt x="350994" y="199390"/>
                  </a:lnTo>
                  <a:lnTo>
                    <a:pt x="351539" y="195987"/>
                  </a:lnTo>
                  <a:lnTo>
                    <a:pt x="350638" y="191286"/>
                  </a:lnTo>
                  <a:lnTo>
                    <a:pt x="348146" y="188951"/>
                  </a:lnTo>
                  <a:close/>
                </a:path>
                <a:path w="691515" h="575945">
                  <a:moveTo>
                    <a:pt x="691117" y="48676"/>
                  </a:moveTo>
                  <a:lnTo>
                    <a:pt x="340798" y="48676"/>
                  </a:lnTo>
                  <a:lnTo>
                    <a:pt x="350397" y="48871"/>
                  </a:lnTo>
                  <a:lnTo>
                    <a:pt x="371821" y="50931"/>
                  </a:lnTo>
                  <a:lnTo>
                    <a:pt x="393210" y="53451"/>
                  </a:lnTo>
                  <a:lnTo>
                    <a:pt x="688198" y="92775"/>
                  </a:lnTo>
                  <a:lnTo>
                    <a:pt x="691476" y="93257"/>
                  </a:lnTo>
                  <a:lnTo>
                    <a:pt x="691353" y="67069"/>
                  </a:lnTo>
                  <a:lnTo>
                    <a:pt x="691227" y="54073"/>
                  </a:lnTo>
                  <a:lnTo>
                    <a:pt x="691117" y="48676"/>
                  </a:lnTo>
                  <a:close/>
                </a:path>
                <a:path w="691515" h="575945">
                  <a:moveTo>
                    <a:pt x="354892" y="0"/>
                  </a:moveTo>
                  <a:lnTo>
                    <a:pt x="332246" y="54"/>
                  </a:lnTo>
                  <a:lnTo>
                    <a:pt x="309467" y="2422"/>
                  </a:lnTo>
                  <a:lnTo>
                    <a:pt x="290609" y="5212"/>
                  </a:lnTo>
                  <a:lnTo>
                    <a:pt x="252757" y="9924"/>
                  </a:lnTo>
                  <a:lnTo>
                    <a:pt x="140847" y="24762"/>
                  </a:lnTo>
                  <a:lnTo>
                    <a:pt x="1109" y="41311"/>
                  </a:lnTo>
                  <a:lnTo>
                    <a:pt x="0" y="43091"/>
                  </a:lnTo>
                  <a:lnTo>
                    <a:pt x="94" y="92482"/>
                  </a:lnTo>
                  <a:lnTo>
                    <a:pt x="3696" y="92315"/>
                  </a:lnTo>
                  <a:lnTo>
                    <a:pt x="7774" y="92315"/>
                  </a:lnTo>
                  <a:lnTo>
                    <a:pt x="77233" y="82577"/>
                  </a:lnTo>
                  <a:lnTo>
                    <a:pt x="170933" y="70669"/>
                  </a:lnTo>
                  <a:lnTo>
                    <a:pt x="293722" y="54073"/>
                  </a:lnTo>
                  <a:lnTo>
                    <a:pt x="331122" y="49383"/>
                  </a:lnTo>
                  <a:lnTo>
                    <a:pt x="340798" y="48676"/>
                  </a:lnTo>
                  <a:lnTo>
                    <a:pt x="691117" y="48676"/>
                  </a:lnTo>
                  <a:lnTo>
                    <a:pt x="691026" y="44180"/>
                  </a:lnTo>
                  <a:lnTo>
                    <a:pt x="688366" y="41437"/>
                  </a:lnTo>
                  <a:lnTo>
                    <a:pt x="676145" y="39967"/>
                  </a:lnTo>
                  <a:lnTo>
                    <a:pt x="655076" y="37751"/>
                  </a:lnTo>
                  <a:lnTo>
                    <a:pt x="644556" y="36536"/>
                  </a:lnTo>
                  <a:lnTo>
                    <a:pt x="555290" y="24759"/>
                  </a:lnTo>
                  <a:lnTo>
                    <a:pt x="508068" y="18317"/>
                  </a:lnTo>
                  <a:lnTo>
                    <a:pt x="427047" y="8686"/>
                  </a:lnTo>
                  <a:lnTo>
                    <a:pt x="377495" y="1761"/>
                  </a:lnTo>
                  <a:lnTo>
                    <a:pt x="354892" y="0"/>
                  </a:lnTo>
                  <a:close/>
                </a:path>
                <a:path w="691515" h="575945">
                  <a:moveTo>
                    <a:pt x="7774" y="92315"/>
                  </a:moveTo>
                  <a:lnTo>
                    <a:pt x="3696" y="92315"/>
                  </a:lnTo>
                  <a:lnTo>
                    <a:pt x="6952" y="92430"/>
                  </a:lnTo>
                  <a:lnTo>
                    <a:pt x="7774" y="923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975310" y="9820522"/>
              <a:ext cx="691515" cy="575945"/>
            </a:xfrm>
            <a:custGeom>
              <a:avLst/>
              <a:gdLst/>
              <a:ahLst/>
              <a:cxnLst/>
              <a:rect l="l" t="t" r="r" b="b"/>
              <a:pathLst>
                <a:path w="691515" h="575945">
                  <a:moveTo>
                    <a:pt x="351536" y="195986"/>
                  </a:moveTo>
                  <a:lnTo>
                    <a:pt x="350647" y="191287"/>
                  </a:lnTo>
                  <a:lnTo>
                    <a:pt x="348145" y="188950"/>
                  </a:lnTo>
                  <a:lnTo>
                    <a:pt x="338023" y="189877"/>
                  </a:lnTo>
                  <a:lnTo>
                    <a:pt x="304952" y="193649"/>
                  </a:lnTo>
                  <a:lnTo>
                    <a:pt x="304952" y="218668"/>
                  </a:lnTo>
                  <a:lnTo>
                    <a:pt x="304888" y="538353"/>
                  </a:lnTo>
                  <a:lnTo>
                    <a:pt x="304571" y="538505"/>
                  </a:lnTo>
                  <a:lnTo>
                    <a:pt x="42722" y="481304"/>
                  </a:lnTo>
                  <a:lnTo>
                    <a:pt x="40932" y="480682"/>
                  </a:lnTo>
                  <a:lnTo>
                    <a:pt x="33591" y="479247"/>
                  </a:lnTo>
                  <a:lnTo>
                    <a:pt x="31724" y="476288"/>
                  </a:lnTo>
                  <a:lnTo>
                    <a:pt x="31889" y="426326"/>
                  </a:lnTo>
                  <a:lnTo>
                    <a:pt x="31838" y="142417"/>
                  </a:lnTo>
                  <a:lnTo>
                    <a:pt x="32562" y="139268"/>
                  </a:lnTo>
                  <a:lnTo>
                    <a:pt x="98437" y="130733"/>
                  </a:lnTo>
                  <a:lnTo>
                    <a:pt x="99148" y="131051"/>
                  </a:lnTo>
                  <a:lnTo>
                    <a:pt x="101003" y="131381"/>
                  </a:lnTo>
                  <a:lnTo>
                    <a:pt x="100939" y="218617"/>
                  </a:lnTo>
                  <a:lnTo>
                    <a:pt x="100850" y="231660"/>
                  </a:lnTo>
                  <a:lnTo>
                    <a:pt x="102527" y="233159"/>
                  </a:lnTo>
                  <a:lnTo>
                    <a:pt x="118986" y="231343"/>
                  </a:lnTo>
                  <a:lnTo>
                    <a:pt x="129717" y="230339"/>
                  </a:lnTo>
                  <a:lnTo>
                    <a:pt x="230187" y="223215"/>
                  </a:lnTo>
                  <a:lnTo>
                    <a:pt x="289521" y="219900"/>
                  </a:lnTo>
                  <a:lnTo>
                    <a:pt x="291668" y="220040"/>
                  </a:lnTo>
                  <a:lnTo>
                    <a:pt x="293077" y="219900"/>
                  </a:lnTo>
                  <a:lnTo>
                    <a:pt x="304952" y="218668"/>
                  </a:lnTo>
                  <a:lnTo>
                    <a:pt x="304952" y="193649"/>
                  </a:lnTo>
                  <a:lnTo>
                    <a:pt x="215544" y="203822"/>
                  </a:lnTo>
                  <a:lnTo>
                    <a:pt x="214591" y="200952"/>
                  </a:lnTo>
                  <a:lnTo>
                    <a:pt x="214706" y="188950"/>
                  </a:lnTo>
                  <a:lnTo>
                    <a:pt x="214820" y="142417"/>
                  </a:lnTo>
                  <a:lnTo>
                    <a:pt x="214972" y="130733"/>
                  </a:lnTo>
                  <a:lnTo>
                    <a:pt x="215011" y="127914"/>
                  </a:lnTo>
                  <a:lnTo>
                    <a:pt x="215138" y="121323"/>
                  </a:lnTo>
                  <a:lnTo>
                    <a:pt x="212839" y="119456"/>
                  </a:lnTo>
                  <a:lnTo>
                    <a:pt x="193598" y="117182"/>
                  </a:lnTo>
                  <a:lnTo>
                    <a:pt x="167335" y="113652"/>
                  </a:lnTo>
                  <a:lnTo>
                    <a:pt x="129882" y="108877"/>
                  </a:lnTo>
                  <a:lnTo>
                    <a:pt x="117754" y="107899"/>
                  </a:lnTo>
                  <a:lnTo>
                    <a:pt x="105740" y="108153"/>
                  </a:lnTo>
                  <a:lnTo>
                    <a:pt x="83134" y="110680"/>
                  </a:lnTo>
                  <a:lnTo>
                    <a:pt x="60604" y="113931"/>
                  </a:lnTo>
                  <a:lnTo>
                    <a:pt x="4597" y="122847"/>
                  </a:lnTo>
                  <a:lnTo>
                    <a:pt x="4635" y="467944"/>
                  </a:lnTo>
                  <a:lnTo>
                    <a:pt x="351116" y="575665"/>
                  </a:lnTo>
                  <a:lnTo>
                    <a:pt x="351104" y="538505"/>
                  </a:lnTo>
                  <a:lnTo>
                    <a:pt x="351002" y="218617"/>
                  </a:lnTo>
                  <a:lnTo>
                    <a:pt x="350989" y="203822"/>
                  </a:lnTo>
                  <a:lnTo>
                    <a:pt x="350989" y="199390"/>
                  </a:lnTo>
                  <a:lnTo>
                    <a:pt x="351536" y="195986"/>
                  </a:lnTo>
                  <a:close/>
                </a:path>
                <a:path w="691515" h="575945">
                  <a:moveTo>
                    <a:pt x="689864" y="486727"/>
                  </a:moveTo>
                  <a:lnTo>
                    <a:pt x="689724" y="373595"/>
                  </a:lnTo>
                  <a:lnTo>
                    <a:pt x="689698" y="285394"/>
                  </a:lnTo>
                  <a:lnTo>
                    <a:pt x="689686" y="211861"/>
                  </a:lnTo>
                  <a:lnTo>
                    <a:pt x="689673" y="136067"/>
                  </a:lnTo>
                  <a:lnTo>
                    <a:pt x="688911" y="132549"/>
                  </a:lnTo>
                  <a:lnTo>
                    <a:pt x="637057" y="112090"/>
                  </a:lnTo>
                  <a:lnTo>
                    <a:pt x="622490" y="109423"/>
                  </a:lnTo>
                  <a:lnTo>
                    <a:pt x="597344" y="104228"/>
                  </a:lnTo>
                  <a:lnTo>
                    <a:pt x="584530" y="102984"/>
                  </a:lnTo>
                  <a:lnTo>
                    <a:pt x="583184" y="103124"/>
                  </a:lnTo>
                  <a:lnTo>
                    <a:pt x="583184" y="298297"/>
                  </a:lnTo>
                  <a:lnTo>
                    <a:pt x="583184" y="447865"/>
                  </a:lnTo>
                  <a:lnTo>
                    <a:pt x="581660" y="449719"/>
                  </a:lnTo>
                  <a:lnTo>
                    <a:pt x="486473" y="471627"/>
                  </a:lnTo>
                  <a:lnTo>
                    <a:pt x="484619" y="470027"/>
                  </a:lnTo>
                  <a:lnTo>
                    <a:pt x="485521" y="289864"/>
                  </a:lnTo>
                  <a:lnTo>
                    <a:pt x="485736" y="288023"/>
                  </a:lnTo>
                  <a:lnTo>
                    <a:pt x="485902" y="285394"/>
                  </a:lnTo>
                  <a:lnTo>
                    <a:pt x="569137" y="296252"/>
                  </a:lnTo>
                  <a:lnTo>
                    <a:pt x="580936" y="297040"/>
                  </a:lnTo>
                  <a:lnTo>
                    <a:pt x="583184" y="298297"/>
                  </a:lnTo>
                  <a:lnTo>
                    <a:pt x="583184" y="103124"/>
                  </a:lnTo>
                  <a:lnTo>
                    <a:pt x="571182" y="104317"/>
                  </a:lnTo>
                  <a:lnTo>
                    <a:pt x="565912" y="105384"/>
                  </a:lnTo>
                  <a:lnTo>
                    <a:pt x="565912" y="208724"/>
                  </a:lnTo>
                  <a:lnTo>
                    <a:pt x="565619" y="209384"/>
                  </a:lnTo>
                  <a:lnTo>
                    <a:pt x="565061" y="211861"/>
                  </a:lnTo>
                  <a:lnTo>
                    <a:pt x="545579" y="208711"/>
                  </a:lnTo>
                  <a:lnTo>
                    <a:pt x="532257" y="206476"/>
                  </a:lnTo>
                  <a:lnTo>
                    <a:pt x="525360" y="204939"/>
                  </a:lnTo>
                  <a:lnTo>
                    <a:pt x="515581" y="203733"/>
                  </a:lnTo>
                  <a:lnTo>
                    <a:pt x="513461" y="203479"/>
                  </a:lnTo>
                  <a:lnTo>
                    <a:pt x="511238" y="201168"/>
                  </a:lnTo>
                  <a:lnTo>
                    <a:pt x="511225" y="127711"/>
                  </a:lnTo>
                  <a:lnTo>
                    <a:pt x="513118" y="125476"/>
                  </a:lnTo>
                  <a:lnTo>
                    <a:pt x="563816" y="121754"/>
                  </a:lnTo>
                  <a:lnTo>
                    <a:pt x="565861" y="122885"/>
                  </a:lnTo>
                  <a:lnTo>
                    <a:pt x="565912" y="208724"/>
                  </a:lnTo>
                  <a:lnTo>
                    <a:pt x="565912" y="105384"/>
                  </a:lnTo>
                  <a:lnTo>
                    <a:pt x="549935" y="108597"/>
                  </a:lnTo>
                  <a:lnTo>
                    <a:pt x="528535" y="112204"/>
                  </a:lnTo>
                  <a:lnTo>
                    <a:pt x="480021" y="119595"/>
                  </a:lnTo>
                  <a:lnTo>
                    <a:pt x="479272" y="121539"/>
                  </a:lnTo>
                  <a:lnTo>
                    <a:pt x="479171" y="127215"/>
                  </a:lnTo>
                  <a:lnTo>
                    <a:pt x="479374" y="144576"/>
                  </a:lnTo>
                  <a:lnTo>
                    <a:pt x="479437" y="180238"/>
                  </a:lnTo>
                  <a:lnTo>
                    <a:pt x="479310" y="203733"/>
                  </a:lnTo>
                  <a:lnTo>
                    <a:pt x="378714" y="190741"/>
                  </a:lnTo>
                  <a:lnTo>
                    <a:pt x="372033" y="190055"/>
                  </a:lnTo>
                  <a:lnTo>
                    <a:pt x="364883" y="189255"/>
                  </a:lnTo>
                  <a:lnTo>
                    <a:pt x="364883" y="575437"/>
                  </a:lnTo>
                  <a:lnTo>
                    <a:pt x="368515" y="574675"/>
                  </a:lnTo>
                  <a:lnTo>
                    <a:pt x="371259" y="574268"/>
                  </a:lnTo>
                  <a:lnTo>
                    <a:pt x="441972" y="554659"/>
                  </a:lnTo>
                  <a:lnTo>
                    <a:pt x="687793" y="489762"/>
                  </a:lnTo>
                  <a:lnTo>
                    <a:pt x="689864" y="486727"/>
                  </a:lnTo>
                  <a:close/>
                </a:path>
                <a:path w="691515" h="575945">
                  <a:moveTo>
                    <a:pt x="691464" y="93256"/>
                  </a:moveTo>
                  <a:lnTo>
                    <a:pt x="691019" y="44183"/>
                  </a:lnTo>
                  <a:lnTo>
                    <a:pt x="688352" y="41427"/>
                  </a:lnTo>
                  <a:lnTo>
                    <a:pt x="655066" y="37757"/>
                  </a:lnTo>
                  <a:lnTo>
                    <a:pt x="626160" y="34213"/>
                  </a:lnTo>
                  <a:lnTo>
                    <a:pt x="508063" y="18326"/>
                  </a:lnTo>
                  <a:lnTo>
                    <a:pt x="427050" y="8686"/>
                  </a:lnTo>
                  <a:lnTo>
                    <a:pt x="377494" y="1752"/>
                  </a:lnTo>
                  <a:lnTo>
                    <a:pt x="354888" y="0"/>
                  </a:lnTo>
                  <a:lnTo>
                    <a:pt x="332244" y="50"/>
                  </a:lnTo>
                  <a:lnTo>
                    <a:pt x="309473" y="2425"/>
                  </a:lnTo>
                  <a:lnTo>
                    <a:pt x="290614" y="5207"/>
                  </a:lnTo>
                  <a:lnTo>
                    <a:pt x="233832" y="12306"/>
                  </a:lnTo>
                  <a:lnTo>
                    <a:pt x="140843" y="24752"/>
                  </a:lnTo>
                  <a:lnTo>
                    <a:pt x="46316" y="36322"/>
                  </a:lnTo>
                  <a:lnTo>
                    <a:pt x="1104" y="41313"/>
                  </a:lnTo>
                  <a:lnTo>
                    <a:pt x="0" y="43091"/>
                  </a:lnTo>
                  <a:lnTo>
                    <a:pt x="101" y="92481"/>
                  </a:lnTo>
                  <a:lnTo>
                    <a:pt x="3683" y="92316"/>
                  </a:lnTo>
                  <a:lnTo>
                    <a:pt x="6946" y="92430"/>
                  </a:lnTo>
                  <a:lnTo>
                    <a:pt x="77228" y="82588"/>
                  </a:lnTo>
                  <a:lnTo>
                    <a:pt x="148018" y="73736"/>
                  </a:lnTo>
                  <a:lnTo>
                    <a:pt x="239661" y="61264"/>
                  </a:lnTo>
                  <a:lnTo>
                    <a:pt x="331127" y="49377"/>
                  </a:lnTo>
                  <a:lnTo>
                    <a:pt x="340791" y="48666"/>
                  </a:lnTo>
                  <a:lnTo>
                    <a:pt x="350393" y="48869"/>
                  </a:lnTo>
                  <a:lnTo>
                    <a:pt x="371817" y="50927"/>
                  </a:lnTo>
                  <a:lnTo>
                    <a:pt x="393204" y="53454"/>
                  </a:lnTo>
                  <a:lnTo>
                    <a:pt x="691464" y="93256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59935" y="10105908"/>
              <a:ext cx="98572" cy="18623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007035" y="9942277"/>
              <a:ext cx="534670" cy="417195"/>
            </a:xfrm>
            <a:custGeom>
              <a:avLst/>
              <a:gdLst/>
              <a:ahLst/>
              <a:cxnLst/>
              <a:rect l="l" t="t" r="r" b="b"/>
              <a:pathLst>
                <a:path w="534670" h="417195">
                  <a:moveTo>
                    <a:pt x="273227" y="96913"/>
                  </a:moveTo>
                  <a:lnTo>
                    <a:pt x="259930" y="98285"/>
                  </a:lnTo>
                  <a:lnTo>
                    <a:pt x="257784" y="98132"/>
                  </a:lnTo>
                  <a:lnTo>
                    <a:pt x="199123" y="101434"/>
                  </a:lnTo>
                  <a:lnTo>
                    <a:pt x="199123" y="348284"/>
                  </a:lnTo>
                  <a:lnTo>
                    <a:pt x="197434" y="349846"/>
                  </a:lnTo>
                  <a:lnTo>
                    <a:pt x="111645" y="332143"/>
                  </a:lnTo>
                  <a:lnTo>
                    <a:pt x="88061" y="327672"/>
                  </a:lnTo>
                  <a:lnTo>
                    <a:pt x="71297" y="324688"/>
                  </a:lnTo>
                  <a:lnTo>
                    <a:pt x="69316" y="322122"/>
                  </a:lnTo>
                  <a:lnTo>
                    <a:pt x="69418" y="169913"/>
                  </a:lnTo>
                  <a:lnTo>
                    <a:pt x="69634" y="169710"/>
                  </a:lnTo>
                  <a:lnTo>
                    <a:pt x="70485" y="168262"/>
                  </a:lnTo>
                  <a:lnTo>
                    <a:pt x="195427" y="163233"/>
                  </a:lnTo>
                  <a:lnTo>
                    <a:pt x="195618" y="165760"/>
                  </a:lnTo>
                  <a:lnTo>
                    <a:pt x="195859" y="167563"/>
                  </a:lnTo>
                  <a:lnTo>
                    <a:pt x="196748" y="260451"/>
                  </a:lnTo>
                  <a:lnTo>
                    <a:pt x="197485" y="334619"/>
                  </a:lnTo>
                  <a:lnTo>
                    <a:pt x="198183" y="339077"/>
                  </a:lnTo>
                  <a:lnTo>
                    <a:pt x="199123" y="348284"/>
                  </a:lnTo>
                  <a:lnTo>
                    <a:pt x="199123" y="101434"/>
                  </a:lnTo>
                  <a:lnTo>
                    <a:pt x="198462" y="101460"/>
                  </a:lnTo>
                  <a:lnTo>
                    <a:pt x="97993" y="108585"/>
                  </a:lnTo>
                  <a:lnTo>
                    <a:pt x="87261" y="109588"/>
                  </a:lnTo>
                  <a:lnTo>
                    <a:pt x="70815" y="111417"/>
                  </a:lnTo>
                  <a:lnTo>
                    <a:pt x="69126" y="109905"/>
                  </a:lnTo>
                  <a:lnTo>
                    <a:pt x="69227" y="96862"/>
                  </a:lnTo>
                  <a:lnTo>
                    <a:pt x="69278" y="9639"/>
                  </a:lnTo>
                  <a:lnTo>
                    <a:pt x="67424" y="9296"/>
                  </a:lnTo>
                  <a:lnTo>
                    <a:pt x="66700" y="8978"/>
                  </a:lnTo>
                  <a:lnTo>
                    <a:pt x="838" y="17513"/>
                  </a:lnTo>
                  <a:lnTo>
                    <a:pt x="114" y="20662"/>
                  </a:lnTo>
                  <a:lnTo>
                    <a:pt x="114" y="322122"/>
                  </a:lnTo>
                  <a:lnTo>
                    <a:pt x="0" y="354533"/>
                  </a:lnTo>
                  <a:lnTo>
                    <a:pt x="1866" y="357492"/>
                  </a:lnTo>
                  <a:lnTo>
                    <a:pt x="9207" y="358927"/>
                  </a:lnTo>
                  <a:lnTo>
                    <a:pt x="10998" y="359549"/>
                  </a:lnTo>
                  <a:lnTo>
                    <a:pt x="272846" y="416750"/>
                  </a:lnTo>
                  <a:lnTo>
                    <a:pt x="273164" y="416610"/>
                  </a:lnTo>
                  <a:lnTo>
                    <a:pt x="273151" y="349846"/>
                  </a:lnTo>
                  <a:lnTo>
                    <a:pt x="273189" y="163233"/>
                  </a:lnTo>
                  <a:lnTo>
                    <a:pt x="273215" y="111417"/>
                  </a:lnTo>
                  <a:lnTo>
                    <a:pt x="273227" y="98285"/>
                  </a:lnTo>
                  <a:lnTo>
                    <a:pt x="273227" y="96913"/>
                  </a:lnTo>
                  <a:close/>
                </a:path>
                <a:path w="534670" h="417195">
                  <a:moveTo>
                    <a:pt x="273443" y="96888"/>
                  </a:moveTo>
                  <a:lnTo>
                    <a:pt x="273227" y="96862"/>
                  </a:lnTo>
                  <a:lnTo>
                    <a:pt x="273443" y="96888"/>
                  </a:lnTo>
                  <a:close/>
                </a:path>
                <a:path w="534670" h="417195">
                  <a:moveTo>
                    <a:pt x="534187" y="86969"/>
                  </a:moveTo>
                  <a:lnTo>
                    <a:pt x="534136" y="1130"/>
                  </a:lnTo>
                  <a:lnTo>
                    <a:pt x="532091" y="0"/>
                  </a:lnTo>
                  <a:lnTo>
                    <a:pt x="481393" y="3721"/>
                  </a:lnTo>
                  <a:lnTo>
                    <a:pt x="479501" y="5956"/>
                  </a:lnTo>
                  <a:lnTo>
                    <a:pt x="479513" y="79413"/>
                  </a:lnTo>
                  <a:lnTo>
                    <a:pt x="481736" y="81724"/>
                  </a:lnTo>
                  <a:lnTo>
                    <a:pt x="493636" y="83185"/>
                  </a:lnTo>
                  <a:lnTo>
                    <a:pt x="500532" y="84734"/>
                  </a:lnTo>
                  <a:lnTo>
                    <a:pt x="533336" y="90106"/>
                  </a:lnTo>
                  <a:lnTo>
                    <a:pt x="533895" y="87630"/>
                  </a:lnTo>
                  <a:lnTo>
                    <a:pt x="534187" y="869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76351" y="10105511"/>
              <a:ext cx="129818" cy="186612"/>
            </a:xfrm>
            <a:prstGeom prst="rect">
              <a:avLst/>
            </a:prstGeom>
          </p:spPr>
        </p:pic>
      </p:grpSp>
      <p:sp>
        <p:nvSpPr>
          <p:cNvPr id="19" name="object 19"/>
          <p:cNvSpPr/>
          <p:nvPr/>
        </p:nvSpPr>
        <p:spPr>
          <a:xfrm>
            <a:off x="9790277" y="4673297"/>
            <a:ext cx="7329805" cy="0"/>
          </a:xfrm>
          <a:custGeom>
            <a:avLst/>
            <a:gdLst/>
            <a:ahLst/>
            <a:cxnLst/>
            <a:rect l="l" t="t" r="r" b="b"/>
            <a:pathLst>
              <a:path w="7329805">
                <a:moveTo>
                  <a:pt x="0" y="0"/>
                </a:moveTo>
                <a:lnTo>
                  <a:pt x="7329619" y="0"/>
                </a:lnTo>
              </a:path>
            </a:pathLst>
          </a:custGeom>
          <a:ln w="20941">
            <a:solidFill>
              <a:srgbClr val="BF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790277" y="6312021"/>
            <a:ext cx="7329805" cy="0"/>
          </a:xfrm>
          <a:custGeom>
            <a:avLst/>
            <a:gdLst/>
            <a:ahLst/>
            <a:cxnLst/>
            <a:rect l="l" t="t" r="r" b="b"/>
            <a:pathLst>
              <a:path w="7329805">
                <a:moveTo>
                  <a:pt x="0" y="0"/>
                </a:moveTo>
                <a:lnTo>
                  <a:pt x="7329619" y="0"/>
                </a:lnTo>
              </a:path>
            </a:pathLst>
          </a:custGeom>
          <a:ln w="20941">
            <a:solidFill>
              <a:srgbClr val="BF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790277" y="7950745"/>
            <a:ext cx="7329805" cy="0"/>
          </a:xfrm>
          <a:custGeom>
            <a:avLst/>
            <a:gdLst/>
            <a:ahLst/>
            <a:cxnLst/>
            <a:rect l="l" t="t" r="r" b="b"/>
            <a:pathLst>
              <a:path w="7329805">
                <a:moveTo>
                  <a:pt x="0" y="0"/>
                </a:moveTo>
                <a:lnTo>
                  <a:pt x="7329619" y="0"/>
                </a:lnTo>
              </a:path>
            </a:pathLst>
          </a:custGeom>
          <a:ln w="20941">
            <a:solidFill>
              <a:srgbClr val="BF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/>
              <a:t>ÚVOD</a:t>
            </a:r>
            <a:r>
              <a:rPr spc="-30" dirty="0"/>
              <a:t> </a:t>
            </a:r>
            <a:r>
              <a:rPr dirty="0"/>
              <a:t>DO</a:t>
            </a:r>
            <a:r>
              <a:rPr spc="-25" dirty="0"/>
              <a:t> </a:t>
            </a:r>
            <a:r>
              <a:rPr spc="-20" dirty="0"/>
              <a:t>PROBLEMATIKY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34388" y="1013130"/>
            <a:ext cx="9422765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00" spc="-45" dirty="0">
                <a:solidFill>
                  <a:srgbClr val="FFFFFF"/>
                </a:solidFill>
                <a:latin typeface="Work Sans"/>
                <a:cs typeface="Work Sans"/>
              </a:rPr>
              <a:t>TISKOVÁ</a:t>
            </a:r>
            <a:r>
              <a:rPr sz="2400" spc="-160" dirty="0">
                <a:solidFill>
                  <a:srgbClr val="FFFFFF"/>
                </a:solidFill>
                <a:latin typeface="Work Sans"/>
                <a:cs typeface="Work Sans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Work Sans"/>
                <a:cs typeface="Work Sans"/>
              </a:rPr>
              <a:t>KONFERENCE:</a:t>
            </a:r>
            <a:r>
              <a:rPr sz="2400" spc="-185" dirty="0">
                <a:solidFill>
                  <a:srgbClr val="FFFFFF"/>
                </a:solidFill>
                <a:latin typeface="Work Sans"/>
                <a:cs typeface="Work Sans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ZÁSADNÍ</a:t>
            </a:r>
            <a:r>
              <a:rPr sz="2400" b="0" spc="-8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spc="-65" dirty="0">
                <a:solidFill>
                  <a:srgbClr val="FFFFFF"/>
                </a:solidFill>
                <a:latin typeface="Work Sans ExtraLight"/>
                <a:cs typeface="Work Sans ExtraLight"/>
              </a:rPr>
              <a:t>OBRAT</a:t>
            </a:r>
            <a:r>
              <a:rPr sz="2400" b="0" spc="-16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V</a:t>
            </a:r>
            <a:r>
              <a:rPr sz="2400" b="0" spc="-14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POHLEDU</a:t>
            </a:r>
            <a:r>
              <a:rPr sz="2400" b="0" spc="-55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NA</a:t>
            </a:r>
            <a:r>
              <a:rPr sz="2400" b="0" spc="-11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spc="-10" dirty="0">
                <a:solidFill>
                  <a:srgbClr val="FFFFFF"/>
                </a:solidFill>
                <a:latin typeface="Work Sans ExtraLight"/>
                <a:cs typeface="Work Sans ExtraLight"/>
              </a:rPr>
              <a:t>DLUŽNÍKY</a:t>
            </a:r>
            <a:endParaRPr sz="2400">
              <a:latin typeface="Work Sans ExtraLight"/>
              <a:cs typeface="Work Sans ExtraLigh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47088" y="1497336"/>
            <a:ext cx="2042160" cy="31750"/>
          </a:xfrm>
          <a:custGeom>
            <a:avLst/>
            <a:gdLst/>
            <a:ahLst/>
            <a:cxnLst/>
            <a:rect l="l" t="t" r="r" b="b"/>
            <a:pathLst>
              <a:path w="2042160" h="31750">
                <a:moveTo>
                  <a:pt x="2041822" y="0"/>
                </a:moveTo>
                <a:lnTo>
                  <a:pt x="0" y="0"/>
                </a:lnTo>
                <a:lnTo>
                  <a:pt x="0" y="31412"/>
                </a:lnTo>
                <a:lnTo>
                  <a:pt x="2041822" y="31412"/>
                </a:lnTo>
                <a:lnTo>
                  <a:pt x="204182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34388" y="3588642"/>
            <a:ext cx="10273030" cy="1547495"/>
          </a:xfrm>
          <a:prstGeom prst="rect">
            <a:avLst/>
          </a:prstGeom>
        </p:spPr>
        <p:txBody>
          <a:bodyPr vert="horz" wrap="square" lIns="0" tIns="3041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95"/>
              </a:spcBef>
            </a:pPr>
            <a:r>
              <a:rPr sz="4100" b="0" dirty="0">
                <a:solidFill>
                  <a:srgbClr val="123451"/>
                </a:solidFill>
                <a:latin typeface="Work Sans Medium"/>
                <a:cs typeface="Work Sans Medium"/>
              </a:rPr>
              <a:t>JAKÉ</a:t>
            </a:r>
            <a:r>
              <a:rPr sz="41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4100" b="0" dirty="0">
                <a:solidFill>
                  <a:srgbClr val="123451"/>
                </a:solidFill>
                <a:latin typeface="Work Sans Medium"/>
                <a:cs typeface="Work Sans Medium"/>
              </a:rPr>
              <a:t>JSOU</a:t>
            </a:r>
            <a:r>
              <a:rPr sz="4100" b="0" spc="-1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4100" b="0" dirty="0">
                <a:solidFill>
                  <a:srgbClr val="123451"/>
                </a:solidFill>
                <a:latin typeface="Work Sans Medium"/>
                <a:cs typeface="Work Sans Medium"/>
              </a:rPr>
              <a:t>POHLEDY</a:t>
            </a:r>
            <a:r>
              <a:rPr sz="4100" b="0" spc="-16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4100" b="0" dirty="0">
                <a:solidFill>
                  <a:srgbClr val="123451"/>
                </a:solidFill>
                <a:latin typeface="Work Sans Medium"/>
                <a:cs typeface="Work Sans Medium"/>
              </a:rPr>
              <a:t>NA</a:t>
            </a:r>
            <a:r>
              <a:rPr sz="4100" b="0" spc="-15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41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DLUŽNÍKY?</a:t>
            </a:r>
            <a:endParaRPr sz="4100">
              <a:latin typeface="Work Sans Medium"/>
              <a:cs typeface="Work Sans Medium"/>
            </a:endParaRPr>
          </a:p>
          <a:p>
            <a:pPr marL="12700">
              <a:lnSpc>
                <a:spcPct val="100000"/>
              </a:lnSpc>
              <a:spcBef>
                <a:spcPts val="1525"/>
              </a:spcBef>
            </a:pPr>
            <a:r>
              <a:rPr sz="2700" spc="-10" dirty="0">
                <a:solidFill>
                  <a:srgbClr val="123451"/>
                </a:solidFill>
                <a:latin typeface="Work Sans"/>
                <a:cs typeface="Work Sans"/>
              </a:rPr>
              <a:t>PREZENTACE</a:t>
            </a:r>
            <a:r>
              <a:rPr sz="2700" spc="-5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dirty="0">
                <a:solidFill>
                  <a:srgbClr val="123451"/>
                </a:solidFill>
                <a:latin typeface="Work Sans"/>
                <a:cs typeface="Work Sans"/>
              </a:rPr>
              <a:t>POSTOJŮ</a:t>
            </a:r>
            <a:r>
              <a:rPr sz="2700" spc="-5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dirty="0">
                <a:solidFill>
                  <a:srgbClr val="123451"/>
                </a:solidFill>
                <a:latin typeface="Work Sans"/>
                <a:cs typeface="Work Sans"/>
              </a:rPr>
              <a:t>K</a:t>
            </a:r>
            <a:r>
              <a:rPr sz="2700" spc="-8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dirty="0">
                <a:solidFill>
                  <a:srgbClr val="123451"/>
                </a:solidFill>
                <a:latin typeface="Work Sans"/>
                <a:cs typeface="Work Sans"/>
              </a:rPr>
              <a:t>DLUHŮM</a:t>
            </a:r>
            <a:r>
              <a:rPr sz="2700" spc="-15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dirty="0">
                <a:solidFill>
                  <a:srgbClr val="123451"/>
                </a:solidFill>
                <a:latin typeface="Work Sans"/>
                <a:cs typeface="Work Sans"/>
              </a:rPr>
              <a:t>A</a:t>
            </a:r>
            <a:r>
              <a:rPr sz="2700" spc="-14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dirty="0">
                <a:solidFill>
                  <a:srgbClr val="123451"/>
                </a:solidFill>
                <a:latin typeface="Work Sans"/>
                <a:cs typeface="Work Sans"/>
              </a:rPr>
              <a:t>K</a:t>
            </a:r>
            <a:r>
              <a:rPr sz="2700" spc="-8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dirty="0">
                <a:solidFill>
                  <a:srgbClr val="123451"/>
                </a:solidFill>
                <a:latin typeface="Work Sans"/>
                <a:cs typeface="Work Sans"/>
              </a:rPr>
              <a:t>NOVELE</a:t>
            </a:r>
            <a:r>
              <a:rPr sz="2700" spc="-5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spc="-10" dirty="0">
                <a:solidFill>
                  <a:srgbClr val="123451"/>
                </a:solidFill>
                <a:latin typeface="Work Sans"/>
                <a:cs typeface="Work Sans"/>
              </a:rPr>
              <a:t>ODDLUŽENÍ:</a:t>
            </a:r>
            <a:endParaRPr sz="2700">
              <a:latin typeface="Work Sans"/>
              <a:cs typeface="Work San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34388" y="5263105"/>
            <a:ext cx="6944359" cy="2507097"/>
          </a:xfrm>
          <a:prstGeom prst="rect">
            <a:avLst/>
          </a:prstGeom>
        </p:spPr>
        <p:txBody>
          <a:bodyPr vert="horz" wrap="square" lIns="0" tIns="2374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3050" b="0" dirty="0">
                <a:solidFill>
                  <a:srgbClr val="123451"/>
                </a:solidFill>
                <a:latin typeface="Work Sans Medium"/>
                <a:cs typeface="Work Sans Medium"/>
              </a:rPr>
              <a:t>PŘEDMĚTEM</a:t>
            </a:r>
            <a:r>
              <a:rPr sz="3050" b="0" spc="-9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3050" b="0" dirty="0">
                <a:solidFill>
                  <a:srgbClr val="123451"/>
                </a:solidFill>
                <a:latin typeface="Work Sans Medium"/>
                <a:cs typeface="Work Sans Medium"/>
              </a:rPr>
              <a:t>TÉTO</a:t>
            </a:r>
            <a:r>
              <a:rPr sz="3050" b="0" spc="-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305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KONFERENCE:</a:t>
            </a:r>
            <a:endParaRPr sz="3050" dirty="0">
              <a:latin typeface="Work Sans Medium"/>
              <a:cs typeface="Work Sans Medium"/>
            </a:endParaRPr>
          </a:p>
          <a:p>
            <a:pPr marL="640715" indent="-294005">
              <a:lnSpc>
                <a:spcPct val="100000"/>
              </a:lnSpc>
              <a:spcBef>
                <a:spcPts val="1495"/>
              </a:spcBef>
              <a:buChar char="•"/>
              <a:tabLst>
                <a:tab pos="641350" algn="l"/>
              </a:tabLst>
            </a:pP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pohled</a:t>
            </a:r>
            <a:r>
              <a:rPr sz="2550" spc="-10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široké</a:t>
            </a:r>
            <a:r>
              <a:rPr sz="2550" spc="-10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laické</a:t>
            </a:r>
            <a:r>
              <a:rPr sz="2550" spc="-16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10" dirty="0">
                <a:solidFill>
                  <a:srgbClr val="123451"/>
                </a:solidFill>
                <a:latin typeface="Work Sans"/>
                <a:cs typeface="Work Sans"/>
              </a:rPr>
              <a:t>veřejnosti</a:t>
            </a:r>
            <a:endParaRPr sz="2550" dirty="0">
              <a:latin typeface="Work Sans"/>
              <a:cs typeface="Work Sans"/>
            </a:endParaRPr>
          </a:p>
          <a:p>
            <a:pPr marL="640715" indent="-294005">
              <a:lnSpc>
                <a:spcPct val="100000"/>
              </a:lnSpc>
              <a:spcBef>
                <a:spcPts val="155"/>
              </a:spcBef>
              <a:buChar char="•"/>
              <a:tabLst>
                <a:tab pos="641350" algn="l"/>
              </a:tabLst>
            </a:pPr>
            <a:r>
              <a:rPr sz="2550" dirty="0" err="1">
                <a:solidFill>
                  <a:srgbClr val="123451"/>
                </a:solidFill>
                <a:latin typeface="Work Sans"/>
                <a:cs typeface="Work Sans"/>
              </a:rPr>
              <a:t>pohled</a:t>
            </a:r>
            <a:r>
              <a:rPr sz="2550" spc="-9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10" dirty="0" err="1">
                <a:solidFill>
                  <a:srgbClr val="123451"/>
                </a:solidFill>
                <a:latin typeface="Work Sans"/>
                <a:cs typeface="Work Sans"/>
              </a:rPr>
              <a:t>starostů</a:t>
            </a:r>
            <a:r>
              <a:rPr lang="cs-CZ" sz="2550" spc="-10" dirty="0">
                <a:solidFill>
                  <a:srgbClr val="123451"/>
                </a:solidFill>
                <a:latin typeface="Work Sans"/>
                <a:cs typeface="Work Sans"/>
              </a:rPr>
              <a:t> měst a obcí</a:t>
            </a:r>
            <a:endParaRPr sz="2550" dirty="0">
              <a:latin typeface="Work Sans"/>
              <a:cs typeface="Work Sans"/>
            </a:endParaRPr>
          </a:p>
          <a:p>
            <a:pPr marL="640715" marR="5080" indent="-293370">
              <a:lnSpc>
                <a:spcPts val="2890"/>
              </a:lnSpc>
              <a:spcBef>
                <a:spcPts val="395"/>
              </a:spcBef>
              <a:buChar char="•"/>
              <a:tabLst>
                <a:tab pos="641350" algn="l"/>
              </a:tabLst>
            </a:pP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pohled</a:t>
            </a:r>
            <a:r>
              <a:rPr sz="2550" spc="-15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představitelů</a:t>
            </a:r>
            <a:r>
              <a:rPr sz="2550" spc="-14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10" dirty="0">
                <a:solidFill>
                  <a:srgbClr val="123451"/>
                </a:solidFill>
                <a:latin typeface="Work Sans"/>
                <a:cs typeface="Work Sans"/>
              </a:rPr>
              <a:t>bytových</a:t>
            </a:r>
            <a:r>
              <a:rPr sz="2550" spc="-15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10" dirty="0">
                <a:solidFill>
                  <a:srgbClr val="123451"/>
                </a:solidFill>
                <a:latin typeface="Work Sans"/>
                <a:cs typeface="Work Sans"/>
              </a:rPr>
              <a:t>družstev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a</a:t>
            </a:r>
            <a:r>
              <a:rPr sz="2550" spc="-7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10" dirty="0">
                <a:solidFill>
                  <a:srgbClr val="123451"/>
                </a:solidFill>
                <a:latin typeface="Work Sans"/>
                <a:cs typeface="Work Sans"/>
              </a:rPr>
              <a:t>společenství</a:t>
            </a:r>
            <a:r>
              <a:rPr sz="2550" spc="-7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vlastníků</a:t>
            </a:r>
            <a:r>
              <a:rPr sz="2550" spc="-1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10" dirty="0">
                <a:solidFill>
                  <a:srgbClr val="123451"/>
                </a:solidFill>
                <a:latin typeface="Work Sans"/>
                <a:cs typeface="Work Sans"/>
              </a:rPr>
              <a:t>jednotek</a:t>
            </a:r>
            <a:endParaRPr sz="2550" dirty="0">
              <a:latin typeface="Work Sans"/>
              <a:cs typeface="Work San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8209174"/>
            <a:ext cx="20104100" cy="3099435"/>
          </a:xfrm>
          <a:custGeom>
            <a:avLst/>
            <a:gdLst/>
            <a:ahLst/>
            <a:cxnLst/>
            <a:rect l="l" t="t" r="r" b="b"/>
            <a:pathLst>
              <a:path w="20104100" h="3099434">
                <a:moveTo>
                  <a:pt x="20104099" y="0"/>
                </a:moveTo>
                <a:lnTo>
                  <a:pt x="0" y="0"/>
                </a:lnTo>
                <a:lnTo>
                  <a:pt x="0" y="3099382"/>
                </a:lnTo>
                <a:lnTo>
                  <a:pt x="20104099" y="3099382"/>
                </a:lnTo>
                <a:lnTo>
                  <a:pt x="20104099" y="0"/>
                </a:lnTo>
                <a:close/>
              </a:path>
            </a:pathLst>
          </a:custGeom>
          <a:solidFill>
            <a:srgbClr val="F3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34388" y="8510284"/>
            <a:ext cx="9869170" cy="182372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2700" b="1" spc="-10" dirty="0">
                <a:solidFill>
                  <a:srgbClr val="123451"/>
                </a:solidFill>
                <a:latin typeface="Work Sans"/>
                <a:cs typeface="Work Sans"/>
              </a:rPr>
              <a:t>PREZENTOVÁNO</a:t>
            </a:r>
            <a:r>
              <a:rPr sz="2700" b="1" spc="-5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b="1" dirty="0">
                <a:solidFill>
                  <a:srgbClr val="123451"/>
                </a:solidFill>
                <a:latin typeface="Work Sans"/>
                <a:cs typeface="Work Sans"/>
              </a:rPr>
              <a:t>NA</a:t>
            </a:r>
            <a:r>
              <a:rPr sz="2700" b="1" spc="-11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b="1" spc="-10" dirty="0">
                <a:solidFill>
                  <a:srgbClr val="123451"/>
                </a:solidFill>
                <a:latin typeface="Work Sans"/>
                <a:cs typeface="Work Sans"/>
              </a:rPr>
              <a:t>KULATÉM</a:t>
            </a:r>
            <a:r>
              <a:rPr sz="2700" b="1" spc="-5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b="1" dirty="0">
                <a:solidFill>
                  <a:srgbClr val="123451"/>
                </a:solidFill>
                <a:latin typeface="Work Sans"/>
                <a:cs typeface="Work Sans"/>
              </a:rPr>
              <a:t>STOLE</a:t>
            </a:r>
            <a:r>
              <a:rPr sz="2700" b="1" spc="-5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b="1" dirty="0">
                <a:solidFill>
                  <a:srgbClr val="123451"/>
                </a:solidFill>
                <a:latin typeface="Work Sans"/>
                <a:cs typeface="Work Sans"/>
              </a:rPr>
              <a:t>3.</a:t>
            </a:r>
            <a:r>
              <a:rPr sz="2700" b="1" spc="-7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b="1" dirty="0">
                <a:solidFill>
                  <a:srgbClr val="123451"/>
                </a:solidFill>
                <a:latin typeface="Work Sans"/>
                <a:cs typeface="Work Sans"/>
              </a:rPr>
              <a:t>1.</a:t>
            </a:r>
            <a:r>
              <a:rPr sz="2700" b="1" spc="-5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b="1" spc="-20" dirty="0">
                <a:solidFill>
                  <a:srgbClr val="123451"/>
                </a:solidFill>
                <a:latin typeface="Work Sans"/>
                <a:cs typeface="Work Sans"/>
              </a:rPr>
              <a:t>2023</a:t>
            </a:r>
            <a:endParaRPr sz="2700">
              <a:latin typeface="Work Sans"/>
              <a:cs typeface="Work Sans"/>
            </a:endParaRPr>
          </a:p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sz="2150" b="0" dirty="0">
                <a:solidFill>
                  <a:srgbClr val="123451"/>
                </a:solidFill>
                <a:latin typeface="Work Sans Medium"/>
                <a:cs typeface="Work Sans Medium"/>
              </a:rPr>
              <a:t>KE</a:t>
            </a:r>
            <a:r>
              <a:rPr sz="2150" b="0" spc="-6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150" b="0" spc="-40" dirty="0">
                <a:solidFill>
                  <a:srgbClr val="123451"/>
                </a:solidFill>
                <a:latin typeface="Work Sans Medium"/>
                <a:cs typeface="Work Sans Medium"/>
              </a:rPr>
              <a:t>STAŽENÍ</a:t>
            </a:r>
            <a:r>
              <a:rPr sz="2150" b="0" spc="-11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150" b="0" dirty="0">
                <a:solidFill>
                  <a:srgbClr val="123451"/>
                </a:solidFill>
                <a:latin typeface="Work Sans Medium"/>
                <a:cs typeface="Work Sans Medium"/>
              </a:rPr>
              <a:t>V</a:t>
            </a:r>
            <a:r>
              <a:rPr sz="2150" b="0" spc="-114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150" b="0" spc="-25" dirty="0">
                <a:solidFill>
                  <a:srgbClr val="123451"/>
                </a:solidFill>
                <a:latin typeface="Work Sans Medium"/>
                <a:cs typeface="Work Sans Medium"/>
              </a:rPr>
              <a:t>ZÁVĚREČNÝCH</a:t>
            </a:r>
            <a:r>
              <a:rPr sz="2150" b="0" spc="-5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15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PODKLADECH</a:t>
            </a:r>
            <a:r>
              <a:rPr sz="2150" b="0" spc="-10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150" b="0" dirty="0">
                <a:solidFill>
                  <a:srgbClr val="123451"/>
                </a:solidFill>
                <a:latin typeface="Work Sans Medium"/>
                <a:cs typeface="Work Sans Medium"/>
              </a:rPr>
              <a:t>TÉTO</a:t>
            </a:r>
            <a:r>
              <a:rPr sz="2150" b="0" spc="-10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150" b="0" spc="-25" dirty="0">
                <a:solidFill>
                  <a:srgbClr val="123451"/>
                </a:solidFill>
                <a:latin typeface="Work Sans Medium"/>
                <a:cs typeface="Work Sans Medium"/>
              </a:rPr>
              <a:t>TK:</a:t>
            </a:r>
            <a:endParaRPr sz="2150">
              <a:latin typeface="Work Sans Medium"/>
              <a:cs typeface="Work Sans Medium"/>
            </a:endParaRPr>
          </a:p>
          <a:p>
            <a:pPr marL="640715" indent="-294005">
              <a:lnSpc>
                <a:spcPct val="100000"/>
              </a:lnSpc>
              <a:spcBef>
                <a:spcPts val="1035"/>
              </a:spcBef>
              <a:buChar char="•"/>
              <a:tabLst>
                <a:tab pos="641350" algn="l"/>
              </a:tabLst>
            </a:pP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pohled</a:t>
            </a:r>
            <a:r>
              <a:rPr sz="2550" spc="-10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10" dirty="0">
                <a:solidFill>
                  <a:srgbClr val="123451"/>
                </a:solidFill>
                <a:latin typeface="Work Sans"/>
                <a:cs typeface="Work Sans"/>
              </a:rPr>
              <a:t>profesionálů</a:t>
            </a:r>
            <a:r>
              <a:rPr sz="2550" spc="-9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–</a:t>
            </a:r>
            <a:r>
              <a:rPr sz="2550" spc="-9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soudců,</a:t>
            </a:r>
            <a:r>
              <a:rPr sz="2550" spc="-10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správců,</a:t>
            </a:r>
            <a:r>
              <a:rPr sz="2550" spc="-15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věřitelů,</a:t>
            </a:r>
            <a:r>
              <a:rPr sz="2550" spc="-9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10" dirty="0">
                <a:solidFill>
                  <a:srgbClr val="123451"/>
                </a:solidFill>
                <a:latin typeface="Work Sans"/>
                <a:cs typeface="Work Sans"/>
              </a:rPr>
              <a:t>advokátů</a:t>
            </a:r>
            <a:endParaRPr sz="2550">
              <a:latin typeface="Work Sans"/>
              <a:cs typeface="Work Sans"/>
            </a:endParaRPr>
          </a:p>
          <a:p>
            <a:pPr marL="640715" indent="-294005">
              <a:lnSpc>
                <a:spcPct val="100000"/>
              </a:lnSpc>
              <a:spcBef>
                <a:spcPts val="155"/>
              </a:spcBef>
              <a:buChar char="•"/>
              <a:tabLst>
                <a:tab pos="641350" algn="l"/>
              </a:tabLst>
            </a:pP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pohled</a:t>
            </a:r>
            <a:r>
              <a:rPr sz="2550" spc="-10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10" dirty="0">
                <a:solidFill>
                  <a:srgbClr val="123451"/>
                </a:solidFill>
                <a:latin typeface="Work Sans"/>
                <a:cs typeface="Work Sans"/>
              </a:rPr>
              <a:t>podnikatelské</a:t>
            </a:r>
            <a:r>
              <a:rPr sz="2550" spc="-16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10" dirty="0">
                <a:solidFill>
                  <a:srgbClr val="123451"/>
                </a:solidFill>
                <a:latin typeface="Work Sans"/>
                <a:cs typeface="Work Sans"/>
              </a:rPr>
              <a:t>veřejnosti</a:t>
            </a:r>
            <a:endParaRPr sz="2550">
              <a:latin typeface="Work Sans"/>
              <a:cs typeface="Work Sans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491644" y="0"/>
            <a:ext cx="3612455" cy="345539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7130869" y="3606036"/>
            <a:ext cx="2339975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b="0" dirty="0">
                <a:solidFill>
                  <a:srgbClr val="123451"/>
                </a:solidFill>
                <a:latin typeface="Work Sans Light"/>
                <a:cs typeface="Work Sans Light"/>
              </a:rPr>
              <a:t>JUDR.</a:t>
            </a:r>
            <a:r>
              <a:rPr sz="1650" b="0" spc="-30" dirty="0">
                <a:solidFill>
                  <a:srgbClr val="123451"/>
                </a:solidFill>
                <a:latin typeface="Work Sans Light"/>
                <a:cs typeface="Work Sans Light"/>
              </a:rPr>
              <a:t> </a:t>
            </a:r>
            <a:r>
              <a:rPr sz="1650" b="0" spc="-20" dirty="0">
                <a:solidFill>
                  <a:srgbClr val="123451"/>
                </a:solidFill>
                <a:latin typeface="Work Sans Light"/>
                <a:cs typeface="Work Sans Light"/>
              </a:rPr>
              <a:t>JARMILA</a:t>
            </a:r>
            <a:r>
              <a:rPr sz="1650" b="0" spc="-100" dirty="0">
                <a:solidFill>
                  <a:srgbClr val="123451"/>
                </a:solidFill>
                <a:latin typeface="Work Sans Light"/>
                <a:cs typeface="Work Sans Light"/>
              </a:rPr>
              <a:t> </a:t>
            </a:r>
            <a:r>
              <a:rPr sz="1650" b="0" spc="-10" dirty="0">
                <a:solidFill>
                  <a:srgbClr val="123451"/>
                </a:solidFill>
                <a:latin typeface="Work Sans Light"/>
                <a:cs typeface="Work Sans Light"/>
              </a:rPr>
              <a:t>VESELÁ</a:t>
            </a:r>
            <a:endParaRPr sz="1650">
              <a:latin typeface="Work Sans Light"/>
              <a:cs typeface="Work Sans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/>
              <a:t>ZÁSADNÍ</a:t>
            </a:r>
            <a:r>
              <a:rPr spc="-70" dirty="0"/>
              <a:t> </a:t>
            </a:r>
            <a:r>
              <a:rPr spc="-75" dirty="0"/>
              <a:t>OBRAT</a:t>
            </a:r>
            <a:r>
              <a:rPr spc="-360" dirty="0"/>
              <a:t> </a:t>
            </a:r>
            <a:r>
              <a:rPr dirty="0"/>
              <a:t>V</a:t>
            </a:r>
            <a:r>
              <a:rPr spc="-70" dirty="0"/>
              <a:t> </a:t>
            </a:r>
            <a:r>
              <a:rPr dirty="0"/>
              <a:t>CHÁPÁNÍ</a:t>
            </a:r>
            <a:r>
              <a:rPr spc="-65" dirty="0"/>
              <a:t> </a:t>
            </a:r>
            <a:r>
              <a:rPr spc="-10" dirty="0"/>
              <a:t>DLUŽNÍKŮ</a:t>
            </a:r>
          </a:p>
        </p:txBody>
      </p:sp>
      <p:sp>
        <p:nvSpPr>
          <p:cNvPr id="3" name="object 3"/>
          <p:cNvSpPr/>
          <p:nvPr/>
        </p:nvSpPr>
        <p:spPr>
          <a:xfrm>
            <a:off x="1047088" y="1497336"/>
            <a:ext cx="2042160" cy="31750"/>
          </a:xfrm>
          <a:custGeom>
            <a:avLst/>
            <a:gdLst/>
            <a:ahLst/>
            <a:cxnLst/>
            <a:rect l="l" t="t" r="r" b="b"/>
            <a:pathLst>
              <a:path w="2042160" h="31750">
                <a:moveTo>
                  <a:pt x="2041822" y="0"/>
                </a:moveTo>
                <a:lnTo>
                  <a:pt x="0" y="0"/>
                </a:lnTo>
                <a:lnTo>
                  <a:pt x="0" y="31412"/>
                </a:lnTo>
                <a:lnTo>
                  <a:pt x="2041822" y="31412"/>
                </a:lnTo>
                <a:lnTo>
                  <a:pt x="204182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34388" y="1013130"/>
            <a:ext cx="9422765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00" spc="-45" dirty="0">
                <a:solidFill>
                  <a:srgbClr val="FFFFFF"/>
                </a:solidFill>
                <a:latin typeface="Work Sans"/>
                <a:cs typeface="Work Sans"/>
              </a:rPr>
              <a:t>TISKOVÁ</a:t>
            </a:r>
            <a:r>
              <a:rPr sz="2400" spc="-160" dirty="0">
                <a:solidFill>
                  <a:srgbClr val="FFFFFF"/>
                </a:solidFill>
                <a:latin typeface="Work Sans"/>
                <a:cs typeface="Work Sans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Work Sans"/>
                <a:cs typeface="Work Sans"/>
              </a:rPr>
              <a:t>KONFERENCE:</a:t>
            </a:r>
            <a:r>
              <a:rPr sz="2400" spc="-185" dirty="0">
                <a:solidFill>
                  <a:srgbClr val="FFFFFF"/>
                </a:solidFill>
                <a:latin typeface="Work Sans"/>
                <a:cs typeface="Work Sans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ZÁSADNÍ</a:t>
            </a:r>
            <a:r>
              <a:rPr sz="2400" b="0" spc="-8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spc="-65" dirty="0">
                <a:solidFill>
                  <a:srgbClr val="FFFFFF"/>
                </a:solidFill>
                <a:latin typeface="Work Sans ExtraLight"/>
                <a:cs typeface="Work Sans ExtraLight"/>
              </a:rPr>
              <a:t>OBRAT</a:t>
            </a:r>
            <a:r>
              <a:rPr sz="2400" b="0" spc="-16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V</a:t>
            </a:r>
            <a:r>
              <a:rPr sz="2400" b="0" spc="-14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POHLEDU</a:t>
            </a:r>
            <a:r>
              <a:rPr sz="2400" b="0" spc="-55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NA</a:t>
            </a:r>
            <a:r>
              <a:rPr sz="2400" b="0" spc="-11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spc="-10" dirty="0">
                <a:solidFill>
                  <a:srgbClr val="FFFFFF"/>
                </a:solidFill>
                <a:latin typeface="Work Sans ExtraLight"/>
                <a:cs typeface="Work Sans ExtraLight"/>
              </a:rPr>
              <a:t>DLUŽNÍKY</a:t>
            </a:r>
            <a:endParaRPr sz="2400">
              <a:latin typeface="Work Sans ExtraLight"/>
              <a:cs typeface="Work Sans Extra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34388" y="3942046"/>
            <a:ext cx="18436456" cy="644407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07340" indent="-295275">
              <a:spcBef>
                <a:spcPts val="120"/>
              </a:spcBef>
              <a:buChar char="•"/>
              <a:tabLst>
                <a:tab pos="307975" algn="l"/>
              </a:tabLst>
            </a:pP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7</a:t>
            </a:r>
            <a:r>
              <a:rPr sz="2700" b="0" spc="-6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LET</a:t>
            </a:r>
            <a:r>
              <a:rPr sz="2700" b="0" spc="-4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OBRAZ</a:t>
            </a:r>
            <a:r>
              <a:rPr sz="2700" b="0" spc="2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30" dirty="0">
                <a:solidFill>
                  <a:srgbClr val="123451"/>
                </a:solidFill>
                <a:latin typeface="Work Sans Medium"/>
                <a:cs typeface="Work Sans Medium"/>
              </a:rPr>
              <a:t>MATKY</a:t>
            </a:r>
            <a:r>
              <a:rPr sz="2700" b="0" spc="-8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SAMOŽIVITELKY</a:t>
            </a:r>
            <a:r>
              <a:rPr sz="2700" b="0" spc="-17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A</a:t>
            </a:r>
            <a:r>
              <a:rPr sz="2700" b="0" spc="-7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SENIORA</a:t>
            </a:r>
            <a:endParaRPr sz="2700" dirty="0">
              <a:latin typeface="Work Sans Medium"/>
              <a:cs typeface="Work Sans Medium"/>
            </a:endParaRPr>
          </a:p>
          <a:p>
            <a:pPr marL="307340" indent="-295275">
              <a:spcBef>
                <a:spcPts val="2590"/>
              </a:spcBef>
              <a:buChar char="•"/>
              <a:tabLst>
                <a:tab pos="307975" algn="l"/>
              </a:tabLst>
            </a:pP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DLUŽNÍCI</a:t>
            </a:r>
            <a:r>
              <a:rPr sz="2700" b="0" spc="-4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JSOU</a:t>
            </a:r>
            <a:r>
              <a:rPr sz="2700" b="0" spc="1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OBĚTI</a:t>
            </a:r>
            <a:r>
              <a:rPr sz="2700" b="0" spc="-7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VĚŘITELŮ</a:t>
            </a:r>
            <a:r>
              <a:rPr sz="2700" b="0" spc="1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NESCHOPNI</a:t>
            </a:r>
            <a:r>
              <a:rPr sz="2700" b="0" spc="1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SPLÁCENÍ</a:t>
            </a:r>
            <a:endParaRPr sz="2700" dirty="0">
              <a:latin typeface="Work Sans Medium"/>
              <a:cs typeface="Work Sans Medium"/>
            </a:endParaRPr>
          </a:p>
          <a:p>
            <a:pPr marL="307340" indent="-295275">
              <a:spcBef>
                <a:spcPts val="2005"/>
              </a:spcBef>
              <a:buChar char="•"/>
              <a:tabLst>
                <a:tab pos="307975" algn="l"/>
              </a:tabLst>
            </a:pP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AGRESIVNÍ</a:t>
            </a:r>
            <a:r>
              <a:rPr sz="2700" b="0" spc="-8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KAMPAŇ</a:t>
            </a:r>
            <a:r>
              <a:rPr sz="2700" b="0" spc="-7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NĚKTERÝCH</a:t>
            </a:r>
            <a:r>
              <a:rPr sz="2700" b="0" spc="-7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NEZISKOV</a:t>
            </a:r>
            <a:r>
              <a:rPr lang="cs-CZ" sz="2700" dirty="0">
                <a:solidFill>
                  <a:srgbClr val="123451"/>
                </a:solidFill>
                <a:latin typeface="Work Sans Medium"/>
                <a:cs typeface="Work Sans Medium"/>
              </a:rPr>
              <a:t>ÝCH ORGANIZACÍ</a:t>
            </a:r>
            <a:r>
              <a:rPr sz="2700" b="0" spc="-9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BRÁNILA</a:t>
            </a:r>
            <a:r>
              <a:rPr sz="2700" b="0" spc="-16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NESOUHLASNÝM</a:t>
            </a:r>
            <a:r>
              <a:rPr sz="2700" b="0" spc="-7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NÁZORŮM</a:t>
            </a:r>
            <a:endParaRPr sz="2700" dirty="0">
              <a:latin typeface="Work Sans Medium"/>
              <a:cs typeface="Work Sans Medium"/>
            </a:endParaRPr>
          </a:p>
          <a:p>
            <a:pPr marL="305435" marR="4578985" indent="-293370">
              <a:spcBef>
                <a:spcPts val="2165"/>
              </a:spcBef>
              <a:buChar char="•"/>
              <a:tabLst>
                <a:tab pos="307975" algn="l"/>
              </a:tabLst>
            </a:pP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LÍBIVÝ</a:t>
            </a:r>
            <a:r>
              <a:rPr sz="2700" b="0" spc="-10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OBRAZ</a:t>
            </a:r>
            <a:r>
              <a:rPr sz="2700" b="0" spc="-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KONFLIKTU</a:t>
            </a:r>
            <a:r>
              <a:rPr sz="2700" b="0" spc="-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MEZI</a:t>
            </a:r>
            <a:r>
              <a:rPr sz="2700" b="0" spc="-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BEZMOCNÝM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DLUŽNÍKEM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A</a:t>
            </a:r>
            <a:r>
              <a:rPr sz="2700" b="0" spc="-9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NELÍTOSTNÝM</a:t>
            </a:r>
            <a:r>
              <a:rPr sz="2700" b="0" spc="-7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VĚŘITELEM</a:t>
            </a:r>
            <a:r>
              <a:rPr sz="2700" b="0" spc="1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SI</a:t>
            </a:r>
            <a:r>
              <a:rPr sz="2700" b="0" spc="1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PODMANIL</a:t>
            </a:r>
            <a:r>
              <a:rPr sz="2700" b="0" spc="-5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MÉDIA</a:t>
            </a:r>
            <a:endParaRPr sz="2700" dirty="0">
              <a:latin typeface="Work Sans Medium"/>
              <a:cs typeface="Work Sans Medium"/>
            </a:endParaRPr>
          </a:p>
          <a:p>
            <a:pPr marL="305435" marR="1561465" indent="-293370">
              <a:spcBef>
                <a:spcPts val="2040"/>
              </a:spcBef>
              <a:buChar char="•"/>
              <a:tabLst>
                <a:tab pos="307975" algn="l"/>
              </a:tabLst>
            </a:pP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PŘESTO</a:t>
            </a:r>
            <a:r>
              <a:rPr sz="2700" b="0" spc="-10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SE</a:t>
            </a:r>
            <a:r>
              <a:rPr sz="2700" b="0" spc="-3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POSTUPNĚ</a:t>
            </a:r>
            <a:r>
              <a:rPr sz="2700" b="0" spc="-3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DAŘILO</a:t>
            </a:r>
            <a:r>
              <a:rPr sz="2700" b="0" spc="-3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60" dirty="0">
                <a:solidFill>
                  <a:srgbClr val="123451"/>
                </a:solidFill>
                <a:latin typeface="Work Sans Medium"/>
                <a:cs typeface="Work Sans Medium"/>
              </a:rPr>
              <a:t>ZÍSKÁVAT</a:t>
            </a:r>
            <a:r>
              <a:rPr sz="2700" b="0" spc="-9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45" dirty="0">
                <a:solidFill>
                  <a:srgbClr val="123451"/>
                </a:solidFill>
                <a:latin typeface="Work Sans Medium"/>
                <a:cs typeface="Work Sans Medium"/>
              </a:rPr>
              <a:t>DATA</a:t>
            </a:r>
            <a:r>
              <a:rPr sz="2700" b="0" spc="-16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A</a:t>
            </a:r>
            <a:r>
              <a:rPr sz="2700" b="0" spc="-12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45" dirty="0">
                <a:solidFill>
                  <a:srgbClr val="123451"/>
                </a:solidFill>
                <a:latin typeface="Work Sans Medium"/>
                <a:cs typeface="Work Sans Medium"/>
              </a:rPr>
              <a:t>UKAZOVAT</a:t>
            </a:r>
            <a:r>
              <a:rPr sz="2700" b="0" spc="-9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REÁLNÝ</a:t>
            </a:r>
            <a:r>
              <a:rPr sz="2700" b="0" spc="-12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OBRAZ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ZADLUŽENÉ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 POPULACE</a:t>
            </a:r>
            <a:endParaRPr sz="2700" dirty="0">
              <a:latin typeface="Work Sans Medium"/>
              <a:cs typeface="Work Sans Medium"/>
            </a:endParaRPr>
          </a:p>
          <a:p>
            <a:pPr marL="305435" marR="777240" indent="-293370">
              <a:spcBef>
                <a:spcPts val="1745"/>
              </a:spcBef>
              <a:buChar char="•"/>
              <a:tabLst>
                <a:tab pos="307975" algn="l"/>
              </a:tabLst>
            </a:pP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ZE</a:t>
            </a:r>
            <a:r>
              <a:rPr sz="2700" b="0" spc="-1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ZHRUBA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500</a:t>
            </a:r>
            <a:r>
              <a:rPr sz="2700" b="0" spc="-7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TISÍC</a:t>
            </a:r>
            <a:r>
              <a:rPr sz="2700" b="0" spc="-1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LIDÍ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–</a:t>
            </a:r>
            <a:r>
              <a:rPr sz="2700" b="0" spc="-1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NEPLATIČŮ</a:t>
            </a:r>
            <a:r>
              <a:rPr sz="2700" b="0" spc="-7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TVOŘÍ</a:t>
            </a:r>
            <a:r>
              <a:rPr sz="2700" b="0" spc="-1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POUZE</a:t>
            </a:r>
            <a:r>
              <a:rPr sz="2700" b="0" spc="-5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1/4</a:t>
            </a:r>
            <a:r>
              <a:rPr sz="2700" b="0" spc="-1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OHROŽENÉ</a:t>
            </a:r>
            <a:r>
              <a:rPr sz="2700" b="0" spc="-1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SKUPINY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–</a:t>
            </a:r>
            <a:r>
              <a:rPr sz="2700" b="0" spc="-2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SENIOŘI,</a:t>
            </a:r>
            <a:r>
              <a:rPr sz="2700" b="0" spc="-1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INVALIDÉ</a:t>
            </a:r>
            <a:r>
              <a:rPr sz="2700" b="0" spc="-9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V</a:t>
            </a:r>
            <a:r>
              <a:rPr sz="2700" b="0" spc="-1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II.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A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III.</a:t>
            </a:r>
            <a:r>
              <a:rPr sz="2700" b="0" spc="-1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STUPNI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A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KONECKONCŮ</a:t>
            </a:r>
            <a:r>
              <a:rPr sz="2700" b="0" spc="-1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I</a:t>
            </a:r>
            <a:r>
              <a:rPr sz="2700" b="0" spc="-1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30" dirty="0">
                <a:solidFill>
                  <a:srgbClr val="123451"/>
                </a:solidFill>
                <a:latin typeface="Work Sans Medium"/>
                <a:cs typeface="Work Sans Medium"/>
              </a:rPr>
              <a:t>MATKY</a:t>
            </a:r>
            <a:r>
              <a:rPr sz="2700" b="0" spc="-11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SAMOŽIVITELKY</a:t>
            </a:r>
            <a:endParaRPr sz="2700" dirty="0">
              <a:latin typeface="Work Sans Medium"/>
              <a:cs typeface="Work Sans Medium"/>
            </a:endParaRPr>
          </a:p>
          <a:p>
            <a:pPr marL="307340" indent="-295275">
              <a:spcBef>
                <a:spcPts val="1639"/>
              </a:spcBef>
              <a:buChar char="•"/>
              <a:tabLst>
                <a:tab pos="307975" algn="l"/>
              </a:tabLst>
            </a:pP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380</a:t>
            </a:r>
            <a:r>
              <a:rPr sz="2700" b="0" spc="-6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TISÍC</a:t>
            </a:r>
            <a:r>
              <a:rPr sz="2700" b="0" spc="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OSOB </a:t>
            </a:r>
            <a:r>
              <a:rPr sz="2700" b="0" spc="-30" dirty="0">
                <a:solidFill>
                  <a:srgbClr val="123451"/>
                </a:solidFill>
                <a:latin typeface="Work Sans Medium"/>
                <a:cs typeface="Work Sans Medium"/>
              </a:rPr>
              <a:t>PŘEDSTAVUJÍ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 LIDÉ</a:t>
            </a:r>
            <a:r>
              <a:rPr sz="2700" b="0" spc="-8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V</a:t>
            </a:r>
            <a:r>
              <a:rPr sz="2700" b="0" spc="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PRODUKTIVNÍM</a:t>
            </a:r>
            <a:r>
              <a:rPr sz="2700" b="0" spc="-8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VĚKU,</a:t>
            </a:r>
            <a:r>
              <a:rPr sz="2700" b="0" spc="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Z ČEHOŽ</a:t>
            </a:r>
            <a:r>
              <a:rPr sz="2700" b="0" spc="-5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JE</a:t>
            </a:r>
            <a:r>
              <a:rPr sz="2700" b="0" spc="-9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72 %</a:t>
            </a:r>
            <a:r>
              <a:rPr sz="2700" b="0" spc="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20" dirty="0">
                <a:solidFill>
                  <a:srgbClr val="123451"/>
                </a:solidFill>
                <a:latin typeface="Work Sans Medium"/>
                <a:cs typeface="Work Sans Medium"/>
              </a:rPr>
              <a:t>MUŽŮ</a:t>
            </a:r>
            <a:endParaRPr sz="2700" dirty="0">
              <a:latin typeface="Work Sans Medium"/>
              <a:cs typeface="Work Sans Medium"/>
            </a:endParaRPr>
          </a:p>
          <a:p>
            <a:pPr marL="307340" indent="-295275">
              <a:spcBef>
                <a:spcPts val="2005"/>
              </a:spcBef>
              <a:buChar char="•"/>
              <a:tabLst>
                <a:tab pos="307975" algn="l"/>
              </a:tabLst>
            </a:pP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JAK</a:t>
            </a:r>
            <a:r>
              <a:rPr sz="2700" b="0" spc="-18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lang="cs-CZ" sz="2700" spc="-180" dirty="0">
                <a:solidFill>
                  <a:srgbClr val="123451"/>
                </a:solidFill>
                <a:latin typeface="Work Sans Medium"/>
                <a:cs typeface="Work Sans Medium"/>
              </a:rPr>
              <a:t>S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E</a:t>
            </a:r>
            <a:r>
              <a:rPr sz="2700" b="0" spc="-3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lang="cs-CZ" sz="2700" b="0" spc="-30" dirty="0">
                <a:solidFill>
                  <a:srgbClr val="123451"/>
                </a:solidFill>
                <a:latin typeface="Work Sans Medium"/>
                <a:cs typeface="Work Sans Medium"/>
              </a:rPr>
              <a:t>KÁCÍ MÝTUS BEZBRANNÉHO DLUŽNÍKA</a:t>
            </a:r>
            <a:r>
              <a:rPr sz="2700" b="0" spc="-3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SE</a:t>
            </a:r>
            <a:r>
              <a:rPr sz="2700" b="0" spc="-2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DOZVÍTE</a:t>
            </a:r>
            <a:r>
              <a:rPr sz="2700" b="0" spc="-114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V</a:t>
            </a:r>
            <a:r>
              <a:rPr sz="2700" b="0" spc="-11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ZÁVĚREČNÉM</a:t>
            </a:r>
            <a:r>
              <a:rPr sz="2700" b="0" spc="-3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SHRNUTÍ</a:t>
            </a:r>
            <a:r>
              <a:rPr sz="2700" b="0" spc="-8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25" dirty="0">
                <a:solidFill>
                  <a:srgbClr val="123451"/>
                </a:solidFill>
                <a:latin typeface="Work Sans Medium"/>
                <a:cs typeface="Work Sans Medium"/>
              </a:rPr>
              <a:t>TK</a:t>
            </a:r>
            <a:endParaRPr sz="2700" dirty="0">
              <a:latin typeface="Work Sans Medium"/>
              <a:cs typeface="Work Sans Medium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491644" y="0"/>
            <a:ext cx="3612455" cy="345539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7130869" y="3606036"/>
            <a:ext cx="2339975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b="0" dirty="0">
                <a:solidFill>
                  <a:srgbClr val="123451"/>
                </a:solidFill>
                <a:latin typeface="Work Sans Light"/>
                <a:cs typeface="Work Sans Light"/>
              </a:rPr>
              <a:t>JUDR.</a:t>
            </a:r>
            <a:r>
              <a:rPr sz="1650" b="0" spc="-30" dirty="0">
                <a:solidFill>
                  <a:srgbClr val="123451"/>
                </a:solidFill>
                <a:latin typeface="Work Sans Light"/>
                <a:cs typeface="Work Sans Light"/>
              </a:rPr>
              <a:t> </a:t>
            </a:r>
            <a:r>
              <a:rPr sz="1650" b="0" spc="-20" dirty="0">
                <a:solidFill>
                  <a:srgbClr val="123451"/>
                </a:solidFill>
                <a:latin typeface="Work Sans Light"/>
                <a:cs typeface="Work Sans Light"/>
              </a:rPr>
              <a:t>JARMILA</a:t>
            </a:r>
            <a:r>
              <a:rPr sz="1650" b="0" spc="-100" dirty="0">
                <a:solidFill>
                  <a:srgbClr val="123451"/>
                </a:solidFill>
                <a:latin typeface="Work Sans Light"/>
                <a:cs typeface="Work Sans Light"/>
              </a:rPr>
              <a:t> </a:t>
            </a:r>
            <a:r>
              <a:rPr sz="1650" b="0" spc="-10" dirty="0">
                <a:solidFill>
                  <a:srgbClr val="123451"/>
                </a:solidFill>
                <a:latin typeface="Work Sans Light"/>
                <a:cs typeface="Work Sans Light"/>
              </a:rPr>
              <a:t>VESELÁ</a:t>
            </a:r>
            <a:endParaRPr sz="1650">
              <a:latin typeface="Work Sans Light"/>
              <a:cs typeface="Work Sans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pc="40" dirty="0"/>
              <a:t>INSO</a:t>
            </a:r>
            <a:r>
              <a:rPr spc="-535" dirty="0"/>
              <a:t>L</a:t>
            </a:r>
            <a:r>
              <a:rPr spc="40" dirty="0"/>
              <a:t>VENČNÍ</a:t>
            </a:r>
            <a:r>
              <a:rPr spc="-155" dirty="0"/>
              <a:t> </a:t>
            </a:r>
            <a:r>
              <a:rPr dirty="0"/>
              <a:t>ZÁKON</a:t>
            </a:r>
            <a:r>
              <a:rPr spc="-160" dirty="0"/>
              <a:t> </a:t>
            </a:r>
            <a:r>
              <a:rPr dirty="0"/>
              <a:t>-</a:t>
            </a:r>
            <a:r>
              <a:rPr spc="-155" dirty="0"/>
              <a:t> </a:t>
            </a:r>
            <a:r>
              <a:rPr spc="-10" dirty="0"/>
              <a:t>ODDLUŽENÍ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047088" y="0"/>
            <a:ext cx="19057620" cy="3455670"/>
            <a:chOff x="1047088" y="0"/>
            <a:chExt cx="19057620" cy="3455670"/>
          </a:xfrm>
        </p:grpSpPr>
        <p:sp>
          <p:nvSpPr>
            <p:cNvPr id="4" name="object 4"/>
            <p:cNvSpPr/>
            <p:nvPr/>
          </p:nvSpPr>
          <p:spPr>
            <a:xfrm>
              <a:off x="1047088" y="1497336"/>
              <a:ext cx="2042160" cy="31750"/>
            </a:xfrm>
            <a:custGeom>
              <a:avLst/>
              <a:gdLst/>
              <a:ahLst/>
              <a:cxnLst/>
              <a:rect l="l" t="t" r="r" b="b"/>
              <a:pathLst>
                <a:path w="2042160" h="31750">
                  <a:moveTo>
                    <a:pt x="2041822" y="0"/>
                  </a:moveTo>
                  <a:lnTo>
                    <a:pt x="0" y="0"/>
                  </a:lnTo>
                  <a:lnTo>
                    <a:pt x="0" y="31412"/>
                  </a:lnTo>
                  <a:lnTo>
                    <a:pt x="2041822" y="31412"/>
                  </a:lnTo>
                  <a:lnTo>
                    <a:pt x="20418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491645" y="0"/>
              <a:ext cx="3612455" cy="345539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7130869" y="3606036"/>
            <a:ext cx="2339975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b="0" dirty="0">
                <a:solidFill>
                  <a:srgbClr val="123451"/>
                </a:solidFill>
                <a:latin typeface="Work Sans Light"/>
                <a:cs typeface="Work Sans Light"/>
              </a:rPr>
              <a:t>JUDR.</a:t>
            </a:r>
            <a:r>
              <a:rPr sz="1650" b="0" spc="-30" dirty="0">
                <a:solidFill>
                  <a:srgbClr val="123451"/>
                </a:solidFill>
                <a:latin typeface="Work Sans Light"/>
                <a:cs typeface="Work Sans Light"/>
              </a:rPr>
              <a:t> </a:t>
            </a:r>
            <a:r>
              <a:rPr sz="1650" b="0" spc="-20" dirty="0">
                <a:solidFill>
                  <a:srgbClr val="123451"/>
                </a:solidFill>
                <a:latin typeface="Work Sans Light"/>
                <a:cs typeface="Work Sans Light"/>
              </a:rPr>
              <a:t>JARMILA</a:t>
            </a:r>
            <a:r>
              <a:rPr sz="1650" b="0" spc="-100" dirty="0">
                <a:solidFill>
                  <a:srgbClr val="123451"/>
                </a:solidFill>
                <a:latin typeface="Work Sans Light"/>
                <a:cs typeface="Work Sans Light"/>
              </a:rPr>
              <a:t> </a:t>
            </a:r>
            <a:r>
              <a:rPr sz="1650" b="0" spc="-10" dirty="0">
                <a:solidFill>
                  <a:srgbClr val="123451"/>
                </a:solidFill>
                <a:latin typeface="Work Sans Light"/>
                <a:cs typeface="Work Sans Light"/>
              </a:rPr>
              <a:t>VESELÁ</a:t>
            </a:r>
            <a:endParaRPr sz="1650">
              <a:latin typeface="Work Sans Light"/>
              <a:cs typeface="Work Sans Ligh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34388" y="1013130"/>
            <a:ext cx="9422765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00" spc="-45" dirty="0">
                <a:solidFill>
                  <a:srgbClr val="FFFFFF"/>
                </a:solidFill>
                <a:latin typeface="Work Sans"/>
                <a:cs typeface="Work Sans"/>
              </a:rPr>
              <a:t>TISKOVÁ</a:t>
            </a:r>
            <a:r>
              <a:rPr sz="2400" spc="-160" dirty="0">
                <a:solidFill>
                  <a:srgbClr val="FFFFFF"/>
                </a:solidFill>
                <a:latin typeface="Work Sans"/>
                <a:cs typeface="Work Sans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Work Sans"/>
                <a:cs typeface="Work Sans"/>
              </a:rPr>
              <a:t>KONFERENCE:</a:t>
            </a:r>
            <a:r>
              <a:rPr sz="2400" spc="-185" dirty="0">
                <a:solidFill>
                  <a:srgbClr val="FFFFFF"/>
                </a:solidFill>
                <a:latin typeface="Work Sans"/>
                <a:cs typeface="Work Sans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ZÁSADNÍ</a:t>
            </a:r>
            <a:r>
              <a:rPr sz="2400" b="0" spc="-8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spc="-65" dirty="0">
                <a:solidFill>
                  <a:srgbClr val="FFFFFF"/>
                </a:solidFill>
                <a:latin typeface="Work Sans ExtraLight"/>
                <a:cs typeface="Work Sans ExtraLight"/>
              </a:rPr>
              <a:t>OBRAT</a:t>
            </a:r>
            <a:r>
              <a:rPr sz="2400" b="0" spc="-16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V</a:t>
            </a:r>
            <a:r>
              <a:rPr sz="2400" b="0" spc="-14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POHLEDU</a:t>
            </a:r>
            <a:r>
              <a:rPr sz="2400" b="0" spc="-55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NA</a:t>
            </a:r>
            <a:r>
              <a:rPr sz="2400" b="0" spc="-11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spc="-10" dirty="0">
                <a:solidFill>
                  <a:srgbClr val="FFFFFF"/>
                </a:solidFill>
                <a:latin typeface="Work Sans ExtraLight"/>
                <a:cs typeface="Work Sans ExtraLight"/>
              </a:rPr>
              <a:t>DLUŽNÍKY</a:t>
            </a:r>
            <a:endParaRPr sz="2400">
              <a:latin typeface="Work Sans ExtraLight"/>
              <a:cs typeface="Work Sans ExtraLigh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34388" y="3942046"/>
            <a:ext cx="13917294" cy="58788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07340" indent="-295275">
              <a:lnSpc>
                <a:spcPct val="100000"/>
              </a:lnSpc>
              <a:spcBef>
                <a:spcPts val="120"/>
              </a:spcBef>
              <a:buChar char="•"/>
              <a:tabLst>
                <a:tab pos="307975" algn="l"/>
              </a:tabLst>
            </a:pP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ZÁKON,</a:t>
            </a:r>
            <a:r>
              <a:rPr sz="2700" b="0" spc="-3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KTERÝ</a:t>
            </a:r>
            <a:r>
              <a:rPr sz="2700" b="0" spc="-12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SE</a:t>
            </a:r>
            <a:r>
              <a:rPr sz="2700" b="0" spc="-9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TÝKÁ</a:t>
            </a:r>
            <a:r>
              <a:rPr sz="2700" b="0" spc="-20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VŠECH</a:t>
            </a:r>
            <a:r>
              <a:rPr sz="2700" b="0" spc="-3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OBČANŮ,</a:t>
            </a:r>
            <a:r>
              <a:rPr sz="2700" b="0" spc="-3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NEJENOM</a:t>
            </a:r>
            <a:r>
              <a:rPr sz="2700" b="0" spc="-2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DLUŽNÍKŮ</a:t>
            </a:r>
            <a:endParaRPr sz="2700">
              <a:latin typeface="Work Sans Medium"/>
              <a:cs typeface="Work Sans Medium"/>
            </a:endParaRPr>
          </a:p>
          <a:p>
            <a:pPr marL="318135" indent="-295275">
              <a:lnSpc>
                <a:spcPct val="100000"/>
              </a:lnSpc>
              <a:spcBef>
                <a:spcPts val="1955"/>
              </a:spcBef>
              <a:buChar char="•"/>
              <a:tabLst>
                <a:tab pos="318770" algn="l"/>
              </a:tabLst>
            </a:pPr>
            <a:r>
              <a:rPr sz="2700" b="0" spc="-20" dirty="0">
                <a:solidFill>
                  <a:srgbClr val="123451"/>
                </a:solidFill>
                <a:latin typeface="Work Sans Medium"/>
                <a:cs typeface="Work Sans Medium"/>
              </a:rPr>
              <a:t>PARAMETR</a:t>
            </a:r>
            <a:r>
              <a:rPr sz="4050" b="0" spc="-30" baseline="1028" dirty="0">
                <a:solidFill>
                  <a:srgbClr val="123451"/>
                </a:solidFill>
                <a:latin typeface="Work Sans Medium"/>
                <a:cs typeface="Work Sans Medium"/>
              </a:rPr>
              <a:t>Y</a:t>
            </a:r>
            <a:r>
              <a:rPr sz="4050" b="0" spc="-284" baseline="1028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4050" b="0" baseline="1028" dirty="0">
                <a:solidFill>
                  <a:srgbClr val="123451"/>
                </a:solidFill>
                <a:latin typeface="Work Sans Medium"/>
                <a:cs typeface="Work Sans Medium"/>
              </a:rPr>
              <a:t>ODDLUŽENÍ</a:t>
            </a:r>
            <a:r>
              <a:rPr sz="4050" b="0" spc="-120" baseline="1028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4050" b="0" baseline="1028" dirty="0">
                <a:solidFill>
                  <a:srgbClr val="123451"/>
                </a:solidFill>
                <a:latin typeface="Work Sans Medium"/>
                <a:cs typeface="Work Sans Medium"/>
              </a:rPr>
              <a:t>–</a:t>
            </a:r>
            <a:r>
              <a:rPr sz="4050" b="0" spc="-127" baseline="1028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4050" b="0" spc="-37" baseline="1028" dirty="0">
                <a:solidFill>
                  <a:srgbClr val="123451"/>
                </a:solidFill>
                <a:latin typeface="Work Sans Medium"/>
                <a:cs typeface="Work Sans Medium"/>
              </a:rPr>
              <a:t>STÁLÉ</a:t>
            </a:r>
            <a:r>
              <a:rPr sz="4050" b="0" spc="-127" baseline="1028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4050" b="0" baseline="2057" dirty="0">
                <a:solidFill>
                  <a:srgbClr val="123451"/>
                </a:solidFill>
                <a:latin typeface="Work Sans Medium"/>
                <a:cs typeface="Work Sans Medium"/>
              </a:rPr>
              <a:t>ZMÍRŇOVÁNÍ</a:t>
            </a:r>
            <a:r>
              <a:rPr sz="4050" b="0" spc="-120" baseline="2057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4050" b="0" spc="-15" baseline="2057" dirty="0">
                <a:solidFill>
                  <a:srgbClr val="123451"/>
                </a:solidFill>
                <a:latin typeface="Work Sans Medium"/>
                <a:cs typeface="Work Sans Medium"/>
              </a:rPr>
              <a:t>PODMÍNEK</a:t>
            </a:r>
            <a:endParaRPr sz="4050" baseline="2057">
              <a:latin typeface="Work Sans Medium"/>
              <a:cs typeface="Work Sans Medium"/>
            </a:endParaRPr>
          </a:p>
          <a:p>
            <a:pPr marL="640715" lvl="1" indent="-294005">
              <a:lnSpc>
                <a:spcPct val="100000"/>
              </a:lnSpc>
              <a:spcBef>
                <a:spcPts val="715"/>
              </a:spcBef>
              <a:buChar char="•"/>
              <a:tabLst>
                <a:tab pos="641350" algn="l"/>
              </a:tabLst>
            </a:pP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2008</a:t>
            </a:r>
            <a:r>
              <a:rPr sz="2550" spc="-1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–</a:t>
            </a:r>
            <a:r>
              <a:rPr sz="2550" spc="-1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05/2019</a:t>
            </a:r>
            <a:r>
              <a:rPr sz="2550" spc="-1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–</a:t>
            </a:r>
            <a:r>
              <a:rPr sz="2550" spc="-1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30</a:t>
            </a:r>
            <a:r>
              <a:rPr sz="2550" spc="-1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%</a:t>
            </a:r>
            <a:r>
              <a:rPr sz="2550" spc="-1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/</a:t>
            </a:r>
            <a:r>
              <a:rPr sz="2550" spc="-1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5</a:t>
            </a:r>
            <a:r>
              <a:rPr sz="2550" spc="-1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25" dirty="0">
                <a:solidFill>
                  <a:srgbClr val="123451"/>
                </a:solidFill>
                <a:latin typeface="Work Sans"/>
                <a:cs typeface="Work Sans"/>
              </a:rPr>
              <a:t>let</a:t>
            </a:r>
            <a:endParaRPr sz="2550">
              <a:latin typeface="Work Sans"/>
              <a:cs typeface="Work Sans"/>
            </a:endParaRPr>
          </a:p>
          <a:p>
            <a:pPr marL="640715" lvl="1" indent="-294005">
              <a:lnSpc>
                <a:spcPct val="100000"/>
              </a:lnSpc>
              <a:spcBef>
                <a:spcPts val="155"/>
              </a:spcBef>
              <a:buChar char="•"/>
              <a:tabLst>
                <a:tab pos="641350" algn="l"/>
              </a:tabLst>
            </a:pP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06/2019</a:t>
            </a:r>
            <a:r>
              <a:rPr sz="2550" spc="-4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–</a:t>
            </a:r>
            <a:r>
              <a:rPr sz="2550" spc="-4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doposud</a:t>
            </a:r>
            <a:r>
              <a:rPr sz="2550" spc="-4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–</a:t>
            </a:r>
            <a:r>
              <a:rPr sz="2550" spc="-4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2.200</a:t>
            </a:r>
            <a:r>
              <a:rPr sz="2550" spc="-4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Kč</a:t>
            </a:r>
            <a:r>
              <a:rPr sz="2550" spc="-4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/</a:t>
            </a:r>
            <a:r>
              <a:rPr sz="2550" spc="-4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měsíc</a:t>
            </a:r>
            <a:r>
              <a:rPr sz="2550" spc="-4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/</a:t>
            </a:r>
            <a:r>
              <a:rPr sz="2550" spc="-4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3</a:t>
            </a:r>
            <a:r>
              <a:rPr sz="2550" spc="-4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roky</a:t>
            </a:r>
            <a:r>
              <a:rPr sz="2550" spc="-10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/</a:t>
            </a:r>
            <a:r>
              <a:rPr sz="2550" spc="-4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5</a:t>
            </a:r>
            <a:r>
              <a:rPr sz="2550" spc="-4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25" dirty="0">
                <a:solidFill>
                  <a:srgbClr val="123451"/>
                </a:solidFill>
                <a:latin typeface="Work Sans"/>
                <a:cs typeface="Work Sans"/>
              </a:rPr>
              <a:t>let</a:t>
            </a:r>
            <a:endParaRPr sz="2550">
              <a:latin typeface="Work Sans"/>
              <a:cs typeface="Work Sans"/>
            </a:endParaRPr>
          </a:p>
          <a:p>
            <a:pPr marL="640715" lvl="1" indent="-294005">
              <a:lnSpc>
                <a:spcPct val="100000"/>
              </a:lnSpc>
              <a:spcBef>
                <a:spcPts val="155"/>
              </a:spcBef>
              <a:buChar char="•"/>
              <a:tabLst>
                <a:tab pos="641350" algn="l"/>
              </a:tabLst>
            </a:pP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novela</a:t>
            </a:r>
            <a:r>
              <a:rPr sz="2550" spc="-12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oddlužení</a:t>
            </a:r>
            <a:r>
              <a:rPr sz="2550" spc="-6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–</a:t>
            </a:r>
            <a:r>
              <a:rPr sz="2550" spc="-6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2.200</a:t>
            </a:r>
            <a:r>
              <a:rPr sz="2550" spc="-6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Kč</a:t>
            </a:r>
            <a:r>
              <a:rPr sz="2550" spc="-6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/</a:t>
            </a:r>
            <a:r>
              <a:rPr sz="2550" spc="-6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měsíc</a:t>
            </a:r>
            <a:r>
              <a:rPr sz="2550" spc="-6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/</a:t>
            </a:r>
            <a:r>
              <a:rPr sz="2550" spc="-6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3</a:t>
            </a:r>
            <a:r>
              <a:rPr sz="2550" spc="-6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roky</a:t>
            </a:r>
            <a:r>
              <a:rPr sz="2550" spc="-12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pro</a:t>
            </a:r>
            <a:r>
              <a:rPr sz="2550" spc="-12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10" dirty="0">
                <a:solidFill>
                  <a:srgbClr val="123451"/>
                </a:solidFill>
                <a:latin typeface="Work Sans"/>
                <a:cs typeface="Work Sans"/>
              </a:rPr>
              <a:t>všechny</a:t>
            </a:r>
            <a:endParaRPr sz="2550">
              <a:latin typeface="Work Sans"/>
              <a:cs typeface="Work Sans"/>
            </a:endParaRPr>
          </a:p>
          <a:p>
            <a:pPr marL="316865" marR="5058410" indent="-293370">
              <a:lnSpc>
                <a:spcPct val="101800"/>
              </a:lnSpc>
              <a:spcBef>
                <a:spcPts val="2680"/>
              </a:spcBef>
              <a:buChar char="•"/>
              <a:tabLst>
                <a:tab pos="319405" algn="l"/>
              </a:tabLst>
            </a:pP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PO</a:t>
            </a:r>
            <a:r>
              <a:rPr sz="2700" b="0" spc="1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NOVELE</a:t>
            </a:r>
            <a:r>
              <a:rPr sz="2700" b="0" spc="1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DLUŽNÍCI</a:t>
            </a:r>
            <a:r>
              <a:rPr sz="2700" b="0" spc="1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UHRADÍ</a:t>
            </a:r>
            <a:r>
              <a:rPr sz="2700" b="0" spc="-7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V</a:t>
            </a:r>
            <a:r>
              <a:rPr sz="2700" b="0" spc="-6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PRŮMĚRU</a:t>
            </a:r>
            <a:r>
              <a:rPr sz="2700" b="0" spc="1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POUZE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5</a:t>
            </a:r>
            <a:r>
              <a:rPr sz="2700" b="0" spc="2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–</a:t>
            </a:r>
            <a:r>
              <a:rPr sz="2700" b="0" spc="2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6</a:t>
            </a:r>
            <a:r>
              <a:rPr sz="2700" b="0" spc="2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%</a:t>
            </a:r>
            <a:r>
              <a:rPr sz="2700" b="0" spc="2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ZE</a:t>
            </a:r>
            <a:r>
              <a:rPr sz="2700" b="0" spc="2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SVÉHO</a:t>
            </a:r>
            <a:r>
              <a:rPr sz="2700" b="0" spc="2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DLUHU</a:t>
            </a:r>
            <a:endParaRPr sz="2700">
              <a:latin typeface="Work Sans Medium"/>
              <a:cs typeface="Work Sans Medium"/>
            </a:endParaRPr>
          </a:p>
          <a:p>
            <a:pPr marL="305435" marR="3983990" indent="-293370">
              <a:lnSpc>
                <a:spcPct val="101800"/>
              </a:lnSpc>
              <a:spcBef>
                <a:spcPts val="1650"/>
              </a:spcBef>
              <a:buChar char="•"/>
              <a:tabLst>
                <a:tab pos="307975" algn="l"/>
              </a:tabLst>
            </a:pP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NA</a:t>
            </a:r>
            <a:r>
              <a:rPr sz="2700" b="0" spc="-13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ZÁVĚR</a:t>
            </a:r>
            <a:r>
              <a:rPr sz="2700" b="0" spc="-4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25" dirty="0">
                <a:solidFill>
                  <a:srgbClr val="123451"/>
                </a:solidFill>
                <a:latin typeface="Work Sans Medium"/>
                <a:cs typeface="Work Sans Medium"/>
              </a:rPr>
              <a:t>USLYŠÍTE</a:t>
            </a:r>
            <a:r>
              <a:rPr sz="2700" b="0" spc="-4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–</a:t>
            </a:r>
            <a:r>
              <a:rPr sz="2700" b="0" spc="-9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JAK</a:t>
            </a:r>
            <a:r>
              <a:rPr sz="2700" b="0" spc="-7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DRTIVÉ</a:t>
            </a:r>
            <a:r>
              <a:rPr sz="2700" b="0" spc="-4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BUDOU</a:t>
            </a:r>
            <a:r>
              <a:rPr sz="2700" b="0" spc="-4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EKONOMICKÉ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I</a:t>
            </a:r>
            <a:r>
              <a:rPr sz="2700" b="0" spc="-2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SPOLEČENSKÉ</a:t>
            </a:r>
            <a:r>
              <a:rPr sz="2700" b="0" spc="-20" dirty="0">
                <a:solidFill>
                  <a:srgbClr val="123451"/>
                </a:solidFill>
                <a:latin typeface="Work Sans Medium"/>
                <a:cs typeface="Work Sans Medium"/>
              </a:rPr>
              <a:t> DOPADY</a:t>
            </a:r>
            <a:r>
              <a:rPr sz="2700" b="0" spc="-11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NOVELY</a:t>
            </a:r>
            <a:endParaRPr sz="2700">
              <a:latin typeface="Work Sans Medium"/>
              <a:cs typeface="Work Sans Medium"/>
            </a:endParaRPr>
          </a:p>
          <a:p>
            <a:pPr marL="307340" indent="-295275">
              <a:lnSpc>
                <a:spcPct val="100000"/>
              </a:lnSpc>
              <a:spcBef>
                <a:spcPts val="1710"/>
              </a:spcBef>
              <a:buChar char="•"/>
              <a:tabLst>
                <a:tab pos="307975" algn="l"/>
              </a:tabLst>
            </a:pP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JAK</a:t>
            </a:r>
            <a:r>
              <a:rPr sz="2700" b="0" spc="-8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SE</a:t>
            </a:r>
            <a:r>
              <a:rPr sz="2700" b="0" spc="-4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MINISTERSTVO</a:t>
            </a:r>
            <a:r>
              <a:rPr sz="2700" b="0" spc="-4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65" dirty="0">
                <a:solidFill>
                  <a:srgbClr val="123451"/>
                </a:solidFill>
                <a:latin typeface="Work Sans Medium"/>
                <a:cs typeface="Work Sans Medium"/>
              </a:rPr>
              <a:t>STAVÍ</a:t>
            </a:r>
            <a:r>
              <a:rPr sz="2700" b="0" spc="-4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I</a:t>
            </a:r>
            <a:r>
              <a:rPr sz="2700" b="0" spc="-4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PROTI</a:t>
            </a:r>
            <a:r>
              <a:rPr sz="2700" b="0" spc="-4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DOPORUČENÍ</a:t>
            </a:r>
            <a:r>
              <a:rPr sz="2700" b="0" spc="-12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VLASTNÍ</a:t>
            </a:r>
            <a:r>
              <a:rPr sz="2700" b="0" spc="-4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EXPERTNÍ</a:t>
            </a:r>
            <a:r>
              <a:rPr sz="2700" b="0" spc="-4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SKUPINY</a:t>
            </a:r>
            <a:endParaRPr sz="2700">
              <a:latin typeface="Work Sans Medium"/>
              <a:cs typeface="Work Sans Medium"/>
            </a:endParaRPr>
          </a:p>
          <a:p>
            <a:pPr marL="307340" indent="-295275">
              <a:lnSpc>
                <a:spcPct val="100000"/>
              </a:lnSpc>
              <a:spcBef>
                <a:spcPts val="1710"/>
              </a:spcBef>
              <a:buChar char="•"/>
              <a:tabLst>
                <a:tab pos="307975" algn="l"/>
              </a:tabLst>
            </a:pP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JAKÁ</a:t>
            </a:r>
            <a:r>
              <a:rPr sz="2700" b="0" spc="-16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JSOU POLITICKÁ</a:t>
            </a:r>
            <a:r>
              <a:rPr sz="2700" b="0" spc="-9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POZADÍ </a:t>
            </a:r>
            <a:r>
              <a:rPr sz="2700" b="0" spc="-55" dirty="0">
                <a:solidFill>
                  <a:srgbClr val="123451"/>
                </a:solidFill>
                <a:latin typeface="Work Sans Medium"/>
                <a:cs typeface="Work Sans Medium"/>
              </a:rPr>
              <a:t>NOVELY</a:t>
            </a:r>
            <a:r>
              <a:rPr sz="2700" b="0" spc="-9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ODDLUŽENÍ</a:t>
            </a:r>
            <a:endParaRPr sz="2700">
              <a:latin typeface="Work Sans Medium"/>
              <a:cs typeface="Work Sans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262127"/>
            <a:ext cx="20104100" cy="1046480"/>
          </a:xfrm>
          <a:custGeom>
            <a:avLst/>
            <a:gdLst/>
            <a:ahLst/>
            <a:cxnLst/>
            <a:rect l="l" t="t" r="r" b="b"/>
            <a:pathLst>
              <a:path w="20104100" h="1046479">
                <a:moveTo>
                  <a:pt x="20104099" y="0"/>
                </a:moveTo>
                <a:lnTo>
                  <a:pt x="0" y="0"/>
                </a:lnTo>
                <a:lnTo>
                  <a:pt x="0" y="1046428"/>
                </a:lnTo>
                <a:lnTo>
                  <a:pt x="20104099" y="1046428"/>
                </a:lnTo>
                <a:lnTo>
                  <a:pt x="20104099" y="0"/>
                </a:lnTo>
                <a:close/>
              </a:path>
            </a:pathLst>
          </a:custGeom>
          <a:solidFill>
            <a:srgbClr val="F3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20104100" cy="3455670"/>
          </a:xfrm>
          <a:custGeom>
            <a:avLst/>
            <a:gdLst/>
            <a:ahLst/>
            <a:cxnLst/>
            <a:rect l="l" t="t" r="r" b="b"/>
            <a:pathLst>
              <a:path w="20104100" h="3455670">
                <a:moveTo>
                  <a:pt x="20104099" y="0"/>
                </a:moveTo>
                <a:lnTo>
                  <a:pt x="0" y="0"/>
                </a:lnTo>
                <a:lnTo>
                  <a:pt x="0" y="3455392"/>
                </a:lnTo>
                <a:lnTo>
                  <a:pt x="20104099" y="3455392"/>
                </a:lnTo>
                <a:lnTo>
                  <a:pt x="20104099" y="0"/>
                </a:lnTo>
                <a:close/>
              </a:path>
            </a:pathLst>
          </a:custGeom>
          <a:solidFill>
            <a:srgbClr val="1234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34388" y="1741223"/>
            <a:ext cx="8681720" cy="141224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 marR="5080">
              <a:lnSpc>
                <a:spcPts val="5280"/>
              </a:lnSpc>
              <a:spcBef>
                <a:spcPts val="555"/>
              </a:spcBef>
            </a:pPr>
            <a:r>
              <a:rPr sz="4700" spc="-25" dirty="0"/>
              <a:t>PARAMETRY</a:t>
            </a:r>
            <a:r>
              <a:rPr sz="4700" spc="-295" dirty="0"/>
              <a:t> </a:t>
            </a:r>
            <a:r>
              <a:rPr sz="4700" spc="-10" dirty="0"/>
              <a:t>PRŮZKUMU </a:t>
            </a:r>
            <a:r>
              <a:rPr sz="4700" dirty="0"/>
              <a:t>VEŘEJNÉHO</a:t>
            </a:r>
            <a:r>
              <a:rPr sz="4700" spc="20" dirty="0"/>
              <a:t> </a:t>
            </a:r>
            <a:r>
              <a:rPr sz="4700" dirty="0"/>
              <a:t>MÍNĚNÍ</a:t>
            </a:r>
            <a:r>
              <a:rPr sz="4700" spc="-135" dirty="0"/>
              <a:t> </a:t>
            </a:r>
            <a:r>
              <a:rPr sz="4700" dirty="0"/>
              <a:t>A</a:t>
            </a:r>
            <a:r>
              <a:rPr sz="4700" spc="-295" dirty="0"/>
              <a:t> </a:t>
            </a:r>
            <a:r>
              <a:rPr sz="4700" spc="-10" dirty="0"/>
              <a:t>ANKET</a:t>
            </a:r>
            <a:endParaRPr sz="4700"/>
          </a:p>
        </p:txBody>
      </p:sp>
      <p:grpSp>
        <p:nvGrpSpPr>
          <p:cNvPr id="5" name="object 5"/>
          <p:cNvGrpSpPr/>
          <p:nvPr/>
        </p:nvGrpSpPr>
        <p:grpSpPr>
          <a:xfrm>
            <a:off x="1047088" y="0"/>
            <a:ext cx="19057620" cy="3455670"/>
            <a:chOff x="1047088" y="0"/>
            <a:chExt cx="19057620" cy="3455670"/>
          </a:xfrm>
        </p:grpSpPr>
        <p:sp>
          <p:nvSpPr>
            <p:cNvPr id="6" name="object 6"/>
            <p:cNvSpPr/>
            <p:nvPr/>
          </p:nvSpPr>
          <p:spPr>
            <a:xfrm>
              <a:off x="1047088" y="1497336"/>
              <a:ext cx="2042160" cy="31750"/>
            </a:xfrm>
            <a:custGeom>
              <a:avLst/>
              <a:gdLst/>
              <a:ahLst/>
              <a:cxnLst/>
              <a:rect l="l" t="t" r="r" b="b"/>
              <a:pathLst>
                <a:path w="2042160" h="31750">
                  <a:moveTo>
                    <a:pt x="2041822" y="0"/>
                  </a:moveTo>
                  <a:lnTo>
                    <a:pt x="0" y="0"/>
                  </a:lnTo>
                  <a:lnTo>
                    <a:pt x="0" y="31412"/>
                  </a:lnTo>
                  <a:lnTo>
                    <a:pt x="2041822" y="31412"/>
                  </a:lnTo>
                  <a:lnTo>
                    <a:pt x="20418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491645" y="0"/>
              <a:ext cx="3612455" cy="345539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6595092" y="3606036"/>
            <a:ext cx="3310890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b="0" dirty="0">
                <a:solidFill>
                  <a:srgbClr val="123451"/>
                </a:solidFill>
                <a:latin typeface="Work Sans Light"/>
                <a:cs typeface="Work Sans Light"/>
              </a:rPr>
              <a:t>DOC.</a:t>
            </a:r>
            <a:r>
              <a:rPr sz="1650" b="0" spc="-50" dirty="0">
                <a:solidFill>
                  <a:srgbClr val="123451"/>
                </a:solidFill>
                <a:latin typeface="Work Sans Light"/>
                <a:cs typeface="Work Sans Light"/>
              </a:rPr>
              <a:t> </a:t>
            </a:r>
            <a:r>
              <a:rPr sz="1650" b="0" dirty="0">
                <a:solidFill>
                  <a:srgbClr val="123451"/>
                </a:solidFill>
                <a:latin typeface="Work Sans Light"/>
                <a:cs typeface="Work Sans Light"/>
              </a:rPr>
              <a:t>PHDR.</a:t>
            </a:r>
            <a:r>
              <a:rPr sz="1650" b="0" spc="-45" dirty="0">
                <a:solidFill>
                  <a:srgbClr val="123451"/>
                </a:solidFill>
                <a:latin typeface="Work Sans Light"/>
                <a:cs typeface="Work Sans Light"/>
              </a:rPr>
              <a:t> </a:t>
            </a:r>
            <a:r>
              <a:rPr sz="1650" b="0" spc="-30" dirty="0">
                <a:solidFill>
                  <a:srgbClr val="123451"/>
                </a:solidFill>
                <a:latin typeface="Work Sans Light"/>
                <a:cs typeface="Work Sans Light"/>
              </a:rPr>
              <a:t>PAVEL</a:t>
            </a:r>
            <a:r>
              <a:rPr sz="1650" b="0" spc="-85" dirty="0">
                <a:solidFill>
                  <a:srgbClr val="123451"/>
                </a:solidFill>
                <a:latin typeface="Work Sans Light"/>
                <a:cs typeface="Work Sans Light"/>
              </a:rPr>
              <a:t> </a:t>
            </a:r>
            <a:r>
              <a:rPr sz="1650" b="0" dirty="0">
                <a:solidFill>
                  <a:srgbClr val="123451"/>
                </a:solidFill>
                <a:latin typeface="Work Sans Light"/>
                <a:cs typeface="Work Sans Light"/>
              </a:rPr>
              <a:t>KUCHAŘ,</a:t>
            </a:r>
            <a:r>
              <a:rPr sz="1650" b="0" spc="-45" dirty="0">
                <a:solidFill>
                  <a:srgbClr val="123451"/>
                </a:solidFill>
                <a:latin typeface="Work Sans Light"/>
                <a:cs typeface="Work Sans Light"/>
              </a:rPr>
              <a:t> </a:t>
            </a:r>
            <a:r>
              <a:rPr sz="1650" b="0" spc="-20" dirty="0">
                <a:solidFill>
                  <a:srgbClr val="123451"/>
                </a:solidFill>
                <a:latin typeface="Work Sans Light"/>
                <a:cs typeface="Work Sans Light"/>
              </a:rPr>
              <a:t>CSC.</a:t>
            </a:r>
            <a:endParaRPr sz="1650">
              <a:latin typeface="Work Sans Light"/>
              <a:cs typeface="Work Sans 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34388" y="1013130"/>
            <a:ext cx="9422765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00" spc="-45" dirty="0">
                <a:solidFill>
                  <a:srgbClr val="FFFFFF"/>
                </a:solidFill>
                <a:latin typeface="Work Sans"/>
                <a:cs typeface="Work Sans"/>
              </a:rPr>
              <a:t>TISKOVÁ</a:t>
            </a:r>
            <a:r>
              <a:rPr sz="2400" spc="-160" dirty="0">
                <a:solidFill>
                  <a:srgbClr val="FFFFFF"/>
                </a:solidFill>
                <a:latin typeface="Work Sans"/>
                <a:cs typeface="Work Sans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Work Sans"/>
                <a:cs typeface="Work Sans"/>
              </a:rPr>
              <a:t>KONFERENCE:</a:t>
            </a:r>
            <a:r>
              <a:rPr sz="2400" spc="-185" dirty="0">
                <a:solidFill>
                  <a:srgbClr val="FFFFFF"/>
                </a:solidFill>
                <a:latin typeface="Work Sans"/>
                <a:cs typeface="Work Sans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ZÁSADNÍ</a:t>
            </a:r>
            <a:r>
              <a:rPr sz="2400" b="0" spc="-8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spc="-65" dirty="0">
                <a:solidFill>
                  <a:srgbClr val="FFFFFF"/>
                </a:solidFill>
                <a:latin typeface="Work Sans ExtraLight"/>
                <a:cs typeface="Work Sans ExtraLight"/>
              </a:rPr>
              <a:t>OBRAT</a:t>
            </a:r>
            <a:r>
              <a:rPr sz="2400" b="0" spc="-16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V</a:t>
            </a:r>
            <a:r>
              <a:rPr sz="2400" b="0" spc="-14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POHLEDU</a:t>
            </a:r>
            <a:r>
              <a:rPr sz="2400" b="0" spc="-55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NA</a:t>
            </a:r>
            <a:r>
              <a:rPr sz="2400" b="0" spc="-11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spc="-10" dirty="0">
                <a:solidFill>
                  <a:srgbClr val="FFFFFF"/>
                </a:solidFill>
                <a:latin typeface="Work Sans ExtraLight"/>
                <a:cs typeface="Work Sans ExtraLight"/>
              </a:rPr>
              <a:t>DLUŽNÍKY</a:t>
            </a:r>
            <a:endParaRPr sz="2400">
              <a:latin typeface="Work Sans ExtraLight"/>
              <a:cs typeface="Work Sans ExtraLigh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34388" y="3942046"/>
            <a:ext cx="7398384" cy="531685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305435" marR="207645" indent="-293370">
              <a:lnSpc>
                <a:spcPct val="101800"/>
              </a:lnSpc>
              <a:spcBef>
                <a:spcPts val="60"/>
              </a:spcBef>
              <a:buChar char="•"/>
              <a:tabLst>
                <a:tab pos="307975" algn="l"/>
              </a:tabLst>
            </a:pPr>
            <a:r>
              <a:rPr sz="2700" b="0" spc="-50" dirty="0">
                <a:solidFill>
                  <a:srgbClr val="123451"/>
                </a:solidFill>
                <a:latin typeface="Work Sans Medium"/>
                <a:cs typeface="Work Sans Medium"/>
              </a:rPr>
              <a:t>CÍLEM</a:t>
            </a:r>
            <a:r>
              <a:rPr sz="2700" b="0" spc="-12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55" dirty="0">
                <a:solidFill>
                  <a:srgbClr val="123451"/>
                </a:solidFill>
                <a:latin typeface="Work Sans Medium"/>
                <a:cs typeface="Work Sans Medium"/>
              </a:rPr>
              <a:t>PRŮZKUMŮ</a:t>
            </a:r>
            <a:r>
              <a:rPr sz="2700" b="0" spc="-114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85" dirty="0">
                <a:solidFill>
                  <a:srgbClr val="123451"/>
                </a:solidFill>
                <a:latin typeface="Work Sans Medium"/>
                <a:cs typeface="Work Sans Medium"/>
              </a:rPr>
              <a:t>BYLO</a:t>
            </a:r>
            <a:r>
              <a:rPr sz="2700" b="0" spc="-11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80" dirty="0">
                <a:solidFill>
                  <a:srgbClr val="123451"/>
                </a:solidFill>
                <a:latin typeface="Work Sans Medium"/>
                <a:cs typeface="Work Sans Medium"/>
              </a:rPr>
              <a:t>ZJISTIT</a:t>
            </a:r>
            <a:r>
              <a:rPr sz="2700" b="0" spc="-17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40" dirty="0">
                <a:solidFill>
                  <a:srgbClr val="123451"/>
                </a:solidFill>
                <a:latin typeface="Work Sans Medium"/>
                <a:cs typeface="Work Sans Medium"/>
              </a:rPr>
              <a:t>POSTOJE </a:t>
            </a:r>
            <a:r>
              <a:rPr sz="2700" b="0" spc="-55" dirty="0">
                <a:solidFill>
                  <a:srgbClr val="123451"/>
                </a:solidFill>
                <a:latin typeface="Work Sans Medium"/>
                <a:cs typeface="Work Sans Medium"/>
              </a:rPr>
              <a:t>LAICKÉ</a:t>
            </a:r>
            <a:r>
              <a:rPr sz="2700" b="0" spc="-11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I</a:t>
            </a:r>
            <a:r>
              <a:rPr sz="2700" b="0" spc="-10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65" dirty="0">
                <a:solidFill>
                  <a:srgbClr val="123451"/>
                </a:solidFill>
                <a:latin typeface="Work Sans Medium"/>
                <a:cs typeface="Work Sans Medium"/>
              </a:rPr>
              <a:t>ODBORNÉ</a:t>
            </a:r>
            <a:r>
              <a:rPr sz="2700" b="0" spc="-18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VEŘEJNOSTI</a:t>
            </a:r>
            <a:endParaRPr sz="2700">
              <a:latin typeface="Work Sans Medium"/>
              <a:cs typeface="Work Sans Medium"/>
            </a:endParaRPr>
          </a:p>
          <a:p>
            <a:pPr marL="305435" marR="720090">
              <a:lnSpc>
                <a:spcPct val="101800"/>
              </a:lnSpc>
            </a:pP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K</a:t>
            </a:r>
            <a:r>
              <a:rPr sz="2700" b="0" spc="-14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0" dirty="0">
                <a:solidFill>
                  <a:srgbClr val="123451"/>
                </a:solidFill>
                <a:latin typeface="Work Sans Medium"/>
                <a:cs typeface="Work Sans Medium"/>
              </a:rPr>
              <a:t>PŘIPRAVOVANÉ</a:t>
            </a:r>
            <a:r>
              <a:rPr sz="2700" b="0" spc="-11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65" dirty="0">
                <a:solidFill>
                  <a:srgbClr val="123451"/>
                </a:solidFill>
                <a:latin typeface="Work Sans Medium"/>
                <a:cs typeface="Work Sans Medium"/>
              </a:rPr>
              <a:t>NOVELE</a:t>
            </a:r>
            <a:r>
              <a:rPr sz="2700" b="0" spc="-11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45" dirty="0">
                <a:solidFill>
                  <a:srgbClr val="123451"/>
                </a:solidFill>
                <a:latin typeface="Work Sans Medium"/>
                <a:cs typeface="Work Sans Medium"/>
              </a:rPr>
              <a:t>ODDLUŽENÍ, </a:t>
            </a:r>
            <a:r>
              <a:rPr sz="2700" b="0" spc="-60" dirty="0">
                <a:solidFill>
                  <a:srgbClr val="123451"/>
                </a:solidFill>
                <a:latin typeface="Work Sans Medium"/>
                <a:cs typeface="Work Sans Medium"/>
              </a:rPr>
              <a:t>KTERÁ</a:t>
            </a:r>
            <a:r>
              <a:rPr sz="2700" b="0" spc="-18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35" dirty="0">
                <a:solidFill>
                  <a:srgbClr val="123451"/>
                </a:solidFill>
                <a:latin typeface="Work Sans Medium"/>
                <a:cs typeface="Work Sans Medium"/>
              </a:rPr>
              <a:t>MÁ</a:t>
            </a:r>
            <a:r>
              <a:rPr sz="2700" b="0" spc="-18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60" dirty="0">
                <a:solidFill>
                  <a:srgbClr val="123451"/>
                </a:solidFill>
                <a:latin typeface="Work Sans Medium"/>
                <a:cs typeface="Work Sans Medium"/>
              </a:rPr>
              <a:t>ZMÍRNIT</a:t>
            </a:r>
            <a:r>
              <a:rPr sz="2700" b="0" spc="-15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0" dirty="0">
                <a:solidFill>
                  <a:srgbClr val="123451"/>
                </a:solidFill>
                <a:latin typeface="Work Sans Medium"/>
                <a:cs typeface="Work Sans Medium"/>
              </a:rPr>
              <a:t>PODMÍNKY</a:t>
            </a:r>
            <a:r>
              <a:rPr sz="2700" b="0" spc="-19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25" dirty="0">
                <a:solidFill>
                  <a:srgbClr val="123451"/>
                </a:solidFill>
                <a:latin typeface="Work Sans Medium"/>
                <a:cs typeface="Work Sans Medium"/>
              </a:rPr>
              <a:t>PRO </a:t>
            </a:r>
            <a:r>
              <a:rPr sz="2700" b="0" spc="-75" dirty="0">
                <a:solidFill>
                  <a:srgbClr val="123451"/>
                </a:solidFill>
                <a:latin typeface="Work Sans Medium"/>
                <a:cs typeface="Work Sans Medium"/>
              </a:rPr>
              <a:t>VŠECHNY</a:t>
            </a:r>
            <a:r>
              <a:rPr sz="2700" b="0" spc="-17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DLUŽNÍKY</a:t>
            </a:r>
            <a:endParaRPr sz="2700">
              <a:latin typeface="Work Sans Medium"/>
              <a:cs typeface="Work Sans Medium"/>
            </a:endParaRPr>
          </a:p>
          <a:p>
            <a:pPr marL="307340" indent="-295275">
              <a:lnSpc>
                <a:spcPct val="100000"/>
              </a:lnSpc>
              <a:spcBef>
                <a:spcPts val="2465"/>
              </a:spcBef>
              <a:buChar char="•"/>
              <a:tabLst>
                <a:tab pos="307975" algn="l"/>
              </a:tabLst>
            </a:pPr>
            <a:r>
              <a:rPr sz="2700" b="0" spc="-75" dirty="0">
                <a:solidFill>
                  <a:srgbClr val="123451"/>
                </a:solidFill>
                <a:latin typeface="Work Sans Medium"/>
                <a:cs typeface="Work Sans Medium"/>
              </a:rPr>
              <a:t>ROZSÁHLÉ</a:t>
            </a:r>
            <a:r>
              <a:rPr sz="2700" b="0" spc="-15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A</a:t>
            </a:r>
            <a:r>
              <a:rPr sz="2700" b="0" spc="-15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REPREZENTATIVNÍ</a:t>
            </a:r>
            <a:r>
              <a:rPr sz="2700" b="0" spc="-4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PRŮZKUMY</a:t>
            </a:r>
            <a:endParaRPr sz="2700">
              <a:latin typeface="Work Sans Medium"/>
              <a:cs typeface="Work Sans Medium"/>
            </a:endParaRPr>
          </a:p>
          <a:p>
            <a:pPr marL="640715" marR="26034" lvl="1" indent="-293370">
              <a:lnSpc>
                <a:spcPts val="2890"/>
              </a:lnSpc>
              <a:spcBef>
                <a:spcPts val="1595"/>
              </a:spcBef>
              <a:buChar char="•"/>
              <a:tabLst>
                <a:tab pos="641350" algn="l"/>
              </a:tabLst>
            </a:pPr>
            <a:r>
              <a:rPr sz="2550" spc="-60" dirty="0">
                <a:solidFill>
                  <a:srgbClr val="123451"/>
                </a:solidFill>
                <a:latin typeface="Work Sans"/>
                <a:cs typeface="Work Sans"/>
              </a:rPr>
              <a:t>Průzkum</a:t>
            </a:r>
            <a:r>
              <a:rPr sz="2550" spc="-18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75" dirty="0">
                <a:solidFill>
                  <a:srgbClr val="123451"/>
                </a:solidFill>
                <a:latin typeface="Work Sans"/>
                <a:cs typeface="Work Sans"/>
              </a:rPr>
              <a:t>veřejného</a:t>
            </a:r>
            <a:r>
              <a:rPr sz="2550" spc="-12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55" dirty="0">
                <a:solidFill>
                  <a:srgbClr val="123451"/>
                </a:solidFill>
                <a:latin typeface="Work Sans"/>
                <a:cs typeface="Work Sans"/>
              </a:rPr>
              <a:t>mínění</a:t>
            </a:r>
            <a:r>
              <a:rPr sz="2550" spc="-12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–</a:t>
            </a:r>
            <a:r>
              <a:rPr sz="2550" spc="-12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20" dirty="0">
                <a:solidFill>
                  <a:srgbClr val="123451"/>
                </a:solidFill>
                <a:latin typeface="Work Sans"/>
                <a:cs typeface="Work Sans"/>
              </a:rPr>
              <a:t>2100 </a:t>
            </a:r>
            <a:r>
              <a:rPr sz="2550" spc="-75" dirty="0">
                <a:solidFill>
                  <a:srgbClr val="123451"/>
                </a:solidFill>
                <a:latin typeface="Work Sans"/>
                <a:cs typeface="Work Sans"/>
              </a:rPr>
              <a:t>respondentů</a:t>
            </a:r>
            <a:r>
              <a:rPr sz="2550" spc="-11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–</a:t>
            </a:r>
            <a:r>
              <a:rPr sz="2550" spc="-11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65" dirty="0">
                <a:solidFill>
                  <a:srgbClr val="123451"/>
                </a:solidFill>
                <a:latin typeface="Work Sans"/>
                <a:cs typeface="Work Sans"/>
              </a:rPr>
              <a:t>nadprůměrná</a:t>
            </a:r>
            <a:r>
              <a:rPr sz="2550" spc="-23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70" dirty="0">
                <a:solidFill>
                  <a:srgbClr val="123451"/>
                </a:solidFill>
                <a:latin typeface="Work Sans"/>
                <a:cs typeface="Work Sans"/>
              </a:rPr>
              <a:t>velikost</a:t>
            </a:r>
            <a:r>
              <a:rPr sz="2550" spc="-17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50" dirty="0">
                <a:solidFill>
                  <a:srgbClr val="123451"/>
                </a:solidFill>
                <a:latin typeface="Work Sans"/>
                <a:cs typeface="Work Sans"/>
              </a:rPr>
              <a:t>vzorku</a:t>
            </a:r>
            <a:endParaRPr sz="2550">
              <a:latin typeface="Work Sans"/>
              <a:cs typeface="Work Sans"/>
            </a:endParaRPr>
          </a:p>
          <a:p>
            <a:pPr marL="640715" marR="1197610" lvl="1" indent="-293370">
              <a:lnSpc>
                <a:spcPts val="2890"/>
              </a:lnSpc>
              <a:spcBef>
                <a:spcPts val="320"/>
              </a:spcBef>
              <a:buChar char="•"/>
              <a:tabLst>
                <a:tab pos="641350" algn="l"/>
              </a:tabLst>
            </a:pPr>
            <a:r>
              <a:rPr sz="2550" spc="-75" dirty="0">
                <a:solidFill>
                  <a:srgbClr val="123451"/>
                </a:solidFill>
                <a:latin typeface="Work Sans"/>
                <a:cs typeface="Work Sans"/>
              </a:rPr>
              <a:t>Anketa</a:t>
            </a:r>
            <a:r>
              <a:rPr sz="2550" spc="-17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75" dirty="0">
                <a:solidFill>
                  <a:srgbClr val="123451"/>
                </a:solidFill>
                <a:latin typeface="Work Sans"/>
                <a:cs typeface="Work Sans"/>
              </a:rPr>
              <a:t>starostů</a:t>
            </a:r>
            <a:r>
              <a:rPr sz="2550" spc="-11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-</a:t>
            </a:r>
            <a:r>
              <a:rPr sz="2550" spc="-114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45" dirty="0">
                <a:solidFill>
                  <a:srgbClr val="123451"/>
                </a:solidFill>
                <a:latin typeface="Work Sans"/>
                <a:cs typeface="Work Sans"/>
              </a:rPr>
              <a:t>564</a:t>
            </a:r>
            <a:r>
              <a:rPr sz="2550" spc="-114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75" dirty="0">
                <a:solidFill>
                  <a:srgbClr val="123451"/>
                </a:solidFill>
                <a:latin typeface="Work Sans"/>
                <a:cs typeface="Work Sans"/>
              </a:rPr>
              <a:t>starostů</a:t>
            </a:r>
            <a:r>
              <a:rPr sz="2550" spc="-114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25" dirty="0">
                <a:solidFill>
                  <a:srgbClr val="123451"/>
                </a:solidFill>
                <a:latin typeface="Work Sans"/>
                <a:cs typeface="Work Sans"/>
              </a:rPr>
              <a:t>měst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a</a:t>
            </a:r>
            <a:r>
              <a:rPr sz="2550" spc="-19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60" dirty="0">
                <a:solidFill>
                  <a:srgbClr val="123451"/>
                </a:solidFill>
                <a:latin typeface="Work Sans"/>
                <a:cs typeface="Work Sans"/>
              </a:rPr>
              <a:t>obcí</a:t>
            </a:r>
            <a:r>
              <a:rPr sz="2550" spc="-13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ČR</a:t>
            </a:r>
            <a:r>
              <a:rPr sz="2550" spc="-13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–</a:t>
            </a:r>
            <a:r>
              <a:rPr sz="2550" spc="-18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75" dirty="0">
                <a:solidFill>
                  <a:srgbClr val="123451"/>
                </a:solidFill>
                <a:latin typeface="Work Sans"/>
                <a:cs typeface="Work Sans"/>
              </a:rPr>
              <a:t>téměř</a:t>
            </a:r>
            <a:r>
              <a:rPr sz="2550" spc="-24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35" dirty="0">
                <a:solidFill>
                  <a:srgbClr val="123451"/>
                </a:solidFill>
                <a:latin typeface="Work Sans"/>
                <a:cs typeface="Work Sans"/>
              </a:rPr>
              <a:t>10</a:t>
            </a:r>
            <a:r>
              <a:rPr sz="2550" spc="-13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%</a:t>
            </a:r>
            <a:r>
              <a:rPr sz="2550" spc="-13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75" dirty="0">
                <a:solidFill>
                  <a:srgbClr val="123451"/>
                </a:solidFill>
                <a:latin typeface="Work Sans"/>
                <a:cs typeface="Work Sans"/>
              </a:rPr>
              <a:t>starostů</a:t>
            </a:r>
            <a:r>
              <a:rPr sz="2550" spc="-13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35" dirty="0">
                <a:solidFill>
                  <a:srgbClr val="123451"/>
                </a:solidFill>
                <a:latin typeface="Work Sans"/>
                <a:cs typeface="Work Sans"/>
              </a:rPr>
              <a:t>ČR</a:t>
            </a:r>
            <a:endParaRPr sz="2550">
              <a:latin typeface="Work Sans"/>
              <a:cs typeface="Work Sans"/>
            </a:endParaRPr>
          </a:p>
          <a:p>
            <a:pPr marL="640715" marR="246379" lvl="1" indent="-293370">
              <a:lnSpc>
                <a:spcPts val="2890"/>
              </a:lnSpc>
              <a:spcBef>
                <a:spcPts val="320"/>
              </a:spcBef>
              <a:buChar char="•"/>
              <a:tabLst>
                <a:tab pos="641350" algn="l"/>
              </a:tabLst>
            </a:pPr>
            <a:r>
              <a:rPr sz="2550" spc="-75" dirty="0">
                <a:solidFill>
                  <a:srgbClr val="123451"/>
                </a:solidFill>
                <a:latin typeface="Work Sans"/>
                <a:cs typeface="Work Sans"/>
              </a:rPr>
              <a:t>Anketa</a:t>
            </a:r>
            <a:r>
              <a:rPr sz="2550" spc="-18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80" dirty="0">
                <a:solidFill>
                  <a:srgbClr val="123451"/>
                </a:solidFill>
                <a:latin typeface="Work Sans"/>
                <a:cs typeface="Work Sans"/>
              </a:rPr>
              <a:t>insolvenčních</a:t>
            </a:r>
            <a:r>
              <a:rPr sz="2550" spc="-13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70" dirty="0">
                <a:solidFill>
                  <a:srgbClr val="123451"/>
                </a:solidFill>
                <a:latin typeface="Work Sans"/>
                <a:cs typeface="Work Sans"/>
              </a:rPr>
              <a:t>soudců</a:t>
            </a:r>
            <a:r>
              <a:rPr sz="2550" spc="-13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–</a:t>
            </a:r>
            <a:r>
              <a:rPr sz="2550" spc="-13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25</a:t>
            </a:r>
            <a:r>
              <a:rPr sz="2550" spc="-13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%</a:t>
            </a:r>
            <a:r>
              <a:rPr sz="2550" spc="-19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25" dirty="0">
                <a:solidFill>
                  <a:srgbClr val="123451"/>
                </a:solidFill>
                <a:latin typeface="Work Sans"/>
                <a:cs typeface="Work Sans"/>
              </a:rPr>
              <a:t>všech </a:t>
            </a:r>
            <a:r>
              <a:rPr sz="2550" spc="-80" dirty="0">
                <a:solidFill>
                  <a:srgbClr val="123451"/>
                </a:solidFill>
                <a:latin typeface="Work Sans"/>
                <a:cs typeface="Work Sans"/>
              </a:rPr>
              <a:t>insolvenčních</a:t>
            </a:r>
            <a:r>
              <a:rPr sz="2550" spc="-9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10" dirty="0">
                <a:solidFill>
                  <a:srgbClr val="123451"/>
                </a:solidFill>
                <a:latin typeface="Work Sans"/>
                <a:cs typeface="Work Sans"/>
              </a:rPr>
              <a:t>soudců</a:t>
            </a:r>
            <a:endParaRPr sz="2550">
              <a:latin typeface="Work Sans"/>
              <a:cs typeface="Work San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692" y="3942046"/>
            <a:ext cx="9241155" cy="579501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305435" marR="1061720" indent="-188595">
              <a:lnSpc>
                <a:spcPct val="101800"/>
              </a:lnSpc>
              <a:spcBef>
                <a:spcPts val="60"/>
              </a:spcBef>
              <a:buChar char="•"/>
              <a:tabLst>
                <a:tab pos="307975" algn="l"/>
              </a:tabLst>
            </a:pPr>
            <a:r>
              <a:rPr sz="2700" b="0" spc="-75" dirty="0">
                <a:solidFill>
                  <a:srgbClr val="123451"/>
                </a:solidFill>
                <a:latin typeface="Work Sans Medium"/>
                <a:cs typeface="Work Sans Medium"/>
              </a:rPr>
              <a:t>SHODA</a:t>
            </a:r>
            <a:r>
              <a:rPr sz="2700" b="0" spc="-28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V</a:t>
            </a:r>
            <a:r>
              <a:rPr sz="2700" b="0" spc="-17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0" dirty="0">
                <a:solidFill>
                  <a:srgbClr val="123451"/>
                </a:solidFill>
                <a:latin typeface="Work Sans Medium"/>
                <a:cs typeface="Work Sans Medium"/>
              </a:rPr>
              <a:t>ZÁSADNÍCH</a:t>
            </a:r>
            <a:r>
              <a:rPr sz="2700" b="0" spc="-8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POSTOJÍCH </a:t>
            </a:r>
            <a:r>
              <a:rPr sz="2700" b="0" spc="-60" dirty="0">
                <a:solidFill>
                  <a:srgbClr val="123451"/>
                </a:solidFill>
                <a:latin typeface="Work Sans Medium"/>
                <a:cs typeface="Work Sans Medium"/>
              </a:rPr>
              <a:t>RESPONDENTŮ</a:t>
            </a:r>
            <a:r>
              <a:rPr sz="2700" b="0" spc="-9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55" dirty="0">
                <a:solidFill>
                  <a:srgbClr val="123451"/>
                </a:solidFill>
                <a:latin typeface="Work Sans Medium"/>
                <a:cs typeface="Work Sans Medium"/>
              </a:rPr>
              <a:t>MEZI</a:t>
            </a:r>
            <a:r>
              <a:rPr sz="2700" b="0" spc="-14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80" dirty="0">
                <a:solidFill>
                  <a:srgbClr val="123451"/>
                </a:solidFill>
                <a:latin typeface="Work Sans Medium"/>
                <a:cs typeface="Work Sans Medium"/>
              </a:rPr>
              <a:t>JEDNOTLIVÝMI</a:t>
            </a:r>
            <a:r>
              <a:rPr sz="2700" b="0" spc="-9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5" dirty="0">
                <a:solidFill>
                  <a:srgbClr val="123451"/>
                </a:solidFill>
                <a:latin typeface="Work Sans Medium"/>
                <a:cs typeface="Work Sans Medium"/>
              </a:rPr>
              <a:t>PRŮZKUMY</a:t>
            </a:r>
            <a:endParaRPr sz="2700">
              <a:latin typeface="Work Sans Medium"/>
              <a:cs typeface="Work Sans Medium"/>
            </a:endParaRPr>
          </a:p>
          <a:p>
            <a:pPr marL="307340" indent="-295275">
              <a:lnSpc>
                <a:spcPct val="100000"/>
              </a:lnSpc>
              <a:spcBef>
                <a:spcPts val="1910"/>
              </a:spcBef>
              <a:buChar char="•"/>
              <a:tabLst>
                <a:tab pos="307975" algn="l"/>
              </a:tabLst>
            </a:pPr>
            <a:r>
              <a:rPr sz="2700" b="0" spc="-65" dirty="0">
                <a:solidFill>
                  <a:srgbClr val="123451"/>
                </a:solidFill>
                <a:latin typeface="Work Sans Medium"/>
                <a:cs typeface="Work Sans Medium"/>
              </a:rPr>
              <a:t>ČEŠTÍ</a:t>
            </a:r>
            <a:r>
              <a:rPr sz="2700" b="0" spc="-15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65" dirty="0">
                <a:solidFill>
                  <a:srgbClr val="123451"/>
                </a:solidFill>
                <a:latin typeface="Work Sans Medium"/>
                <a:cs typeface="Work Sans Medium"/>
              </a:rPr>
              <a:t>OBČANÉ</a:t>
            </a:r>
            <a:r>
              <a:rPr sz="2700" b="0" spc="-16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40" dirty="0">
                <a:solidFill>
                  <a:srgbClr val="123451"/>
                </a:solidFill>
                <a:latin typeface="Work Sans Medium"/>
                <a:cs typeface="Work Sans Medium"/>
              </a:rPr>
              <a:t>JSOU</a:t>
            </a:r>
            <a:r>
              <a:rPr sz="2700" b="0" spc="-13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55" dirty="0">
                <a:solidFill>
                  <a:srgbClr val="123451"/>
                </a:solidFill>
                <a:latin typeface="Work Sans Medium"/>
                <a:cs typeface="Work Sans Medium"/>
              </a:rPr>
              <a:t>OBECNĚ</a:t>
            </a:r>
            <a:r>
              <a:rPr sz="2700" b="0" spc="-12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NAKLONĚNI</a:t>
            </a:r>
            <a:endParaRPr sz="2700">
              <a:latin typeface="Work Sans Medium"/>
              <a:cs typeface="Work Sans Medium"/>
            </a:endParaRPr>
          </a:p>
          <a:p>
            <a:pPr marL="305435" marR="5080">
              <a:lnSpc>
                <a:spcPct val="101800"/>
              </a:lnSpc>
            </a:pP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K</a:t>
            </a:r>
            <a:r>
              <a:rPr sz="2700" b="0" spc="-13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80" dirty="0">
                <a:solidFill>
                  <a:srgbClr val="123451"/>
                </a:solidFill>
                <a:latin typeface="Work Sans Medium"/>
                <a:cs typeface="Work Sans Medium"/>
              </a:rPr>
              <a:t>MILOSRDENSTVÍ</a:t>
            </a:r>
            <a:r>
              <a:rPr sz="2700" b="0" spc="-19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A</a:t>
            </a:r>
            <a:r>
              <a:rPr sz="2700" b="0" spc="-19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55" dirty="0">
                <a:solidFill>
                  <a:srgbClr val="123451"/>
                </a:solidFill>
                <a:latin typeface="Work Sans Medium"/>
                <a:cs typeface="Work Sans Medium"/>
              </a:rPr>
              <a:t>POMOCI</a:t>
            </a:r>
            <a:r>
              <a:rPr sz="2700" b="0" spc="-10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65" dirty="0">
                <a:solidFill>
                  <a:srgbClr val="123451"/>
                </a:solidFill>
                <a:latin typeface="Work Sans Medium"/>
                <a:cs typeface="Work Sans Medium"/>
              </a:rPr>
              <a:t>DLUŽNÍKŮM,</a:t>
            </a:r>
            <a:r>
              <a:rPr sz="2700" b="0" spc="-9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30" dirty="0">
                <a:solidFill>
                  <a:srgbClr val="123451"/>
                </a:solidFill>
                <a:latin typeface="Work Sans Medium"/>
                <a:cs typeface="Work Sans Medium"/>
              </a:rPr>
              <a:t>KONKRÉTNÍ </a:t>
            </a:r>
            <a:r>
              <a:rPr sz="2700" b="0" spc="-70" dirty="0">
                <a:solidFill>
                  <a:srgbClr val="123451"/>
                </a:solidFill>
                <a:latin typeface="Work Sans Medium"/>
                <a:cs typeface="Work Sans Medium"/>
              </a:rPr>
              <a:t>ROZSAH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65" dirty="0">
                <a:solidFill>
                  <a:srgbClr val="123451"/>
                </a:solidFill>
                <a:latin typeface="Work Sans Medium"/>
                <a:cs typeface="Work Sans Medium"/>
              </a:rPr>
              <a:t>POMOCI</a:t>
            </a:r>
            <a:r>
              <a:rPr sz="2700" b="0" spc="-16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JE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0" dirty="0">
                <a:solidFill>
                  <a:srgbClr val="123451"/>
                </a:solidFill>
                <a:latin typeface="Work Sans Medium"/>
                <a:cs typeface="Work Sans Medium"/>
              </a:rPr>
              <a:t>OVLIVNĚN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SOCIÁLNĚ </a:t>
            </a:r>
            <a:r>
              <a:rPr sz="2700" b="0" spc="-85" dirty="0">
                <a:solidFill>
                  <a:srgbClr val="123451"/>
                </a:solidFill>
                <a:latin typeface="Work Sans Medium"/>
                <a:cs typeface="Work Sans Medium"/>
              </a:rPr>
              <a:t>EKONOMICKÝM</a:t>
            </a:r>
            <a:r>
              <a:rPr sz="2700" b="0" spc="-3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POSTAVENÍM</a:t>
            </a:r>
            <a:endParaRPr sz="2700">
              <a:latin typeface="Work Sans Medium"/>
              <a:cs typeface="Work Sans Medium"/>
            </a:endParaRPr>
          </a:p>
          <a:p>
            <a:pPr marL="305435" marR="774700" indent="-293370">
              <a:lnSpc>
                <a:spcPct val="101800"/>
              </a:lnSpc>
              <a:spcBef>
                <a:spcPts val="1675"/>
              </a:spcBef>
              <a:buChar char="•"/>
              <a:tabLst>
                <a:tab pos="307975" algn="l"/>
              </a:tabLst>
            </a:pPr>
            <a:r>
              <a:rPr sz="2700" b="0" spc="-60" dirty="0">
                <a:solidFill>
                  <a:srgbClr val="123451"/>
                </a:solidFill>
                <a:latin typeface="Work Sans Medium"/>
                <a:cs typeface="Work Sans Medium"/>
              </a:rPr>
              <a:t>VÝZNAMNOU</a:t>
            </a:r>
            <a:r>
              <a:rPr sz="2700" b="0" spc="-11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65" dirty="0">
                <a:solidFill>
                  <a:srgbClr val="123451"/>
                </a:solidFill>
                <a:latin typeface="Work Sans Medium"/>
                <a:cs typeface="Work Sans Medium"/>
              </a:rPr>
              <a:t>ROLI</a:t>
            </a:r>
            <a:r>
              <a:rPr sz="2700" b="0" spc="-19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V</a:t>
            </a:r>
            <a:r>
              <a:rPr sz="2700" b="0" spc="-19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60" dirty="0">
                <a:solidFill>
                  <a:srgbClr val="123451"/>
                </a:solidFill>
                <a:latin typeface="Work Sans Medium"/>
                <a:cs typeface="Work Sans Medium"/>
              </a:rPr>
              <a:t>NÁZORU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60" dirty="0">
                <a:solidFill>
                  <a:srgbClr val="123451"/>
                </a:solidFill>
                <a:latin typeface="Work Sans Medium"/>
                <a:cs typeface="Work Sans Medium"/>
              </a:rPr>
              <a:t>HRAJE</a:t>
            </a:r>
            <a:r>
              <a:rPr sz="2700" b="0" spc="-19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VLASTNÍ </a:t>
            </a:r>
            <a:r>
              <a:rPr sz="2700" b="0" spc="-75" dirty="0">
                <a:solidFill>
                  <a:srgbClr val="123451"/>
                </a:solidFill>
                <a:latin typeface="Work Sans Medium"/>
                <a:cs typeface="Work Sans Medium"/>
              </a:rPr>
              <a:t>ZKUŠENOST</a:t>
            </a:r>
            <a:r>
              <a:rPr sz="2700" b="0" spc="-16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S</a:t>
            </a:r>
            <a:r>
              <a:rPr sz="2700" b="0" spc="-10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0" dirty="0">
                <a:solidFill>
                  <a:srgbClr val="123451"/>
                </a:solidFill>
                <a:latin typeface="Work Sans Medium"/>
                <a:cs typeface="Work Sans Medium"/>
              </a:rPr>
              <a:t>DLUHY</a:t>
            </a:r>
            <a:r>
              <a:rPr sz="2700" b="0" spc="-30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A</a:t>
            </a:r>
            <a:r>
              <a:rPr sz="2700" b="0" spc="-28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55" dirty="0">
                <a:solidFill>
                  <a:srgbClr val="123451"/>
                </a:solidFill>
                <a:latin typeface="Work Sans Medium"/>
                <a:cs typeface="Work Sans Medium"/>
              </a:rPr>
              <a:t>VZDĚLÁNÍ</a:t>
            </a:r>
            <a:r>
              <a:rPr sz="2700" b="0" spc="-9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35" dirty="0">
                <a:solidFill>
                  <a:srgbClr val="123451"/>
                </a:solidFill>
                <a:latin typeface="Work Sans Medium"/>
                <a:cs typeface="Work Sans Medium"/>
              </a:rPr>
              <a:t>RESPONDENTŮ</a:t>
            </a:r>
            <a:endParaRPr sz="2700">
              <a:latin typeface="Work Sans Medium"/>
              <a:cs typeface="Work Sans Medium"/>
            </a:endParaRPr>
          </a:p>
          <a:p>
            <a:pPr marL="305435" marR="506730" indent="-293370">
              <a:lnSpc>
                <a:spcPct val="101800"/>
              </a:lnSpc>
              <a:spcBef>
                <a:spcPts val="2360"/>
              </a:spcBef>
              <a:buChar char="•"/>
              <a:tabLst>
                <a:tab pos="307975" algn="l"/>
              </a:tabLst>
            </a:pP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I</a:t>
            </a:r>
            <a:r>
              <a:rPr sz="2700" b="0" spc="-19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20" dirty="0">
                <a:solidFill>
                  <a:srgbClr val="123451"/>
                </a:solidFill>
                <a:latin typeface="Work Sans Medium"/>
                <a:cs typeface="Work Sans Medium"/>
              </a:rPr>
              <a:t>TI,</a:t>
            </a:r>
            <a:r>
              <a:rPr sz="2700" b="0" spc="-11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50" dirty="0">
                <a:solidFill>
                  <a:srgbClr val="123451"/>
                </a:solidFill>
                <a:latin typeface="Work Sans Medium"/>
                <a:cs typeface="Work Sans Medium"/>
              </a:rPr>
              <a:t>KTEŘÍ</a:t>
            </a:r>
            <a:r>
              <a:rPr sz="2700" b="0" spc="-114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55" dirty="0">
                <a:solidFill>
                  <a:srgbClr val="123451"/>
                </a:solidFill>
                <a:latin typeface="Work Sans Medium"/>
                <a:cs typeface="Work Sans Medium"/>
              </a:rPr>
              <a:t>MAJÍ</a:t>
            </a:r>
            <a:r>
              <a:rPr sz="2700" b="0" spc="-19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5" dirty="0">
                <a:solidFill>
                  <a:srgbClr val="123451"/>
                </a:solidFill>
                <a:latin typeface="Work Sans Medium"/>
                <a:cs typeface="Work Sans Medium"/>
              </a:rPr>
              <a:t>VLASTNÍ</a:t>
            </a:r>
            <a:r>
              <a:rPr sz="2700" b="0" spc="-11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5" dirty="0">
                <a:solidFill>
                  <a:srgbClr val="123451"/>
                </a:solidFill>
                <a:latin typeface="Work Sans Medium"/>
                <a:cs typeface="Work Sans Medium"/>
              </a:rPr>
              <a:t>ZKUŠENOST</a:t>
            </a:r>
            <a:r>
              <a:rPr sz="2700" b="0" spc="-17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S</a:t>
            </a:r>
            <a:r>
              <a:rPr sz="2700" b="0" spc="-11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35" dirty="0">
                <a:solidFill>
                  <a:srgbClr val="123451"/>
                </a:solidFill>
                <a:latin typeface="Work Sans Medium"/>
                <a:cs typeface="Work Sans Medium"/>
              </a:rPr>
              <a:t>DLUHOVOU </a:t>
            </a:r>
            <a:r>
              <a:rPr sz="2700" b="0" spc="-100" dirty="0">
                <a:solidFill>
                  <a:srgbClr val="123451"/>
                </a:solidFill>
                <a:latin typeface="Work Sans Medium"/>
                <a:cs typeface="Work Sans Medium"/>
              </a:rPr>
              <a:t>PROBLEMATIKOU,</a:t>
            </a:r>
            <a:r>
              <a:rPr sz="2700" b="0" spc="-16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35" dirty="0">
                <a:solidFill>
                  <a:srgbClr val="123451"/>
                </a:solidFill>
                <a:latin typeface="Work Sans Medium"/>
                <a:cs typeface="Work Sans Medium"/>
              </a:rPr>
              <a:t>TAK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90" dirty="0">
                <a:solidFill>
                  <a:srgbClr val="123451"/>
                </a:solidFill>
                <a:latin typeface="Work Sans Medium"/>
                <a:cs typeface="Work Sans Medium"/>
              </a:rPr>
              <a:t>POVAŽUJÍ</a:t>
            </a:r>
            <a:r>
              <a:rPr sz="2700" b="0" spc="-8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35" dirty="0">
                <a:solidFill>
                  <a:srgbClr val="123451"/>
                </a:solidFill>
                <a:latin typeface="Work Sans Medium"/>
                <a:cs typeface="Work Sans Medium"/>
              </a:rPr>
              <a:t>ZA</a:t>
            </a:r>
            <a:r>
              <a:rPr sz="2700" b="0" spc="-17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SPRÁVNÉ </a:t>
            </a:r>
            <a:r>
              <a:rPr sz="2700" b="0" spc="-60" dirty="0">
                <a:solidFill>
                  <a:srgbClr val="123451"/>
                </a:solidFill>
                <a:latin typeface="Work Sans Medium"/>
                <a:cs typeface="Work Sans Medium"/>
              </a:rPr>
              <a:t>UHRADIT</a:t>
            </a:r>
            <a:r>
              <a:rPr sz="2700" b="0" spc="-26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60" dirty="0">
                <a:solidFill>
                  <a:srgbClr val="123451"/>
                </a:solidFill>
                <a:latin typeface="Work Sans Medium"/>
                <a:cs typeface="Work Sans Medium"/>
              </a:rPr>
              <a:t>ALESPOŇ</a:t>
            </a:r>
            <a:r>
              <a:rPr sz="2700" b="0" spc="-11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5" dirty="0">
                <a:solidFill>
                  <a:srgbClr val="123451"/>
                </a:solidFill>
                <a:latin typeface="Work Sans Medium"/>
                <a:cs typeface="Work Sans Medium"/>
              </a:rPr>
              <a:t>ČÁST</a:t>
            </a:r>
            <a:r>
              <a:rPr sz="2700" b="0" spc="-17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0" dirty="0">
                <a:solidFill>
                  <a:srgbClr val="123451"/>
                </a:solidFill>
                <a:latin typeface="Work Sans Medium"/>
                <a:cs typeface="Work Sans Medium"/>
              </a:rPr>
              <a:t>DLUHU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85" dirty="0">
                <a:solidFill>
                  <a:srgbClr val="123451"/>
                </a:solidFill>
                <a:latin typeface="Work Sans Medium"/>
                <a:cs typeface="Work Sans Medium"/>
              </a:rPr>
              <a:t>(JISTINU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20" dirty="0">
                <a:solidFill>
                  <a:srgbClr val="123451"/>
                </a:solidFill>
                <a:latin typeface="Work Sans Medium"/>
                <a:cs typeface="Work Sans Medium"/>
              </a:rPr>
              <a:t>NEBO </a:t>
            </a:r>
            <a:r>
              <a:rPr sz="2700" b="0" spc="-60" dirty="0">
                <a:solidFill>
                  <a:srgbClr val="123451"/>
                </a:solidFill>
                <a:latin typeface="Work Sans Medium"/>
                <a:cs typeface="Work Sans Medium"/>
              </a:rPr>
              <a:t>ALESPOŇ</a:t>
            </a:r>
            <a:r>
              <a:rPr sz="2700" b="0" spc="-13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30</a:t>
            </a:r>
            <a:r>
              <a:rPr sz="2700" b="0" spc="-13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%</a:t>
            </a:r>
            <a:r>
              <a:rPr sz="2700" b="0" spc="-12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DLUHU)</a:t>
            </a:r>
            <a:endParaRPr sz="2700">
              <a:latin typeface="Work Sans Medium"/>
              <a:cs typeface="Work Sans Medium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28509" y="10591382"/>
            <a:ext cx="9573895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b="1" spc="100" dirty="0">
                <a:solidFill>
                  <a:srgbClr val="123451"/>
                </a:solidFill>
                <a:latin typeface="Work Sans SemiBold"/>
                <a:cs typeface="Work Sans SemiBold"/>
              </a:rPr>
              <a:t>PRŮZKUMY</a:t>
            </a:r>
            <a:r>
              <a:rPr sz="2300" b="1" spc="125" dirty="0">
                <a:solidFill>
                  <a:srgbClr val="123451"/>
                </a:solidFill>
                <a:latin typeface="Work Sans SemiBold"/>
                <a:cs typeface="Work Sans SemiBold"/>
              </a:rPr>
              <a:t> </a:t>
            </a:r>
            <a:r>
              <a:rPr sz="2300" b="1" spc="85" dirty="0">
                <a:solidFill>
                  <a:srgbClr val="123451"/>
                </a:solidFill>
                <a:latin typeface="Work Sans SemiBold"/>
                <a:cs typeface="Work Sans SemiBold"/>
              </a:rPr>
              <a:t>JSOU</a:t>
            </a:r>
            <a:r>
              <a:rPr sz="2300" b="1" spc="265" dirty="0">
                <a:solidFill>
                  <a:srgbClr val="123451"/>
                </a:solidFill>
                <a:latin typeface="Work Sans SemiBold"/>
                <a:cs typeface="Work Sans SemiBold"/>
              </a:rPr>
              <a:t> </a:t>
            </a:r>
            <a:r>
              <a:rPr sz="2300" b="1" spc="55" dirty="0">
                <a:solidFill>
                  <a:srgbClr val="123451"/>
                </a:solidFill>
                <a:latin typeface="Work Sans SemiBold"/>
                <a:cs typeface="Work Sans SemiBold"/>
              </a:rPr>
              <a:t>KE</a:t>
            </a:r>
            <a:r>
              <a:rPr sz="2300" b="1" spc="265" dirty="0">
                <a:solidFill>
                  <a:srgbClr val="123451"/>
                </a:solidFill>
                <a:latin typeface="Work Sans SemiBold"/>
                <a:cs typeface="Work Sans SemiBold"/>
              </a:rPr>
              <a:t> </a:t>
            </a:r>
            <a:r>
              <a:rPr sz="2300" b="1" spc="60" dirty="0">
                <a:solidFill>
                  <a:srgbClr val="123451"/>
                </a:solidFill>
                <a:latin typeface="Work Sans SemiBold"/>
                <a:cs typeface="Work Sans SemiBold"/>
              </a:rPr>
              <a:t>STAŽENÍ</a:t>
            </a:r>
            <a:r>
              <a:rPr sz="2300" b="1" spc="265" dirty="0">
                <a:solidFill>
                  <a:srgbClr val="123451"/>
                </a:solidFill>
                <a:latin typeface="Work Sans SemiBold"/>
                <a:cs typeface="Work Sans SemiBold"/>
              </a:rPr>
              <a:t> </a:t>
            </a:r>
            <a:r>
              <a:rPr sz="2300" b="1" spc="55" dirty="0">
                <a:solidFill>
                  <a:srgbClr val="123451"/>
                </a:solidFill>
                <a:latin typeface="Work Sans SemiBold"/>
                <a:cs typeface="Work Sans SemiBold"/>
              </a:rPr>
              <a:t>NA</a:t>
            </a:r>
            <a:r>
              <a:rPr sz="2300" b="1" spc="195" dirty="0">
                <a:solidFill>
                  <a:srgbClr val="123451"/>
                </a:solidFill>
                <a:latin typeface="Work Sans SemiBold"/>
                <a:cs typeface="Work Sans SemiBold"/>
              </a:rPr>
              <a:t> </a:t>
            </a:r>
            <a:r>
              <a:rPr sz="2300" b="1" spc="90" dirty="0">
                <a:solidFill>
                  <a:srgbClr val="123451"/>
                </a:solidFill>
                <a:latin typeface="Work Sans SemiBold"/>
                <a:cs typeface="Work Sans SemiBold"/>
              </a:rPr>
              <a:t>STRÁNKÁCH</a:t>
            </a:r>
            <a:r>
              <a:rPr sz="2300" b="1" spc="265" dirty="0">
                <a:solidFill>
                  <a:srgbClr val="123451"/>
                </a:solidFill>
                <a:latin typeface="Work Sans SemiBold"/>
                <a:cs typeface="Work Sans SemiBold"/>
              </a:rPr>
              <a:t> </a:t>
            </a:r>
            <a:r>
              <a:rPr sz="2300" b="1" spc="100" dirty="0">
                <a:solidFill>
                  <a:srgbClr val="123451"/>
                </a:solidFill>
                <a:latin typeface="Work Sans SemiBold"/>
                <a:cs typeface="Work Sans SemiBold"/>
              </a:rPr>
              <a:t>INSOLCENTRA</a:t>
            </a:r>
            <a:endParaRPr sz="2300">
              <a:latin typeface="Work Sans SemiBold"/>
              <a:cs typeface="Work Sans SemiBold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958627" y="4005459"/>
            <a:ext cx="41910" cy="5727700"/>
          </a:xfrm>
          <a:custGeom>
            <a:avLst/>
            <a:gdLst/>
            <a:ahLst/>
            <a:cxnLst/>
            <a:rect l="l" t="t" r="r" b="b"/>
            <a:pathLst>
              <a:path w="41909" h="5727700">
                <a:moveTo>
                  <a:pt x="41883" y="0"/>
                </a:moveTo>
                <a:lnTo>
                  <a:pt x="0" y="0"/>
                </a:lnTo>
                <a:lnTo>
                  <a:pt x="0" y="5727574"/>
                </a:lnTo>
                <a:lnTo>
                  <a:pt x="41883" y="5727574"/>
                </a:lnTo>
                <a:lnTo>
                  <a:pt x="41883" y="0"/>
                </a:lnTo>
                <a:close/>
              </a:path>
            </a:pathLst>
          </a:custGeom>
          <a:solidFill>
            <a:srgbClr val="F3F2F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63573" y="5829037"/>
            <a:ext cx="10240645" cy="4537710"/>
          </a:xfrm>
          <a:custGeom>
            <a:avLst/>
            <a:gdLst/>
            <a:ahLst/>
            <a:cxnLst/>
            <a:rect l="l" t="t" r="r" b="b"/>
            <a:pathLst>
              <a:path w="10240644" h="4537709">
                <a:moveTo>
                  <a:pt x="10240515" y="0"/>
                </a:moveTo>
                <a:lnTo>
                  <a:pt x="0" y="0"/>
                </a:lnTo>
                <a:lnTo>
                  <a:pt x="0" y="4537139"/>
                </a:lnTo>
                <a:lnTo>
                  <a:pt x="10240515" y="4537139"/>
                </a:lnTo>
                <a:lnTo>
                  <a:pt x="10240515" y="0"/>
                </a:lnTo>
                <a:close/>
              </a:path>
            </a:pathLst>
          </a:custGeom>
          <a:solidFill>
            <a:srgbClr val="F3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978936"/>
            <a:ext cx="9190355" cy="4767580"/>
          </a:xfrm>
          <a:custGeom>
            <a:avLst/>
            <a:gdLst/>
            <a:ahLst/>
            <a:cxnLst/>
            <a:rect l="l" t="t" r="r" b="b"/>
            <a:pathLst>
              <a:path w="9190355" h="4767580">
                <a:moveTo>
                  <a:pt x="9189814" y="0"/>
                </a:moveTo>
                <a:lnTo>
                  <a:pt x="0" y="0"/>
                </a:lnTo>
                <a:lnTo>
                  <a:pt x="0" y="4767498"/>
                </a:lnTo>
                <a:lnTo>
                  <a:pt x="9189814" y="4767498"/>
                </a:lnTo>
                <a:lnTo>
                  <a:pt x="9189814" y="0"/>
                </a:lnTo>
                <a:close/>
              </a:path>
            </a:pathLst>
          </a:custGeom>
          <a:solidFill>
            <a:srgbClr val="F3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6492219" cy="3455670"/>
          </a:xfrm>
          <a:custGeom>
            <a:avLst/>
            <a:gdLst/>
            <a:ahLst/>
            <a:cxnLst/>
            <a:rect l="l" t="t" r="r" b="b"/>
            <a:pathLst>
              <a:path w="16492219" h="3455670">
                <a:moveTo>
                  <a:pt x="0" y="3455392"/>
                </a:moveTo>
                <a:lnTo>
                  <a:pt x="16491644" y="3455392"/>
                </a:lnTo>
                <a:lnTo>
                  <a:pt x="16491644" y="0"/>
                </a:lnTo>
                <a:lnTo>
                  <a:pt x="0" y="0"/>
                </a:lnTo>
                <a:lnTo>
                  <a:pt x="0" y="3455392"/>
                </a:lnTo>
                <a:close/>
              </a:path>
            </a:pathLst>
          </a:custGeom>
          <a:solidFill>
            <a:srgbClr val="1234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/>
              <a:t>REGIONÁLNÍ</a:t>
            </a:r>
            <a:r>
              <a:rPr spc="25" dirty="0"/>
              <a:t> </a:t>
            </a:r>
            <a:r>
              <a:rPr dirty="0"/>
              <a:t>POHLED</a:t>
            </a:r>
            <a:r>
              <a:rPr spc="35" dirty="0"/>
              <a:t> </a:t>
            </a:r>
            <a:r>
              <a:rPr dirty="0"/>
              <a:t>NA</a:t>
            </a:r>
            <a:r>
              <a:rPr spc="-155" dirty="0"/>
              <a:t> </a:t>
            </a:r>
            <a:r>
              <a:rPr spc="-10" dirty="0"/>
              <a:t>ODDLUŽENÍ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1047088" y="0"/>
            <a:ext cx="19057620" cy="3455670"/>
            <a:chOff x="1047088" y="0"/>
            <a:chExt cx="19057620" cy="3455670"/>
          </a:xfrm>
        </p:grpSpPr>
        <p:sp>
          <p:nvSpPr>
            <p:cNvPr id="7" name="object 7"/>
            <p:cNvSpPr/>
            <p:nvPr/>
          </p:nvSpPr>
          <p:spPr>
            <a:xfrm>
              <a:off x="1047088" y="1497336"/>
              <a:ext cx="2042160" cy="31750"/>
            </a:xfrm>
            <a:custGeom>
              <a:avLst/>
              <a:gdLst/>
              <a:ahLst/>
              <a:cxnLst/>
              <a:rect l="l" t="t" r="r" b="b"/>
              <a:pathLst>
                <a:path w="2042160" h="31750">
                  <a:moveTo>
                    <a:pt x="2041822" y="0"/>
                  </a:moveTo>
                  <a:lnTo>
                    <a:pt x="0" y="0"/>
                  </a:lnTo>
                  <a:lnTo>
                    <a:pt x="0" y="31412"/>
                  </a:lnTo>
                  <a:lnTo>
                    <a:pt x="2041822" y="31412"/>
                  </a:lnTo>
                  <a:lnTo>
                    <a:pt x="20418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491645" y="0"/>
              <a:ext cx="3612455" cy="3455392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0252064" y="3508128"/>
            <a:ext cx="9295130" cy="2197100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870"/>
              </a:spcBef>
            </a:pPr>
            <a:r>
              <a:rPr sz="1650" b="0" dirty="0">
                <a:solidFill>
                  <a:srgbClr val="123451"/>
                </a:solidFill>
                <a:latin typeface="Work Sans Light"/>
                <a:cs typeface="Work Sans Light"/>
              </a:rPr>
              <a:t>MGR.</a:t>
            </a:r>
            <a:r>
              <a:rPr sz="1650" b="0" spc="-10" dirty="0">
                <a:solidFill>
                  <a:srgbClr val="123451"/>
                </a:solidFill>
                <a:latin typeface="Work Sans Light"/>
                <a:cs typeface="Work Sans Light"/>
              </a:rPr>
              <a:t> RADKA</a:t>
            </a:r>
            <a:r>
              <a:rPr sz="1650" b="0" spc="-120" dirty="0">
                <a:solidFill>
                  <a:srgbClr val="123451"/>
                </a:solidFill>
                <a:latin typeface="Work Sans Light"/>
                <a:cs typeface="Work Sans Light"/>
              </a:rPr>
              <a:t> </a:t>
            </a:r>
            <a:r>
              <a:rPr sz="1650" b="0" spc="-10" dirty="0">
                <a:solidFill>
                  <a:srgbClr val="123451"/>
                </a:solidFill>
                <a:latin typeface="Work Sans Light"/>
                <a:cs typeface="Work Sans Light"/>
              </a:rPr>
              <a:t>VLADYKOVÁ</a:t>
            </a:r>
            <a:endParaRPr sz="1650">
              <a:latin typeface="Work Sans Light"/>
              <a:cs typeface="Work Sans Light"/>
            </a:endParaRPr>
          </a:p>
          <a:p>
            <a:pPr marL="12700" marR="185420">
              <a:lnSpc>
                <a:spcPct val="100899"/>
              </a:lnSpc>
              <a:spcBef>
                <a:spcPts val="1260"/>
              </a:spcBef>
            </a:pP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87</a:t>
            </a:r>
            <a:r>
              <a:rPr sz="2700" b="0" spc="-11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%</a:t>
            </a:r>
            <a:r>
              <a:rPr sz="2700" b="0" spc="-3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OBČANŮ</a:t>
            </a:r>
            <a:r>
              <a:rPr sz="2700" b="0" spc="-12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A</a:t>
            </a:r>
            <a:r>
              <a:rPr sz="2700" b="0" spc="-12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95</a:t>
            </a:r>
            <a:r>
              <a:rPr sz="2700" b="0" spc="-3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%</a:t>
            </a:r>
            <a:r>
              <a:rPr sz="2700" b="0" spc="-3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30" dirty="0">
                <a:solidFill>
                  <a:srgbClr val="123451"/>
                </a:solidFill>
                <a:latin typeface="Work Sans Medium"/>
                <a:cs typeface="Work Sans Medium"/>
              </a:rPr>
              <a:t>STAROSTŮ</a:t>
            </a:r>
            <a:r>
              <a:rPr sz="2700" b="0" spc="-3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POVAŽUJE</a:t>
            </a:r>
            <a:r>
              <a:rPr sz="2700" b="0" spc="-3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25" dirty="0">
                <a:solidFill>
                  <a:srgbClr val="123451"/>
                </a:solidFill>
                <a:latin typeface="Work Sans Medium"/>
                <a:cs typeface="Work Sans Medium"/>
              </a:rPr>
              <a:t>ZA </a:t>
            </a:r>
            <a:r>
              <a:rPr sz="2700" b="0" spc="-100" dirty="0">
                <a:solidFill>
                  <a:srgbClr val="123451"/>
                </a:solidFill>
                <a:latin typeface="Work Sans Medium"/>
                <a:cs typeface="Work Sans Medium"/>
              </a:rPr>
              <a:t>SPRAVEDLIVÉ,</a:t>
            </a:r>
            <a:r>
              <a:rPr sz="2700" b="0" spc="-21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80" dirty="0">
                <a:solidFill>
                  <a:srgbClr val="123451"/>
                </a:solidFill>
                <a:latin typeface="Work Sans Medium"/>
                <a:cs typeface="Work Sans Medium"/>
              </a:rPr>
              <a:t>ABY</a:t>
            </a:r>
            <a:r>
              <a:rPr sz="2700" b="0" spc="-22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85" dirty="0">
                <a:solidFill>
                  <a:srgbClr val="123451"/>
                </a:solidFill>
                <a:latin typeface="Work Sans Medium"/>
                <a:cs typeface="Work Sans Medium"/>
              </a:rPr>
              <a:t>DLUŽNÍCI</a:t>
            </a:r>
            <a:r>
              <a:rPr sz="2700" b="0" spc="-114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80" dirty="0">
                <a:solidFill>
                  <a:srgbClr val="123451"/>
                </a:solidFill>
                <a:latin typeface="Work Sans Medium"/>
                <a:cs typeface="Work Sans Medium"/>
              </a:rPr>
              <a:t>UHRADILI</a:t>
            </a:r>
            <a:r>
              <a:rPr sz="2700" b="0" spc="-12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60" dirty="0">
                <a:solidFill>
                  <a:srgbClr val="123451"/>
                </a:solidFill>
                <a:latin typeface="Work Sans Medium"/>
                <a:cs typeface="Work Sans Medium"/>
              </a:rPr>
              <a:t>MEZI</a:t>
            </a:r>
            <a:r>
              <a:rPr sz="2700" b="0" spc="-114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30</a:t>
            </a:r>
            <a:r>
              <a:rPr sz="2700" b="0" spc="-12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–</a:t>
            </a:r>
            <a:r>
              <a:rPr sz="2700" b="0" spc="-16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65" dirty="0">
                <a:solidFill>
                  <a:srgbClr val="123451"/>
                </a:solidFill>
                <a:latin typeface="Work Sans Medium"/>
                <a:cs typeface="Work Sans Medium"/>
              </a:rPr>
              <a:t>100</a:t>
            </a:r>
            <a:r>
              <a:rPr sz="2700" b="0" spc="-12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50" dirty="0">
                <a:solidFill>
                  <a:srgbClr val="123451"/>
                </a:solidFill>
                <a:latin typeface="Work Sans Medium"/>
                <a:cs typeface="Work Sans Medium"/>
              </a:rPr>
              <a:t>% </a:t>
            </a:r>
            <a:r>
              <a:rPr sz="2700" b="0" spc="-30" dirty="0">
                <a:solidFill>
                  <a:srgbClr val="123451"/>
                </a:solidFill>
                <a:latin typeface="Work Sans Medium"/>
                <a:cs typeface="Work Sans Medium"/>
              </a:rPr>
              <a:t>SVÉHO</a:t>
            </a:r>
            <a:r>
              <a:rPr sz="2700" b="0" spc="-19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5" dirty="0">
                <a:solidFill>
                  <a:srgbClr val="123451"/>
                </a:solidFill>
                <a:latin typeface="Work Sans Medium"/>
                <a:cs typeface="Work Sans Medium"/>
              </a:rPr>
              <a:t>DLUHU,</a:t>
            </a:r>
            <a:r>
              <a:rPr sz="2700" b="0" spc="-14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TÍM</a:t>
            </a:r>
            <a:r>
              <a:rPr sz="2700" b="0" spc="-14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SE</a:t>
            </a:r>
            <a:r>
              <a:rPr sz="2700" b="0" spc="-13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45" dirty="0">
                <a:solidFill>
                  <a:srgbClr val="123451"/>
                </a:solidFill>
                <a:latin typeface="Work Sans Medium"/>
                <a:cs typeface="Work Sans Medium"/>
              </a:rPr>
              <a:t>RESPONDENTI</a:t>
            </a:r>
            <a:r>
              <a:rPr sz="2700" b="0" spc="-13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45" dirty="0">
                <a:solidFill>
                  <a:srgbClr val="123451"/>
                </a:solidFill>
                <a:latin typeface="Work Sans Medium"/>
                <a:cs typeface="Work Sans Medium"/>
              </a:rPr>
              <a:t>PŘIKLÁNÍ</a:t>
            </a:r>
            <a:r>
              <a:rPr sz="2700" b="0" spc="-17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20" dirty="0">
                <a:solidFill>
                  <a:srgbClr val="123451"/>
                </a:solidFill>
                <a:latin typeface="Work Sans Medium"/>
                <a:cs typeface="Work Sans Medium"/>
              </a:rPr>
              <a:t>JEŠTĚ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K</a:t>
            </a:r>
            <a:r>
              <a:rPr sz="2700" b="0" spc="-204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55" dirty="0">
                <a:solidFill>
                  <a:srgbClr val="123451"/>
                </a:solidFill>
                <a:latin typeface="Work Sans Medium"/>
                <a:cs typeface="Work Sans Medium"/>
              </a:rPr>
              <a:t>PŘÍSNĚJŠÍ</a:t>
            </a:r>
            <a:r>
              <a:rPr sz="2700" b="0" spc="-16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60" dirty="0">
                <a:solidFill>
                  <a:srgbClr val="123451"/>
                </a:solidFill>
                <a:latin typeface="Work Sans Medium"/>
                <a:cs typeface="Work Sans Medium"/>
              </a:rPr>
              <a:t>VARIANTĚ</a:t>
            </a:r>
            <a:r>
              <a:rPr sz="2700" b="0" spc="-11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20" dirty="0">
                <a:solidFill>
                  <a:srgbClr val="123451"/>
                </a:solidFill>
                <a:latin typeface="Work Sans Medium"/>
                <a:cs typeface="Work Sans Medium"/>
              </a:rPr>
              <a:t>NEŽ</a:t>
            </a:r>
            <a:r>
              <a:rPr sz="2700" b="0" spc="-16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JE</a:t>
            </a:r>
            <a:r>
              <a:rPr sz="2700" b="0" spc="-11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95" dirty="0">
                <a:solidFill>
                  <a:srgbClr val="123451"/>
                </a:solidFill>
                <a:latin typeface="Work Sans Medium"/>
                <a:cs typeface="Work Sans Medium"/>
              </a:rPr>
              <a:t>PLATNÁ</a:t>
            </a:r>
            <a:r>
              <a:rPr sz="2700" b="0" spc="-17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OD</a:t>
            </a:r>
            <a:r>
              <a:rPr sz="2700" b="0" spc="-15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1.</a:t>
            </a:r>
            <a:r>
              <a:rPr sz="2700" b="0" spc="-11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6.</a:t>
            </a:r>
            <a:r>
              <a:rPr sz="2700" b="0" spc="-11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20" dirty="0">
                <a:solidFill>
                  <a:srgbClr val="123451"/>
                </a:solidFill>
                <a:latin typeface="Work Sans Medium"/>
                <a:cs typeface="Work Sans Medium"/>
              </a:rPr>
              <a:t>2019</a:t>
            </a:r>
            <a:endParaRPr sz="2700">
              <a:latin typeface="Work Sans Medium"/>
              <a:cs typeface="Work Sans Medium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34388" y="1013130"/>
            <a:ext cx="9422765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00" spc="-45" dirty="0">
                <a:solidFill>
                  <a:srgbClr val="FFFFFF"/>
                </a:solidFill>
                <a:latin typeface="Work Sans"/>
                <a:cs typeface="Work Sans"/>
              </a:rPr>
              <a:t>TISKOVÁ</a:t>
            </a:r>
            <a:r>
              <a:rPr sz="2400" spc="-160" dirty="0">
                <a:solidFill>
                  <a:srgbClr val="FFFFFF"/>
                </a:solidFill>
                <a:latin typeface="Work Sans"/>
                <a:cs typeface="Work Sans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Work Sans"/>
                <a:cs typeface="Work Sans"/>
              </a:rPr>
              <a:t>KONFERENCE:</a:t>
            </a:r>
            <a:r>
              <a:rPr sz="2400" spc="-185" dirty="0">
                <a:solidFill>
                  <a:srgbClr val="FFFFFF"/>
                </a:solidFill>
                <a:latin typeface="Work Sans"/>
                <a:cs typeface="Work Sans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ZÁSADNÍ</a:t>
            </a:r>
            <a:r>
              <a:rPr sz="2400" b="0" spc="-8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spc="-65" dirty="0">
                <a:solidFill>
                  <a:srgbClr val="FFFFFF"/>
                </a:solidFill>
                <a:latin typeface="Work Sans ExtraLight"/>
                <a:cs typeface="Work Sans ExtraLight"/>
              </a:rPr>
              <a:t>OBRAT</a:t>
            </a:r>
            <a:r>
              <a:rPr sz="2400" b="0" spc="-16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V</a:t>
            </a:r>
            <a:r>
              <a:rPr sz="2400" b="0" spc="-14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POHLEDU</a:t>
            </a:r>
            <a:r>
              <a:rPr sz="2400" b="0" spc="-55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NA</a:t>
            </a:r>
            <a:r>
              <a:rPr sz="2400" b="0" spc="-11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spc="-10" dirty="0">
                <a:solidFill>
                  <a:srgbClr val="FFFFFF"/>
                </a:solidFill>
                <a:latin typeface="Work Sans ExtraLight"/>
                <a:cs typeface="Work Sans ExtraLight"/>
              </a:rPr>
              <a:t>DLUŽNÍKY</a:t>
            </a:r>
            <a:endParaRPr sz="2400">
              <a:latin typeface="Work Sans ExtraLight"/>
              <a:cs typeface="Work Sans ExtraLigh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38634" y="8959560"/>
            <a:ext cx="7830184" cy="127825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indent="419734" algn="just">
              <a:lnSpc>
                <a:spcPct val="101800"/>
              </a:lnSpc>
              <a:spcBef>
                <a:spcPts val="60"/>
              </a:spcBef>
            </a:pP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KRAJ</a:t>
            </a:r>
            <a:r>
              <a:rPr sz="2700" b="0" spc="-22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ANI</a:t>
            </a:r>
            <a:r>
              <a:rPr sz="2700" b="0" spc="-18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40" dirty="0">
                <a:solidFill>
                  <a:srgbClr val="123451"/>
                </a:solidFill>
                <a:latin typeface="Work Sans Medium"/>
                <a:cs typeface="Work Sans Medium"/>
              </a:rPr>
              <a:t>VELIKOST</a:t>
            </a:r>
            <a:r>
              <a:rPr sz="2700" b="0" spc="-14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OBCE</a:t>
            </a:r>
            <a:r>
              <a:rPr sz="2700" b="0" spc="-8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35" dirty="0">
                <a:solidFill>
                  <a:srgbClr val="123451"/>
                </a:solidFill>
                <a:latin typeface="Work Sans Medium"/>
                <a:cs typeface="Work Sans Medium"/>
              </a:rPr>
              <a:t>NEMÁ</a:t>
            </a:r>
            <a:r>
              <a:rPr sz="2700" b="0" spc="-18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VÝZNAMNÝ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VLIV</a:t>
            </a:r>
            <a:r>
              <a:rPr sz="2700" b="0" spc="-17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55" dirty="0">
                <a:solidFill>
                  <a:srgbClr val="123451"/>
                </a:solidFill>
                <a:latin typeface="Work Sans Medium"/>
                <a:cs typeface="Work Sans Medium"/>
              </a:rPr>
              <a:t>NA</a:t>
            </a:r>
            <a:r>
              <a:rPr sz="2700" b="0" spc="-16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0" dirty="0">
                <a:solidFill>
                  <a:srgbClr val="123451"/>
                </a:solidFill>
                <a:latin typeface="Work Sans Medium"/>
                <a:cs typeface="Work Sans Medium"/>
              </a:rPr>
              <a:t>ODPOVĚDI</a:t>
            </a:r>
            <a:r>
              <a:rPr sz="2700" b="0" spc="-114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0" dirty="0">
                <a:solidFill>
                  <a:srgbClr val="123451"/>
                </a:solidFill>
                <a:latin typeface="Work Sans Medium"/>
                <a:cs typeface="Work Sans Medium"/>
              </a:rPr>
              <a:t>RESPONDENTŮ.</a:t>
            </a:r>
            <a:r>
              <a:rPr sz="2700" b="0" spc="-114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55" dirty="0">
                <a:solidFill>
                  <a:srgbClr val="123451"/>
                </a:solidFill>
                <a:latin typeface="Work Sans Medium"/>
                <a:cs typeface="Work Sans Medium"/>
              </a:rPr>
              <a:t>NÁZOR</a:t>
            </a:r>
            <a:r>
              <a:rPr sz="2700" b="0" spc="-114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20" dirty="0">
                <a:solidFill>
                  <a:srgbClr val="123451"/>
                </a:solidFill>
                <a:latin typeface="Work Sans Medium"/>
                <a:cs typeface="Work Sans Medium"/>
              </a:rPr>
              <a:t>LIDÍ </a:t>
            </a:r>
            <a:r>
              <a:rPr sz="2700" b="0" spc="-55" dirty="0">
                <a:solidFill>
                  <a:srgbClr val="123451"/>
                </a:solidFill>
                <a:latin typeface="Work Sans Medium"/>
                <a:cs typeface="Work Sans Medium"/>
              </a:rPr>
              <a:t>NAPŘÍČ</a:t>
            </a:r>
            <a:r>
              <a:rPr sz="2700" b="0" spc="-14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5" dirty="0">
                <a:solidFill>
                  <a:srgbClr val="123451"/>
                </a:solidFill>
                <a:latin typeface="Work Sans Medium"/>
                <a:cs typeface="Work Sans Medium"/>
              </a:rPr>
              <a:t>ČESKOU</a:t>
            </a:r>
            <a:r>
              <a:rPr sz="2700" b="0" spc="-12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5" dirty="0">
                <a:solidFill>
                  <a:srgbClr val="123451"/>
                </a:solidFill>
                <a:latin typeface="Work Sans Medium"/>
                <a:cs typeface="Work Sans Medium"/>
              </a:rPr>
              <a:t>REPUBLIKOU</a:t>
            </a:r>
            <a:r>
              <a:rPr sz="2700" b="0" spc="-16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JE</a:t>
            </a:r>
            <a:r>
              <a:rPr sz="2700" b="0" spc="-12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35" dirty="0">
                <a:solidFill>
                  <a:srgbClr val="123451"/>
                </a:solidFill>
                <a:latin typeface="Work Sans Medium"/>
                <a:cs typeface="Work Sans Medium"/>
              </a:rPr>
              <a:t>SJEDNOCENÝ.</a:t>
            </a:r>
            <a:endParaRPr sz="2700" dirty="0">
              <a:latin typeface="Work Sans Medium"/>
              <a:cs typeface="Work Sans Medium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53095" y="4243127"/>
            <a:ext cx="6994555" cy="4239116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77355" y="6044057"/>
            <a:ext cx="5829098" cy="4107102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920058" y="9963469"/>
            <a:ext cx="1982745" cy="158005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910479" y="9421563"/>
            <a:ext cx="2481496" cy="49018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/>
              <a:t>REGIONÁLNÍ</a:t>
            </a:r>
            <a:r>
              <a:rPr spc="25" dirty="0"/>
              <a:t> </a:t>
            </a:r>
            <a:r>
              <a:rPr dirty="0"/>
              <a:t>POHLED</a:t>
            </a:r>
            <a:r>
              <a:rPr spc="35" dirty="0"/>
              <a:t> </a:t>
            </a:r>
            <a:r>
              <a:rPr dirty="0"/>
              <a:t>NA</a:t>
            </a:r>
            <a:r>
              <a:rPr spc="-155" dirty="0"/>
              <a:t> </a:t>
            </a:r>
            <a:r>
              <a:rPr spc="-10" dirty="0"/>
              <a:t>ODDLUŽENÍ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047088" y="0"/>
            <a:ext cx="19057620" cy="3455670"/>
            <a:chOff x="1047088" y="0"/>
            <a:chExt cx="19057620" cy="3455670"/>
          </a:xfrm>
        </p:grpSpPr>
        <p:sp>
          <p:nvSpPr>
            <p:cNvPr id="4" name="object 4"/>
            <p:cNvSpPr/>
            <p:nvPr/>
          </p:nvSpPr>
          <p:spPr>
            <a:xfrm>
              <a:off x="1047088" y="1497336"/>
              <a:ext cx="2042160" cy="31750"/>
            </a:xfrm>
            <a:custGeom>
              <a:avLst/>
              <a:gdLst/>
              <a:ahLst/>
              <a:cxnLst/>
              <a:rect l="l" t="t" r="r" b="b"/>
              <a:pathLst>
                <a:path w="2042160" h="31750">
                  <a:moveTo>
                    <a:pt x="2041822" y="0"/>
                  </a:moveTo>
                  <a:lnTo>
                    <a:pt x="0" y="0"/>
                  </a:lnTo>
                  <a:lnTo>
                    <a:pt x="0" y="31412"/>
                  </a:lnTo>
                  <a:lnTo>
                    <a:pt x="2041822" y="31412"/>
                  </a:lnTo>
                  <a:lnTo>
                    <a:pt x="20418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491645" y="0"/>
              <a:ext cx="3612455" cy="345539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7067235" y="3633396"/>
            <a:ext cx="2446020" cy="2457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64"/>
              </a:lnSpc>
            </a:pPr>
            <a:r>
              <a:rPr sz="1650" b="0" dirty="0">
                <a:solidFill>
                  <a:srgbClr val="123451"/>
                </a:solidFill>
                <a:latin typeface="Work Sans Light"/>
                <a:cs typeface="Work Sans Light"/>
              </a:rPr>
              <a:t>MGR.</a:t>
            </a:r>
            <a:r>
              <a:rPr sz="1650" b="0" spc="-10" dirty="0">
                <a:solidFill>
                  <a:srgbClr val="123451"/>
                </a:solidFill>
                <a:latin typeface="Work Sans Light"/>
                <a:cs typeface="Work Sans Light"/>
              </a:rPr>
              <a:t> RADKA</a:t>
            </a:r>
            <a:r>
              <a:rPr sz="1650" b="0" spc="-120" dirty="0">
                <a:solidFill>
                  <a:srgbClr val="123451"/>
                </a:solidFill>
                <a:latin typeface="Work Sans Light"/>
                <a:cs typeface="Work Sans Light"/>
              </a:rPr>
              <a:t> </a:t>
            </a:r>
            <a:r>
              <a:rPr sz="1650" b="0" spc="-25" dirty="0">
                <a:solidFill>
                  <a:srgbClr val="123451"/>
                </a:solidFill>
                <a:latin typeface="Work Sans Light"/>
                <a:cs typeface="Work Sans Light"/>
              </a:rPr>
              <a:t>VLADYKOVÁ</a:t>
            </a:r>
            <a:endParaRPr sz="1650">
              <a:latin typeface="Work Sans Light"/>
              <a:cs typeface="Work Sans Ligh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34388" y="1013130"/>
            <a:ext cx="9422765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00" spc="-45" dirty="0">
                <a:solidFill>
                  <a:srgbClr val="FFFFFF"/>
                </a:solidFill>
                <a:latin typeface="Work Sans"/>
                <a:cs typeface="Work Sans"/>
              </a:rPr>
              <a:t>TISKOVÁ</a:t>
            </a:r>
            <a:r>
              <a:rPr sz="2400" spc="-160" dirty="0">
                <a:solidFill>
                  <a:srgbClr val="FFFFFF"/>
                </a:solidFill>
                <a:latin typeface="Work Sans"/>
                <a:cs typeface="Work Sans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Work Sans"/>
                <a:cs typeface="Work Sans"/>
              </a:rPr>
              <a:t>KONFERENCE:</a:t>
            </a:r>
            <a:r>
              <a:rPr sz="2400" spc="-185" dirty="0">
                <a:solidFill>
                  <a:srgbClr val="FFFFFF"/>
                </a:solidFill>
                <a:latin typeface="Work Sans"/>
                <a:cs typeface="Work Sans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ZÁSADNÍ</a:t>
            </a:r>
            <a:r>
              <a:rPr sz="2400" b="0" spc="-8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spc="-65" dirty="0">
                <a:solidFill>
                  <a:srgbClr val="FFFFFF"/>
                </a:solidFill>
                <a:latin typeface="Work Sans ExtraLight"/>
                <a:cs typeface="Work Sans ExtraLight"/>
              </a:rPr>
              <a:t>OBRAT</a:t>
            </a:r>
            <a:r>
              <a:rPr sz="2400" b="0" spc="-16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V</a:t>
            </a:r>
            <a:r>
              <a:rPr sz="2400" b="0" spc="-14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POHLEDU</a:t>
            </a:r>
            <a:r>
              <a:rPr sz="2400" b="0" spc="-55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NA</a:t>
            </a:r>
            <a:r>
              <a:rPr sz="2400" b="0" spc="-11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spc="-10" dirty="0">
                <a:solidFill>
                  <a:srgbClr val="FFFFFF"/>
                </a:solidFill>
                <a:latin typeface="Work Sans ExtraLight"/>
                <a:cs typeface="Work Sans ExtraLight"/>
              </a:rPr>
              <a:t>DLUŽNÍKY</a:t>
            </a:r>
            <a:endParaRPr sz="2400">
              <a:latin typeface="Work Sans ExtraLight"/>
              <a:cs typeface="Work Sans ExtraLigh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0" y="3455392"/>
            <a:ext cx="20104100" cy="7853680"/>
            <a:chOff x="0" y="3455392"/>
            <a:chExt cx="20104100" cy="7853680"/>
          </a:xfrm>
        </p:grpSpPr>
        <p:sp>
          <p:nvSpPr>
            <p:cNvPr id="9" name="object 9"/>
            <p:cNvSpPr/>
            <p:nvPr/>
          </p:nvSpPr>
          <p:spPr>
            <a:xfrm>
              <a:off x="0" y="3455392"/>
              <a:ext cx="20104100" cy="7853680"/>
            </a:xfrm>
            <a:custGeom>
              <a:avLst/>
              <a:gdLst/>
              <a:ahLst/>
              <a:cxnLst/>
              <a:rect l="l" t="t" r="r" b="b"/>
              <a:pathLst>
                <a:path w="20104100" h="7853680">
                  <a:moveTo>
                    <a:pt x="20104099" y="0"/>
                  </a:moveTo>
                  <a:lnTo>
                    <a:pt x="0" y="0"/>
                  </a:lnTo>
                  <a:lnTo>
                    <a:pt x="0" y="7853164"/>
                  </a:lnTo>
                  <a:lnTo>
                    <a:pt x="20104099" y="7853164"/>
                  </a:lnTo>
                  <a:lnTo>
                    <a:pt x="20104099" y="0"/>
                  </a:lnTo>
                  <a:close/>
                </a:path>
              </a:pathLst>
            </a:custGeom>
            <a:solidFill>
              <a:srgbClr val="FB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7088" y="3978936"/>
              <a:ext cx="12177640" cy="5882855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3819339" y="4547525"/>
            <a:ext cx="4577715" cy="4716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100"/>
              </a:spcBef>
            </a:pPr>
            <a:r>
              <a:rPr sz="3300" b="1" spc="-95" dirty="0">
                <a:solidFill>
                  <a:srgbClr val="123451"/>
                </a:solidFill>
                <a:latin typeface="Work Sans"/>
                <a:cs typeface="Work Sans"/>
              </a:rPr>
              <a:t>JEDNOTNÉ</a:t>
            </a:r>
            <a:r>
              <a:rPr sz="3300" b="1" spc="-10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3300" b="1" spc="-10" dirty="0">
                <a:solidFill>
                  <a:srgbClr val="123451"/>
                </a:solidFill>
                <a:latin typeface="Work Sans"/>
                <a:cs typeface="Work Sans"/>
              </a:rPr>
              <a:t>ODPOVĚDI </a:t>
            </a:r>
            <a:r>
              <a:rPr sz="3300" b="1" spc="-90" dirty="0">
                <a:solidFill>
                  <a:srgbClr val="123451"/>
                </a:solidFill>
                <a:latin typeface="Work Sans"/>
                <a:cs typeface="Work Sans"/>
              </a:rPr>
              <a:t>OBČANŮ</a:t>
            </a:r>
            <a:r>
              <a:rPr sz="3300" b="1" spc="-16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3300" b="1" dirty="0">
                <a:solidFill>
                  <a:srgbClr val="123451"/>
                </a:solidFill>
                <a:latin typeface="Work Sans"/>
                <a:cs typeface="Work Sans"/>
              </a:rPr>
              <a:t>A</a:t>
            </a:r>
            <a:r>
              <a:rPr sz="3300" b="1" spc="-16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3300" b="1" spc="-10" dirty="0">
                <a:solidFill>
                  <a:srgbClr val="123451"/>
                </a:solidFill>
                <a:latin typeface="Work Sans"/>
                <a:cs typeface="Work Sans"/>
              </a:rPr>
              <a:t>STAROSTŮ </a:t>
            </a:r>
            <a:r>
              <a:rPr sz="3300" b="1" spc="-75" dirty="0">
                <a:solidFill>
                  <a:srgbClr val="123451"/>
                </a:solidFill>
                <a:latin typeface="Work Sans"/>
                <a:cs typeface="Work Sans"/>
              </a:rPr>
              <a:t>NEJSOU</a:t>
            </a:r>
            <a:r>
              <a:rPr sz="3300" b="1" spc="-14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3300" b="1" spc="-10" dirty="0">
                <a:solidFill>
                  <a:srgbClr val="123451"/>
                </a:solidFill>
                <a:latin typeface="Work Sans"/>
                <a:cs typeface="Work Sans"/>
              </a:rPr>
              <a:t>PŘEKVAPIVÉ </a:t>
            </a:r>
            <a:r>
              <a:rPr sz="3300" dirty="0">
                <a:solidFill>
                  <a:srgbClr val="123451"/>
                </a:solidFill>
                <a:latin typeface="Work Sans"/>
                <a:cs typeface="Work Sans"/>
              </a:rPr>
              <a:t>–</a:t>
            </a:r>
            <a:r>
              <a:rPr sz="3300" spc="-7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3300" spc="-155" dirty="0">
                <a:solidFill>
                  <a:srgbClr val="123451"/>
                </a:solidFill>
                <a:latin typeface="Work Sans"/>
                <a:cs typeface="Work Sans"/>
              </a:rPr>
              <a:t>STAROSTOVÉ </a:t>
            </a:r>
            <a:r>
              <a:rPr sz="3300" spc="-20" dirty="0">
                <a:solidFill>
                  <a:srgbClr val="123451"/>
                </a:solidFill>
                <a:latin typeface="Work Sans"/>
                <a:cs typeface="Work Sans"/>
              </a:rPr>
              <a:t>JSOU </a:t>
            </a:r>
            <a:r>
              <a:rPr sz="3300" spc="-90" dirty="0">
                <a:solidFill>
                  <a:srgbClr val="123451"/>
                </a:solidFill>
                <a:latin typeface="Work Sans"/>
                <a:cs typeface="Work Sans"/>
              </a:rPr>
              <a:t>ZÁSTUPCI</a:t>
            </a:r>
            <a:r>
              <a:rPr sz="3300" spc="-11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lang="cs-CZ" sz="3300" spc="-80" dirty="0">
                <a:solidFill>
                  <a:srgbClr val="123451"/>
                </a:solidFill>
                <a:latin typeface="Work Sans"/>
                <a:cs typeface="Work Sans"/>
              </a:rPr>
              <a:t>OBČANŮ</a:t>
            </a:r>
            <a:r>
              <a:rPr sz="3300" spc="-23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3300" spc="-30" dirty="0">
                <a:solidFill>
                  <a:srgbClr val="123451"/>
                </a:solidFill>
                <a:latin typeface="Work Sans"/>
                <a:cs typeface="Work Sans"/>
              </a:rPr>
              <a:t>A</a:t>
            </a:r>
            <a:r>
              <a:rPr sz="3300" spc="-34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3300" spc="-40" dirty="0">
                <a:solidFill>
                  <a:srgbClr val="123451"/>
                </a:solidFill>
                <a:latin typeface="Work Sans"/>
                <a:cs typeface="Work Sans"/>
              </a:rPr>
              <a:t>VĚDÍ, </a:t>
            </a:r>
            <a:r>
              <a:rPr sz="3300" dirty="0">
                <a:solidFill>
                  <a:srgbClr val="123451"/>
                </a:solidFill>
                <a:latin typeface="Work Sans"/>
                <a:cs typeface="Work Sans"/>
              </a:rPr>
              <a:t>ŽE</a:t>
            </a:r>
            <a:r>
              <a:rPr sz="3300" spc="-21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3300" spc="-65" dirty="0">
                <a:solidFill>
                  <a:srgbClr val="123451"/>
                </a:solidFill>
                <a:latin typeface="Work Sans"/>
                <a:cs typeface="Work Sans"/>
              </a:rPr>
              <a:t>NA</a:t>
            </a:r>
            <a:r>
              <a:rPr sz="3300" spc="-23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3300" spc="-100" dirty="0">
                <a:solidFill>
                  <a:srgbClr val="123451"/>
                </a:solidFill>
                <a:latin typeface="Work Sans"/>
                <a:cs typeface="Work Sans"/>
              </a:rPr>
              <a:t>PRÁVNÍ</a:t>
            </a:r>
            <a:r>
              <a:rPr sz="3300" spc="-15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3300" spc="-45" dirty="0">
                <a:solidFill>
                  <a:srgbClr val="123451"/>
                </a:solidFill>
                <a:latin typeface="Work Sans"/>
                <a:cs typeface="Work Sans"/>
              </a:rPr>
              <a:t>ÚPRAVU </a:t>
            </a:r>
            <a:r>
              <a:rPr sz="3300" spc="-130" dirty="0">
                <a:solidFill>
                  <a:srgbClr val="123451"/>
                </a:solidFill>
                <a:latin typeface="Work Sans"/>
                <a:cs typeface="Work Sans"/>
              </a:rPr>
              <a:t>DOPLATÍ</a:t>
            </a:r>
            <a:r>
              <a:rPr sz="3300" spc="-16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3300" spc="-10" dirty="0">
                <a:solidFill>
                  <a:srgbClr val="123451"/>
                </a:solidFill>
                <a:latin typeface="Work Sans"/>
                <a:cs typeface="Work Sans"/>
              </a:rPr>
              <a:t>VŠICHNI</a:t>
            </a:r>
            <a:r>
              <a:rPr lang="cs-CZ" sz="3300" spc="-10" dirty="0">
                <a:solidFill>
                  <a:srgbClr val="123451"/>
                </a:solidFill>
                <a:latin typeface="Work Sans"/>
                <a:cs typeface="Work Sans"/>
              </a:rPr>
              <a:t>.</a:t>
            </a:r>
            <a:endParaRPr sz="3300" dirty="0">
              <a:latin typeface="Work Sans"/>
              <a:cs typeface="Work San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075478" y="3606036"/>
            <a:ext cx="2471420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b="0" dirty="0">
                <a:solidFill>
                  <a:srgbClr val="123451"/>
                </a:solidFill>
                <a:latin typeface="Work Sans Light"/>
                <a:cs typeface="Work Sans Light"/>
              </a:rPr>
              <a:t>MGR.</a:t>
            </a:r>
            <a:r>
              <a:rPr sz="1650" b="0" spc="-10" dirty="0">
                <a:solidFill>
                  <a:srgbClr val="123451"/>
                </a:solidFill>
                <a:latin typeface="Work Sans Light"/>
                <a:cs typeface="Work Sans Light"/>
              </a:rPr>
              <a:t> RADKA</a:t>
            </a:r>
            <a:r>
              <a:rPr sz="1650" b="0" spc="-120" dirty="0">
                <a:solidFill>
                  <a:srgbClr val="123451"/>
                </a:solidFill>
                <a:latin typeface="Work Sans Light"/>
                <a:cs typeface="Work Sans Light"/>
              </a:rPr>
              <a:t> </a:t>
            </a:r>
            <a:r>
              <a:rPr sz="1650" b="0" spc="-10" dirty="0">
                <a:solidFill>
                  <a:srgbClr val="123451"/>
                </a:solidFill>
                <a:latin typeface="Work Sans Light"/>
                <a:cs typeface="Work Sans Light"/>
              </a:rPr>
              <a:t>VLADYKOVÁ</a:t>
            </a:r>
            <a:endParaRPr sz="1650">
              <a:latin typeface="Work Sans Light"/>
              <a:cs typeface="Work Sans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3455670"/>
          </a:xfrm>
          <a:custGeom>
            <a:avLst/>
            <a:gdLst/>
            <a:ahLst/>
            <a:cxnLst/>
            <a:rect l="l" t="t" r="r" b="b"/>
            <a:pathLst>
              <a:path w="20104100" h="3455670">
                <a:moveTo>
                  <a:pt x="20104099" y="0"/>
                </a:moveTo>
                <a:lnTo>
                  <a:pt x="0" y="0"/>
                </a:lnTo>
                <a:lnTo>
                  <a:pt x="0" y="3455392"/>
                </a:lnTo>
                <a:lnTo>
                  <a:pt x="20104099" y="3455392"/>
                </a:lnTo>
                <a:lnTo>
                  <a:pt x="20104099" y="0"/>
                </a:lnTo>
                <a:close/>
              </a:path>
            </a:pathLst>
          </a:custGeom>
          <a:solidFill>
            <a:srgbClr val="1234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/>
              <a:t>POHLED</a:t>
            </a:r>
            <a:r>
              <a:rPr spc="-80" dirty="0"/>
              <a:t> </a:t>
            </a:r>
            <a:r>
              <a:rPr spc="-10" dirty="0"/>
              <a:t>BYTOVÝCH</a:t>
            </a:r>
            <a:r>
              <a:rPr spc="-75" dirty="0"/>
              <a:t> </a:t>
            </a:r>
            <a:r>
              <a:rPr spc="-10" dirty="0"/>
              <a:t>DRUŽSTEV</a:t>
            </a:r>
            <a:r>
              <a:rPr spc="-420" dirty="0"/>
              <a:t> </a:t>
            </a:r>
            <a:r>
              <a:rPr dirty="0"/>
              <a:t>A</a:t>
            </a:r>
            <a:r>
              <a:rPr spc="-250" dirty="0"/>
              <a:t> </a:t>
            </a:r>
            <a:r>
              <a:rPr spc="-25" dirty="0"/>
              <a:t>SVJ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047088" y="0"/>
            <a:ext cx="19057620" cy="3455670"/>
            <a:chOff x="1047088" y="0"/>
            <a:chExt cx="19057620" cy="3455670"/>
          </a:xfrm>
        </p:grpSpPr>
        <p:sp>
          <p:nvSpPr>
            <p:cNvPr id="5" name="object 5"/>
            <p:cNvSpPr/>
            <p:nvPr/>
          </p:nvSpPr>
          <p:spPr>
            <a:xfrm>
              <a:off x="1047088" y="1497336"/>
              <a:ext cx="2042160" cy="31750"/>
            </a:xfrm>
            <a:custGeom>
              <a:avLst/>
              <a:gdLst/>
              <a:ahLst/>
              <a:cxnLst/>
              <a:rect l="l" t="t" r="r" b="b"/>
              <a:pathLst>
                <a:path w="2042160" h="31750">
                  <a:moveTo>
                    <a:pt x="2041822" y="0"/>
                  </a:moveTo>
                  <a:lnTo>
                    <a:pt x="0" y="0"/>
                  </a:lnTo>
                  <a:lnTo>
                    <a:pt x="0" y="31412"/>
                  </a:lnTo>
                  <a:lnTo>
                    <a:pt x="2041822" y="31412"/>
                  </a:lnTo>
                  <a:lnTo>
                    <a:pt x="20418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491645" y="0"/>
              <a:ext cx="3612455" cy="345539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7285420" y="3606036"/>
            <a:ext cx="2009139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b="0" dirty="0">
                <a:solidFill>
                  <a:srgbClr val="123451"/>
                </a:solidFill>
                <a:latin typeface="Work Sans Light"/>
                <a:cs typeface="Work Sans Light"/>
              </a:rPr>
              <a:t>ING.</a:t>
            </a:r>
            <a:r>
              <a:rPr sz="1650" b="0" spc="-75" dirty="0">
                <a:solidFill>
                  <a:srgbClr val="123451"/>
                </a:solidFill>
                <a:latin typeface="Work Sans Light"/>
                <a:cs typeface="Work Sans Light"/>
              </a:rPr>
              <a:t> </a:t>
            </a:r>
            <a:r>
              <a:rPr sz="1650" b="0" dirty="0">
                <a:solidFill>
                  <a:srgbClr val="123451"/>
                </a:solidFill>
                <a:latin typeface="Work Sans Light"/>
                <a:cs typeface="Work Sans Light"/>
              </a:rPr>
              <a:t>JAN</a:t>
            </a:r>
            <a:r>
              <a:rPr sz="1650" b="0" spc="-90" dirty="0">
                <a:solidFill>
                  <a:srgbClr val="123451"/>
                </a:solidFill>
                <a:latin typeface="Work Sans Light"/>
                <a:cs typeface="Work Sans Light"/>
              </a:rPr>
              <a:t> </a:t>
            </a:r>
            <a:r>
              <a:rPr sz="1650" b="0" spc="-10" dirty="0">
                <a:solidFill>
                  <a:srgbClr val="123451"/>
                </a:solidFill>
                <a:latin typeface="Work Sans Light"/>
                <a:cs typeface="Work Sans Light"/>
              </a:rPr>
              <a:t>VYSLOUŽIL</a:t>
            </a:r>
            <a:endParaRPr sz="1650">
              <a:latin typeface="Work Sans Light"/>
              <a:cs typeface="Work Sans Ligh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34388" y="1013130"/>
            <a:ext cx="9422765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00" spc="-45" dirty="0">
                <a:solidFill>
                  <a:srgbClr val="FFFFFF"/>
                </a:solidFill>
                <a:latin typeface="Work Sans"/>
                <a:cs typeface="Work Sans"/>
              </a:rPr>
              <a:t>TISKOVÁ</a:t>
            </a:r>
            <a:r>
              <a:rPr sz="2400" spc="-160" dirty="0">
                <a:solidFill>
                  <a:srgbClr val="FFFFFF"/>
                </a:solidFill>
                <a:latin typeface="Work Sans"/>
                <a:cs typeface="Work Sans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Work Sans"/>
                <a:cs typeface="Work Sans"/>
              </a:rPr>
              <a:t>KONFERENCE:</a:t>
            </a:r>
            <a:r>
              <a:rPr sz="2400" spc="-185" dirty="0">
                <a:solidFill>
                  <a:srgbClr val="FFFFFF"/>
                </a:solidFill>
                <a:latin typeface="Work Sans"/>
                <a:cs typeface="Work Sans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ZÁSADNÍ</a:t>
            </a:r>
            <a:r>
              <a:rPr sz="2400" b="0" spc="-8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spc="-65" dirty="0">
                <a:solidFill>
                  <a:srgbClr val="FFFFFF"/>
                </a:solidFill>
                <a:latin typeface="Work Sans ExtraLight"/>
                <a:cs typeface="Work Sans ExtraLight"/>
              </a:rPr>
              <a:t>OBRAT</a:t>
            </a:r>
            <a:r>
              <a:rPr sz="2400" b="0" spc="-16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V</a:t>
            </a:r>
            <a:r>
              <a:rPr sz="2400" b="0" spc="-14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POHLEDU</a:t>
            </a:r>
            <a:r>
              <a:rPr sz="2400" b="0" spc="-55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NA</a:t>
            </a:r>
            <a:r>
              <a:rPr sz="2400" b="0" spc="-11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spc="-10" dirty="0">
                <a:solidFill>
                  <a:srgbClr val="FFFFFF"/>
                </a:solidFill>
                <a:latin typeface="Work Sans ExtraLight"/>
                <a:cs typeface="Work Sans ExtraLight"/>
              </a:rPr>
              <a:t>DLUŽNÍKY</a:t>
            </a:r>
            <a:endParaRPr sz="2400">
              <a:latin typeface="Work Sans ExtraLight"/>
              <a:cs typeface="Work Sans Extra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34388" y="3942046"/>
            <a:ext cx="13791565" cy="620395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305435" marR="754380" indent="-293370">
              <a:lnSpc>
                <a:spcPct val="101800"/>
              </a:lnSpc>
              <a:spcBef>
                <a:spcPts val="60"/>
              </a:spcBef>
              <a:buChar char="•"/>
              <a:tabLst>
                <a:tab pos="307975" algn="l"/>
              </a:tabLst>
            </a:pPr>
            <a:r>
              <a:rPr sz="2700" b="0" spc="-50" dirty="0">
                <a:solidFill>
                  <a:srgbClr val="123451"/>
                </a:solidFill>
                <a:latin typeface="Work Sans Medium"/>
                <a:cs typeface="Work Sans Medium"/>
              </a:rPr>
              <a:t>„LIDÉ</a:t>
            </a:r>
            <a:r>
              <a:rPr sz="2700" b="0" spc="-15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5" dirty="0">
                <a:solidFill>
                  <a:srgbClr val="123451"/>
                </a:solidFill>
                <a:latin typeface="Work Sans Medium"/>
                <a:cs typeface="Work Sans Medium"/>
              </a:rPr>
              <a:t>BYDLÍCÍ</a:t>
            </a:r>
            <a:r>
              <a:rPr sz="2700" b="0" spc="-19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V</a:t>
            </a:r>
            <a:r>
              <a:rPr sz="2700" b="0" spc="-21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0" dirty="0">
                <a:solidFill>
                  <a:srgbClr val="123451"/>
                </a:solidFill>
                <a:latin typeface="Work Sans Medium"/>
                <a:cs typeface="Work Sans Medium"/>
              </a:rPr>
              <a:t>DRUŽSTEVNÍCH</a:t>
            </a:r>
            <a:r>
              <a:rPr sz="2700" b="0" spc="-13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5" dirty="0">
                <a:solidFill>
                  <a:srgbClr val="123451"/>
                </a:solidFill>
                <a:latin typeface="Work Sans Medium"/>
                <a:cs typeface="Work Sans Medium"/>
              </a:rPr>
              <a:t>BYTECH</a:t>
            </a:r>
            <a:r>
              <a:rPr sz="2700" b="0" spc="-13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ČI</a:t>
            </a:r>
            <a:r>
              <a:rPr sz="2700" b="0" spc="-13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55" dirty="0">
                <a:solidFill>
                  <a:srgbClr val="123451"/>
                </a:solidFill>
                <a:latin typeface="Work Sans Medium"/>
                <a:cs typeface="Work Sans Medium"/>
              </a:rPr>
              <a:t>DOMECH</a:t>
            </a:r>
            <a:r>
              <a:rPr sz="2700" b="0" spc="-13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SE</a:t>
            </a:r>
            <a:r>
              <a:rPr sz="2700" b="0" spc="-13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SPOLEČENSTVÍM </a:t>
            </a:r>
            <a:r>
              <a:rPr sz="2700" b="0" spc="-75" dirty="0">
                <a:solidFill>
                  <a:srgbClr val="123451"/>
                </a:solidFill>
                <a:latin typeface="Work Sans Medium"/>
                <a:cs typeface="Work Sans Medium"/>
              </a:rPr>
              <a:t>VLASTNÍKŮ</a:t>
            </a:r>
            <a:r>
              <a:rPr sz="2700" b="0" spc="-14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SE</a:t>
            </a:r>
            <a:r>
              <a:rPr sz="2700" b="0" spc="-13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60" dirty="0">
                <a:solidFill>
                  <a:srgbClr val="123451"/>
                </a:solidFill>
                <a:latin typeface="Work Sans Medium"/>
                <a:cs typeface="Work Sans Medium"/>
              </a:rPr>
              <a:t>OCITLI</a:t>
            </a:r>
            <a:r>
              <a:rPr sz="2700" b="0" spc="-19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V</a:t>
            </a:r>
            <a:r>
              <a:rPr sz="2700" b="0" spc="-204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60" dirty="0">
                <a:solidFill>
                  <a:srgbClr val="123451"/>
                </a:solidFill>
                <a:latin typeface="Work Sans Medium"/>
                <a:cs typeface="Work Sans Medium"/>
              </a:rPr>
              <a:t>POZICI</a:t>
            </a:r>
            <a:r>
              <a:rPr sz="2700" b="0" spc="-12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0" dirty="0">
                <a:solidFill>
                  <a:srgbClr val="123451"/>
                </a:solidFill>
                <a:latin typeface="Work Sans Medium"/>
                <a:cs typeface="Work Sans Medium"/>
              </a:rPr>
              <a:t>RUKOJMÍCH</a:t>
            </a:r>
            <a:r>
              <a:rPr sz="2700" b="0" spc="-12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5" dirty="0">
                <a:solidFill>
                  <a:srgbClr val="123451"/>
                </a:solidFill>
                <a:latin typeface="Work Sans Medium"/>
                <a:cs typeface="Work Sans Medium"/>
              </a:rPr>
              <a:t>DLUŽNÍKŮ,</a:t>
            </a:r>
            <a:r>
              <a:rPr sz="2700" b="0" spc="-16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40" dirty="0">
                <a:solidFill>
                  <a:srgbClr val="123451"/>
                </a:solidFill>
                <a:latin typeface="Work Sans Medium"/>
                <a:cs typeface="Work Sans Medium"/>
              </a:rPr>
              <a:t>JSOU</a:t>
            </a:r>
            <a:r>
              <a:rPr sz="2700" b="0" spc="-12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25" dirty="0">
                <a:solidFill>
                  <a:srgbClr val="123451"/>
                </a:solidFill>
                <a:latin typeface="Work Sans Medium"/>
                <a:cs typeface="Work Sans Medium"/>
              </a:rPr>
              <a:t>NEDOBROVOLNÍ </a:t>
            </a:r>
            <a:r>
              <a:rPr sz="2700" b="0" spc="-65" dirty="0">
                <a:solidFill>
                  <a:srgbClr val="123451"/>
                </a:solidFill>
                <a:latin typeface="Work Sans Medium"/>
                <a:cs typeface="Work Sans Medium"/>
              </a:rPr>
              <a:t>VĚŘITELÉ</a:t>
            </a:r>
            <a:r>
              <a:rPr sz="2700" b="0" spc="-19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A</a:t>
            </a:r>
            <a:r>
              <a:rPr sz="2700" b="0" spc="-19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0" dirty="0">
                <a:solidFill>
                  <a:srgbClr val="123451"/>
                </a:solidFill>
                <a:latin typeface="Work Sans Medium"/>
                <a:cs typeface="Work Sans Medium"/>
              </a:rPr>
              <a:t>DLUHY</a:t>
            </a:r>
            <a:r>
              <a:rPr sz="2700" b="0" spc="-19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40" dirty="0">
                <a:solidFill>
                  <a:srgbClr val="123451"/>
                </a:solidFill>
                <a:latin typeface="Work Sans Medium"/>
                <a:cs typeface="Work Sans Medium"/>
              </a:rPr>
              <a:t>MUSÍ</a:t>
            </a:r>
            <a:r>
              <a:rPr sz="2700" b="0" spc="-9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35" dirty="0">
                <a:solidFill>
                  <a:srgbClr val="123451"/>
                </a:solidFill>
                <a:latin typeface="Work Sans Medium"/>
                <a:cs typeface="Work Sans Medium"/>
              </a:rPr>
              <a:t>ZA</a:t>
            </a:r>
            <a:r>
              <a:rPr sz="2700" b="0" spc="-18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5" dirty="0">
                <a:solidFill>
                  <a:srgbClr val="123451"/>
                </a:solidFill>
                <a:latin typeface="Work Sans Medium"/>
                <a:cs typeface="Work Sans Medium"/>
              </a:rPr>
              <a:t>DLUŽNÍKY</a:t>
            </a:r>
            <a:r>
              <a:rPr sz="2700" b="0" spc="-20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0" dirty="0">
                <a:solidFill>
                  <a:srgbClr val="123451"/>
                </a:solidFill>
                <a:latin typeface="Work Sans Medium"/>
                <a:cs typeface="Work Sans Medium"/>
              </a:rPr>
              <a:t>PLATIT</a:t>
            </a:r>
            <a:r>
              <a:rPr sz="2700" b="0" spc="-15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OKAMŽITĚ.“</a:t>
            </a:r>
            <a:endParaRPr sz="2700">
              <a:latin typeface="Work Sans Medium"/>
              <a:cs typeface="Work Sans Medium"/>
            </a:endParaRPr>
          </a:p>
          <a:p>
            <a:pPr marL="307340" indent="-295275">
              <a:lnSpc>
                <a:spcPct val="100000"/>
              </a:lnSpc>
              <a:spcBef>
                <a:spcPts val="1510"/>
              </a:spcBef>
              <a:buChar char="•"/>
              <a:tabLst>
                <a:tab pos="307975" algn="l"/>
              </a:tabLst>
            </a:pP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PŘÍBĚH</a:t>
            </a:r>
            <a:endParaRPr sz="2700">
              <a:latin typeface="Work Sans Medium"/>
              <a:cs typeface="Work Sans Medium"/>
            </a:endParaRPr>
          </a:p>
          <a:p>
            <a:pPr marL="307340" indent="-295275">
              <a:lnSpc>
                <a:spcPct val="100000"/>
              </a:lnSpc>
              <a:spcBef>
                <a:spcPts val="1510"/>
              </a:spcBef>
              <a:buChar char="•"/>
              <a:tabLst>
                <a:tab pos="307975" algn="l"/>
              </a:tabLst>
            </a:pPr>
            <a:r>
              <a:rPr sz="2700" b="0" spc="-40" dirty="0">
                <a:solidFill>
                  <a:srgbClr val="123451"/>
                </a:solidFill>
                <a:latin typeface="Work Sans Medium"/>
                <a:cs typeface="Work Sans Medium"/>
              </a:rPr>
              <a:t>ŘADU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50" dirty="0">
                <a:solidFill>
                  <a:srgbClr val="123451"/>
                </a:solidFill>
                <a:latin typeface="Work Sans Medium"/>
                <a:cs typeface="Work Sans Medium"/>
              </a:rPr>
              <a:t>LET</a:t>
            </a:r>
            <a:r>
              <a:rPr sz="2700" b="0" spc="-17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5" dirty="0">
                <a:solidFill>
                  <a:srgbClr val="123451"/>
                </a:solidFill>
                <a:latin typeface="Work Sans Medium"/>
                <a:cs typeface="Work Sans Medium"/>
              </a:rPr>
              <a:t>UPOZORŇUJEME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35" dirty="0">
                <a:solidFill>
                  <a:srgbClr val="123451"/>
                </a:solidFill>
                <a:latin typeface="Work Sans Medium"/>
                <a:cs typeface="Work Sans Medium"/>
              </a:rPr>
              <a:t>NA</a:t>
            </a:r>
            <a:r>
              <a:rPr sz="2700" b="0" spc="-20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0" dirty="0">
                <a:solidFill>
                  <a:srgbClr val="123451"/>
                </a:solidFill>
                <a:latin typeface="Work Sans Medium"/>
                <a:cs typeface="Work Sans Medium"/>
              </a:rPr>
              <a:t>OHROŽENÍ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50" dirty="0">
                <a:solidFill>
                  <a:srgbClr val="123451"/>
                </a:solidFill>
                <a:latin typeface="Work Sans Medium"/>
                <a:cs typeface="Work Sans Medium"/>
              </a:rPr>
              <a:t>OSOB,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50" dirty="0">
                <a:solidFill>
                  <a:srgbClr val="123451"/>
                </a:solidFill>
                <a:latin typeface="Work Sans Medium"/>
                <a:cs typeface="Work Sans Medium"/>
              </a:rPr>
              <a:t>KTERÉ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5" dirty="0">
                <a:solidFill>
                  <a:srgbClr val="123451"/>
                </a:solidFill>
                <a:latin typeface="Work Sans Medium"/>
                <a:cs typeface="Work Sans Medium"/>
              </a:rPr>
              <a:t>BYDLÍ</a:t>
            </a:r>
            <a:r>
              <a:rPr sz="2700" b="0" spc="-19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V</a:t>
            </a:r>
            <a:r>
              <a:rPr sz="2700" b="0" spc="-19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DOMECH</a:t>
            </a:r>
            <a:endParaRPr sz="2700">
              <a:latin typeface="Work Sans Medium"/>
              <a:cs typeface="Work Sans Medium"/>
            </a:endParaRPr>
          </a:p>
          <a:p>
            <a:pPr marL="305435">
              <a:lnSpc>
                <a:spcPct val="100000"/>
              </a:lnSpc>
              <a:spcBef>
                <a:spcPts val="60"/>
              </a:spcBef>
            </a:pP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S</a:t>
            </a:r>
            <a:r>
              <a:rPr sz="2700" b="0" spc="-114" dirty="0">
                <a:solidFill>
                  <a:srgbClr val="123451"/>
                </a:solidFill>
                <a:latin typeface="Work Sans Medium"/>
                <a:cs typeface="Work Sans Medium"/>
              </a:rPr>
              <a:t> DLUŽNÍKY.</a:t>
            </a:r>
            <a:r>
              <a:rPr sz="2700" b="0" spc="-20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95" dirty="0">
                <a:solidFill>
                  <a:srgbClr val="123451"/>
                </a:solidFill>
                <a:latin typeface="Work Sans Medium"/>
                <a:cs typeface="Work Sans Medium"/>
              </a:rPr>
              <a:t>AČKOLI</a:t>
            </a:r>
            <a:r>
              <a:rPr sz="2700" b="0" spc="-16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40" dirty="0">
                <a:solidFill>
                  <a:srgbClr val="123451"/>
                </a:solidFill>
                <a:latin typeface="Work Sans Medium"/>
                <a:cs typeface="Work Sans Medium"/>
              </a:rPr>
              <a:t>JSME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95" dirty="0">
                <a:solidFill>
                  <a:srgbClr val="123451"/>
                </a:solidFill>
                <a:latin typeface="Work Sans Medium"/>
                <a:cs typeface="Work Sans Medium"/>
              </a:rPr>
              <a:t>ZOUFALÍ</a:t>
            </a:r>
            <a:r>
              <a:rPr sz="2700" b="0" spc="-20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A</a:t>
            </a:r>
            <a:r>
              <a:rPr sz="2700" b="0" spc="-28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65" dirty="0">
                <a:solidFill>
                  <a:srgbClr val="123451"/>
                </a:solidFill>
                <a:latin typeface="Work Sans Medium"/>
                <a:cs typeface="Work Sans Medium"/>
              </a:rPr>
              <a:t>VOLÁME</a:t>
            </a:r>
            <a:r>
              <a:rPr sz="2700" b="0" spc="-11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O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60" dirty="0">
                <a:solidFill>
                  <a:srgbClr val="123451"/>
                </a:solidFill>
                <a:latin typeface="Work Sans Medium"/>
                <a:cs typeface="Work Sans Medium"/>
              </a:rPr>
              <a:t>POMOC,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50" dirty="0">
                <a:solidFill>
                  <a:srgbClr val="123451"/>
                </a:solidFill>
                <a:latin typeface="Work Sans Medium"/>
                <a:cs typeface="Work Sans Medium"/>
              </a:rPr>
              <a:t>NIKDO</a:t>
            </a:r>
            <a:r>
              <a:rPr sz="2700" b="0" spc="-11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S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40" dirty="0">
                <a:solidFill>
                  <a:srgbClr val="123451"/>
                </a:solidFill>
                <a:latin typeface="Work Sans Medium"/>
                <a:cs typeface="Work Sans Medium"/>
              </a:rPr>
              <a:t>NÁMI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NEMLUVÍ.</a:t>
            </a:r>
            <a:endParaRPr sz="2700">
              <a:latin typeface="Work Sans Medium"/>
              <a:cs typeface="Work Sans Medium"/>
            </a:endParaRPr>
          </a:p>
          <a:p>
            <a:pPr marL="305435" marR="1773555" indent="-293370">
              <a:lnSpc>
                <a:spcPct val="101800"/>
              </a:lnSpc>
              <a:spcBef>
                <a:spcPts val="1450"/>
              </a:spcBef>
              <a:buChar char="•"/>
              <a:tabLst>
                <a:tab pos="307975" algn="l"/>
              </a:tabLst>
            </a:pPr>
            <a:r>
              <a:rPr sz="2700" b="0" spc="-55" dirty="0">
                <a:solidFill>
                  <a:srgbClr val="123451"/>
                </a:solidFill>
                <a:latin typeface="Work Sans Medium"/>
                <a:cs typeface="Work Sans Medium"/>
              </a:rPr>
              <a:t>PETICE</a:t>
            </a:r>
            <a:r>
              <a:rPr sz="2700" b="0" spc="-15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–</a:t>
            </a:r>
            <a:r>
              <a:rPr sz="2700" b="0" spc="-12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48</a:t>
            </a:r>
            <a:r>
              <a:rPr sz="2700" b="0" spc="-12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20" dirty="0">
                <a:solidFill>
                  <a:srgbClr val="123451"/>
                </a:solidFill>
                <a:latin typeface="Work Sans Medium"/>
                <a:cs typeface="Work Sans Medium"/>
              </a:rPr>
              <a:t>468</a:t>
            </a:r>
            <a:r>
              <a:rPr sz="2700" b="0" spc="-12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60" dirty="0">
                <a:solidFill>
                  <a:srgbClr val="123451"/>
                </a:solidFill>
                <a:latin typeface="Work Sans Medium"/>
                <a:cs typeface="Work Sans Medium"/>
              </a:rPr>
              <a:t>PODPISŮ</a:t>
            </a:r>
            <a:r>
              <a:rPr sz="2700" b="0" spc="-12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0" dirty="0">
                <a:solidFill>
                  <a:srgbClr val="123451"/>
                </a:solidFill>
                <a:latin typeface="Work Sans Medium"/>
                <a:cs typeface="Work Sans Medium"/>
              </a:rPr>
              <a:t>FYZICKÝCH</a:t>
            </a:r>
            <a:r>
              <a:rPr sz="2700" b="0" spc="-12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55" dirty="0">
                <a:solidFill>
                  <a:srgbClr val="123451"/>
                </a:solidFill>
                <a:latin typeface="Work Sans Medium"/>
                <a:cs typeface="Work Sans Medium"/>
              </a:rPr>
              <a:t>OSOB</a:t>
            </a:r>
            <a:r>
              <a:rPr sz="2700" b="0" spc="-20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A</a:t>
            </a:r>
            <a:r>
              <a:rPr sz="2700" b="0" spc="-21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40" dirty="0">
                <a:solidFill>
                  <a:srgbClr val="123451"/>
                </a:solidFill>
                <a:latin typeface="Work Sans Medium"/>
                <a:cs typeface="Work Sans Medium"/>
              </a:rPr>
              <a:t>903</a:t>
            </a:r>
            <a:r>
              <a:rPr sz="2700" b="0" spc="-12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95" dirty="0">
                <a:solidFill>
                  <a:srgbClr val="123451"/>
                </a:solidFill>
                <a:latin typeface="Work Sans Medium"/>
                <a:cs typeface="Work Sans Medium"/>
              </a:rPr>
              <a:t>PRÁVNICKÝCH</a:t>
            </a:r>
            <a:r>
              <a:rPr sz="2700" b="0" spc="-12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20" dirty="0">
                <a:solidFill>
                  <a:srgbClr val="123451"/>
                </a:solidFill>
                <a:latin typeface="Work Sans Medium"/>
                <a:cs typeface="Work Sans Medium"/>
              </a:rPr>
              <a:t>OSOB </a:t>
            </a:r>
            <a:r>
              <a:rPr sz="2700" b="0" spc="-85" dirty="0">
                <a:solidFill>
                  <a:srgbClr val="123451"/>
                </a:solidFill>
                <a:latin typeface="Work Sans Medium"/>
                <a:cs typeface="Work Sans Medium"/>
              </a:rPr>
              <a:t>SPRAVUJÍCÍCH </a:t>
            </a:r>
            <a:r>
              <a:rPr sz="2700" b="0" spc="-90" dirty="0">
                <a:solidFill>
                  <a:srgbClr val="123451"/>
                </a:solidFill>
                <a:latin typeface="Work Sans Medium"/>
                <a:cs typeface="Work Sans Medium"/>
              </a:rPr>
              <a:t>479</a:t>
            </a:r>
            <a:r>
              <a:rPr sz="2700" b="0" spc="-8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45" dirty="0">
                <a:solidFill>
                  <a:srgbClr val="123451"/>
                </a:solidFill>
                <a:latin typeface="Work Sans Medium"/>
                <a:cs typeface="Work Sans Medium"/>
              </a:rPr>
              <a:t>532</a:t>
            </a:r>
            <a:r>
              <a:rPr sz="2700" b="0" spc="-13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JEDNOTEK</a:t>
            </a:r>
            <a:endParaRPr sz="2700">
              <a:latin typeface="Work Sans Medium"/>
              <a:cs typeface="Work Sans Medium"/>
            </a:endParaRPr>
          </a:p>
          <a:p>
            <a:pPr marL="305435" marR="623570" indent="-293370">
              <a:lnSpc>
                <a:spcPct val="101800"/>
              </a:lnSpc>
              <a:spcBef>
                <a:spcPts val="1450"/>
              </a:spcBef>
              <a:buChar char="•"/>
              <a:tabLst>
                <a:tab pos="307975" algn="l"/>
              </a:tabLst>
            </a:pPr>
            <a:r>
              <a:rPr sz="2700" b="0" spc="-110" dirty="0">
                <a:solidFill>
                  <a:srgbClr val="123451"/>
                </a:solidFill>
                <a:latin typeface="Work Sans Medium"/>
                <a:cs typeface="Work Sans Medium"/>
              </a:rPr>
              <a:t>SVAZ </a:t>
            </a:r>
            <a:r>
              <a:rPr sz="2700" b="0" spc="-60" dirty="0">
                <a:solidFill>
                  <a:srgbClr val="123451"/>
                </a:solidFill>
                <a:latin typeface="Work Sans Medium"/>
                <a:cs typeface="Work Sans Medium"/>
              </a:rPr>
              <a:t>MLUVÍ</a:t>
            </a:r>
            <a:r>
              <a:rPr sz="2700" b="0" spc="-15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35" dirty="0">
                <a:solidFill>
                  <a:srgbClr val="123451"/>
                </a:solidFill>
                <a:latin typeface="Work Sans Medium"/>
                <a:cs typeface="Work Sans Medium"/>
              </a:rPr>
              <a:t>ZA</a:t>
            </a:r>
            <a:r>
              <a:rPr sz="2700" b="0" spc="-20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35" dirty="0">
                <a:solidFill>
                  <a:srgbClr val="123451"/>
                </a:solidFill>
                <a:latin typeface="Work Sans Medium"/>
                <a:cs typeface="Work Sans Medium"/>
              </a:rPr>
              <a:t>4,5</a:t>
            </a:r>
            <a:r>
              <a:rPr sz="2700" b="0" spc="-114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30" dirty="0">
                <a:solidFill>
                  <a:srgbClr val="123451"/>
                </a:solidFill>
                <a:latin typeface="Work Sans Medium"/>
                <a:cs typeface="Work Sans Medium"/>
              </a:rPr>
              <a:t>MIL.</a:t>
            </a:r>
            <a:r>
              <a:rPr sz="2700" b="0" spc="-114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50" dirty="0">
                <a:solidFill>
                  <a:srgbClr val="123451"/>
                </a:solidFill>
                <a:latin typeface="Work Sans Medium"/>
                <a:cs typeface="Work Sans Medium"/>
              </a:rPr>
              <a:t>LIDÍ,</a:t>
            </a:r>
            <a:r>
              <a:rPr sz="2700" b="0" spc="-12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85" dirty="0">
                <a:solidFill>
                  <a:srgbClr val="123451"/>
                </a:solidFill>
                <a:latin typeface="Work Sans Medium"/>
                <a:cs typeface="Work Sans Medium"/>
              </a:rPr>
              <a:t>KTERÝCH</a:t>
            </a:r>
            <a:r>
              <a:rPr sz="2700" b="0" spc="-114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SE</a:t>
            </a:r>
            <a:r>
              <a:rPr sz="2700" b="0" spc="-114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0" dirty="0">
                <a:solidFill>
                  <a:srgbClr val="123451"/>
                </a:solidFill>
                <a:latin typeface="Work Sans Medium"/>
                <a:cs typeface="Work Sans Medium"/>
              </a:rPr>
              <a:t>DLUHY</a:t>
            </a:r>
            <a:r>
              <a:rPr sz="2700" b="0" spc="-21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65" dirty="0">
                <a:solidFill>
                  <a:srgbClr val="123451"/>
                </a:solidFill>
                <a:latin typeface="Work Sans Medium"/>
                <a:cs typeface="Work Sans Medium"/>
              </a:rPr>
              <a:t>SOUSEDŮ</a:t>
            </a:r>
            <a:r>
              <a:rPr sz="2700" b="0" spc="-19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V</a:t>
            </a:r>
            <a:r>
              <a:rPr sz="2700" b="0" spc="-20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5" dirty="0">
                <a:solidFill>
                  <a:srgbClr val="123451"/>
                </a:solidFill>
                <a:latin typeface="Work Sans Medium"/>
                <a:cs typeface="Work Sans Medium"/>
              </a:rPr>
              <a:t>BYTECH</a:t>
            </a:r>
            <a:r>
              <a:rPr sz="2700" b="0" spc="-114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MOHOU </a:t>
            </a:r>
            <a:r>
              <a:rPr sz="2700" b="0" spc="-90" dirty="0">
                <a:solidFill>
                  <a:srgbClr val="123451"/>
                </a:solidFill>
                <a:latin typeface="Work Sans Medium"/>
                <a:cs typeface="Work Sans Medium"/>
              </a:rPr>
              <a:t>BYTOSTNĚ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50" dirty="0">
                <a:solidFill>
                  <a:srgbClr val="123451"/>
                </a:solidFill>
                <a:latin typeface="Work Sans Medium"/>
                <a:cs typeface="Work Sans Medium"/>
              </a:rPr>
              <a:t>DOTÝKAT.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45" dirty="0">
                <a:solidFill>
                  <a:srgbClr val="123451"/>
                </a:solidFill>
                <a:latin typeface="Work Sans Medium"/>
                <a:cs typeface="Work Sans Medium"/>
              </a:rPr>
              <a:t>PROČ</a:t>
            </a:r>
            <a:r>
              <a:rPr sz="2700" b="0" spc="-10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40" dirty="0">
                <a:solidFill>
                  <a:srgbClr val="123451"/>
                </a:solidFill>
                <a:latin typeface="Work Sans Medium"/>
                <a:cs typeface="Work Sans Medium"/>
              </a:rPr>
              <a:t>MAJÍ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0" dirty="0">
                <a:solidFill>
                  <a:srgbClr val="123451"/>
                </a:solidFill>
                <a:latin typeface="Work Sans Medium"/>
                <a:cs typeface="Work Sans Medium"/>
              </a:rPr>
              <a:t>PLATIT</a:t>
            </a:r>
            <a:r>
              <a:rPr sz="2700" b="0" spc="-16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35" dirty="0">
                <a:solidFill>
                  <a:srgbClr val="123451"/>
                </a:solidFill>
                <a:latin typeface="Work Sans Medium"/>
                <a:cs typeface="Work Sans Medium"/>
              </a:rPr>
              <a:t>DLUHY,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50" dirty="0">
                <a:solidFill>
                  <a:srgbClr val="123451"/>
                </a:solidFill>
                <a:latin typeface="Work Sans Medium"/>
                <a:cs typeface="Work Sans Medium"/>
              </a:rPr>
              <a:t>KTERÉ</a:t>
            </a:r>
            <a:r>
              <a:rPr sz="2700" b="0" spc="-10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60" dirty="0">
                <a:solidFill>
                  <a:srgbClr val="123451"/>
                </a:solidFill>
                <a:latin typeface="Work Sans Medium"/>
                <a:cs typeface="Work Sans Medium"/>
              </a:rPr>
              <a:t>NEUDĚLALI?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85" dirty="0">
                <a:solidFill>
                  <a:srgbClr val="123451"/>
                </a:solidFill>
                <a:latin typeface="Work Sans Medium"/>
                <a:cs typeface="Work Sans Medium"/>
              </a:rPr>
              <a:t>BYL</a:t>
            </a:r>
            <a:r>
              <a:rPr sz="2700" b="0" spc="-17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25" dirty="0">
                <a:solidFill>
                  <a:srgbClr val="123451"/>
                </a:solidFill>
                <a:latin typeface="Work Sans Medium"/>
                <a:cs typeface="Work Sans Medium"/>
              </a:rPr>
              <a:t>SE </a:t>
            </a:r>
            <a:r>
              <a:rPr sz="2700" b="0" spc="-75" dirty="0">
                <a:solidFill>
                  <a:srgbClr val="123451"/>
                </a:solidFill>
                <a:latin typeface="Work Sans Medium"/>
                <a:cs typeface="Work Sans Medium"/>
              </a:rPr>
              <a:t>NĚKDY</a:t>
            </a:r>
            <a:r>
              <a:rPr sz="2700" b="0" spc="-21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50" dirty="0">
                <a:solidFill>
                  <a:srgbClr val="123451"/>
                </a:solidFill>
                <a:latin typeface="Work Sans Medium"/>
                <a:cs typeface="Work Sans Medium"/>
              </a:rPr>
              <a:t>NĚKDO</a:t>
            </a:r>
            <a:r>
              <a:rPr sz="2700" b="0" spc="-14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25" dirty="0">
                <a:solidFill>
                  <a:srgbClr val="123451"/>
                </a:solidFill>
                <a:latin typeface="Work Sans Medium"/>
                <a:cs typeface="Work Sans Medium"/>
              </a:rPr>
              <a:t>PODÍVAT</a:t>
            </a:r>
            <a:r>
              <a:rPr sz="2700" b="0" spc="-254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V</a:t>
            </a:r>
            <a:r>
              <a:rPr sz="2700" b="0" spc="-204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50" dirty="0">
                <a:solidFill>
                  <a:srgbClr val="123451"/>
                </a:solidFill>
                <a:latin typeface="Work Sans Medium"/>
                <a:cs typeface="Work Sans Medium"/>
              </a:rPr>
              <a:t>DOMĚ,</a:t>
            </a:r>
            <a:r>
              <a:rPr sz="2700" b="0" spc="-114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20" dirty="0">
                <a:solidFill>
                  <a:srgbClr val="123451"/>
                </a:solidFill>
                <a:latin typeface="Work Sans Medium"/>
                <a:cs typeface="Work Sans Medium"/>
              </a:rPr>
              <a:t>KDE</a:t>
            </a:r>
            <a:r>
              <a:rPr sz="2700" b="0" spc="-12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0" dirty="0">
                <a:solidFill>
                  <a:srgbClr val="123451"/>
                </a:solidFill>
                <a:latin typeface="Work Sans Medium"/>
                <a:cs typeface="Work Sans Medium"/>
              </a:rPr>
              <a:t>DLUŽNÍK</a:t>
            </a:r>
            <a:r>
              <a:rPr sz="2700" b="0" spc="-14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0" dirty="0">
                <a:solidFill>
                  <a:srgbClr val="123451"/>
                </a:solidFill>
                <a:latin typeface="Work Sans Medium"/>
                <a:cs typeface="Work Sans Medium"/>
              </a:rPr>
              <a:t>BYDLÍ?</a:t>
            </a:r>
            <a:r>
              <a:rPr sz="2700" b="0" spc="-12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55" dirty="0">
                <a:solidFill>
                  <a:srgbClr val="123451"/>
                </a:solidFill>
                <a:latin typeface="Work Sans Medium"/>
                <a:cs typeface="Work Sans Medium"/>
              </a:rPr>
              <a:t>POLITICI</a:t>
            </a:r>
            <a:r>
              <a:rPr sz="2700" b="0" spc="-12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30" dirty="0">
                <a:solidFill>
                  <a:srgbClr val="123451"/>
                </a:solidFill>
                <a:latin typeface="Work Sans Medium"/>
                <a:cs typeface="Work Sans Medium"/>
              </a:rPr>
              <a:t>SE</a:t>
            </a:r>
            <a:r>
              <a:rPr sz="2700" b="0" spc="-18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85" dirty="0">
                <a:solidFill>
                  <a:srgbClr val="123451"/>
                </a:solidFill>
                <a:latin typeface="Work Sans Medium"/>
                <a:cs typeface="Work Sans Medium"/>
              </a:rPr>
              <a:t>TVÁŘÍ,</a:t>
            </a:r>
            <a:r>
              <a:rPr sz="2700" b="0" spc="-114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35" dirty="0">
                <a:solidFill>
                  <a:srgbClr val="123451"/>
                </a:solidFill>
                <a:latin typeface="Work Sans Medium"/>
                <a:cs typeface="Work Sans Medium"/>
              </a:rPr>
              <a:t>ŽE </a:t>
            </a:r>
            <a:r>
              <a:rPr sz="2700" b="0" spc="-40" dirty="0">
                <a:solidFill>
                  <a:srgbClr val="123451"/>
                </a:solidFill>
                <a:latin typeface="Work Sans Medium"/>
                <a:cs typeface="Work Sans Medium"/>
              </a:rPr>
              <a:t>JSOU</a:t>
            </a:r>
            <a:r>
              <a:rPr sz="2700" b="0" spc="-114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65" dirty="0">
                <a:solidFill>
                  <a:srgbClr val="123451"/>
                </a:solidFill>
                <a:latin typeface="Work Sans Medium"/>
                <a:cs typeface="Work Sans Medium"/>
              </a:rPr>
              <a:t>HLUŠÍ</a:t>
            </a:r>
            <a:r>
              <a:rPr sz="2700" b="0" spc="-20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A</a:t>
            </a:r>
            <a:r>
              <a:rPr sz="2700" b="0" spc="-204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50" dirty="0">
                <a:solidFill>
                  <a:srgbClr val="123451"/>
                </a:solidFill>
                <a:latin typeface="Work Sans Medium"/>
                <a:cs typeface="Work Sans Medium"/>
              </a:rPr>
              <a:t>SLEPÍ</a:t>
            </a:r>
            <a:r>
              <a:rPr sz="2700" b="0" spc="-11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K</a:t>
            </a:r>
            <a:r>
              <a:rPr sz="2700" b="0" spc="-20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80" dirty="0">
                <a:solidFill>
                  <a:srgbClr val="123451"/>
                </a:solidFill>
                <a:latin typeface="Work Sans Medium"/>
                <a:cs typeface="Work Sans Medium"/>
              </a:rPr>
              <a:t>TOMUTO</a:t>
            </a:r>
            <a:r>
              <a:rPr sz="2700" b="0" spc="-11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0" dirty="0">
                <a:solidFill>
                  <a:srgbClr val="123451"/>
                </a:solidFill>
                <a:latin typeface="Work Sans Medium"/>
                <a:cs typeface="Work Sans Medium"/>
              </a:rPr>
              <a:t>ZÁSADNÍMU</a:t>
            </a:r>
            <a:r>
              <a:rPr sz="2700" b="0" spc="-11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5" dirty="0">
                <a:solidFill>
                  <a:srgbClr val="123451"/>
                </a:solidFill>
                <a:latin typeface="Work Sans Medium"/>
                <a:cs typeface="Work Sans Medium"/>
              </a:rPr>
              <a:t>PROBLÉMŮ.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55" dirty="0">
                <a:solidFill>
                  <a:srgbClr val="123451"/>
                </a:solidFill>
                <a:latin typeface="Work Sans Medium"/>
                <a:cs typeface="Work Sans Medium"/>
              </a:rPr>
              <a:t>MAJÍ</a:t>
            </a:r>
            <a:r>
              <a:rPr sz="2700" b="0" spc="-16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50" dirty="0">
                <a:solidFill>
                  <a:srgbClr val="123451"/>
                </a:solidFill>
                <a:latin typeface="Work Sans Medium"/>
                <a:cs typeface="Work Sans Medium"/>
              </a:rPr>
              <a:t>JÍT</a:t>
            </a:r>
            <a:r>
              <a:rPr sz="2700" b="0" spc="-17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40" dirty="0">
                <a:solidFill>
                  <a:srgbClr val="123451"/>
                </a:solidFill>
                <a:latin typeface="Work Sans Medium"/>
                <a:cs typeface="Work Sans Medium"/>
              </a:rPr>
              <a:t>LIDÉ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25" dirty="0">
                <a:solidFill>
                  <a:srgbClr val="123451"/>
                </a:solidFill>
                <a:latin typeface="Work Sans Medium"/>
                <a:cs typeface="Work Sans Medium"/>
              </a:rPr>
              <a:t>DO </a:t>
            </a:r>
            <a:r>
              <a:rPr sz="2700" b="0" spc="-65" dirty="0">
                <a:solidFill>
                  <a:srgbClr val="123451"/>
                </a:solidFill>
                <a:latin typeface="Work Sans Medium"/>
                <a:cs typeface="Work Sans Medium"/>
              </a:rPr>
              <a:t>ULIC,</a:t>
            </a:r>
            <a:r>
              <a:rPr sz="2700" b="0" spc="-21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0" dirty="0">
                <a:solidFill>
                  <a:srgbClr val="123451"/>
                </a:solidFill>
                <a:latin typeface="Work Sans Medium"/>
                <a:cs typeface="Work Sans Medium"/>
              </a:rPr>
              <a:t>ABY</a:t>
            </a:r>
            <a:r>
              <a:rPr sz="2700" b="0" spc="-26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JE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60" dirty="0">
                <a:solidFill>
                  <a:srgbClr val="123451"/>
                </a:solidFill>
                <a:latin typeface="Work Sans Medium"/>
                <a:cs typeface="Work Sans Medium"/>
              </a:rPr>
              <a:t>NĚKDO</a:t>
            </a:r>
            <a:r>
              <a:rPr sz="2700" b="0" spc="-19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VYSLYŠEL?</a:t>
            </a:r>
            <a:endParaRPr sz="2700">
              <a:latin typeface="Work Sans Medium"/>
              <a:cs typeface="Work Sans Medium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308434" y="4209295"/>
            <a:ext cx="3749040" cy="5854700"/>
          </a:xfrm>
          <a:prstGeom prst="rect">
            <a:avLst/>
          </a:prstGeom>
          <a:ln w="10470">
            <a:solidFill>
              <a:srgbClr val="807F7F"/>
            </a:solidFill>
          </a:ln>
        </p:spPr>
        <p:txBody>
          <a:bodyPr vert="horz" wrap="square" lIns="0" tIns="335915" rIns="0" bIns="0" rtlCol="0">
            <a:spAutoFit/>
          </a:bodyPr>
          <a:lstStyle/>
          <a:p>
            <a:pPr marL="250825">
              <a:lnSpc>
                <a:spcPct val="100000"/>
              </a:lnSpc>
              <a:spcBef>
                <a:spcPts val="2645"/>
              </a:spcBef>
            </a:pPr>
            <a:r>
              <a:rPr sz="2600" b="1" spc="-25" dirty="0">
                <a:solidFill>
                  <a:srgbClr val="123451"/>
                </a:solidFill>
                <a:latin typeface="Work Sans"/>
                <a:cs typeface="Work Sans"/>
              </a:rPr>
              <a:t>SČMBD</a:t>
            </a:r>
            <a:r>
              <a:rPr sz="2600" b="1" spc="-15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600" b="1" spc="-25" dirty="0">
                <a:solidFill>
                  <a:srgbClr val="123451"/>
                </a:solidFill>
                <a:latin typeface="Work Sans"/>
                <a:cs typeface="Work Sans"/>
              </a:rPr>
              <a:t>HÁJÍ</a:t>
            </a:r>
            <a:r>
              <a:rPr sz="2600" b="1" spc="-15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600" b="1" spc="-10" dirty="0">
                <a:solidFill>
                  <a:srgbClr val="123451"/>
                </a:solidFill>
                <a:latin typeface="Work Sans"/>
                <a:cs typeface="Work Sans"/>
              </a:rPr>
              <a:t>ZÁJMY:</a:t>
            </a:r>
            <a:endParaRPr sz="2600">
              <a:latin typeface="Work Sans"/>
              <a:cs typeface="Work Sans"/>
            </a:endParaRPr>
          </a:p>
          <a:p>
            <a:pPr marL="440690" indent="-295275">
              <a:lnSpc>
                <a:spcPct val="100000"/>
              </a:lnSpc>
              <a:spcBef>
                <a:spcPts val="1345"/>
              </a:spcBef>
              <a:buChar char="•"/>
              <a:tabLst>
                <a:tab pos="440690" algn="l"/>
                <a:tab pos="441959" algn="l"/>
              </a:tabLst>
            </a:pPr>
            <a:r>
              <a:rPr sz="2450" spc="-20" dirty="0">
                <a:solidFill>
                  <a:srgbClr val="123451"/>
                </a:solidFill>
                <a:latin typeface="Work Sans"/>
                <a:cs typeface="Work Sans"/>
              </a:rPr>
              <a:t>75</a:t>
            </a:r>
            <a:r>
              <a:rPr sz="2450" spc="-20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450" spc="-45" dirty="0">
                <a:solidFill>
                  <a:srgbClr val="123451"/>
                </a:solidFill>
                <a:latin typeface="Work Sans"/>
                <a:cs typeface="Work Sans"/>
              </a:rPr>
              <a:t>TISÍC</a:t>
            </a:r>
            <a:r>
              <a:rPr sz="2450" spc="-12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450" spc="-25" dirty="0">
                <a:solidFill>
                  <a:srgbClr val="123451"/>
                </a:solidFill>
                <a:latin typeface="Work Sans"/>
                <a:cs typeface="Work Sans"/>
              </a:rPr>
              <a:t>SVJ</a:t>
            </a:r>
            <a:endParaRPr sz="2450">
              <a:latin typeface="Work Sans"/>
              <a:cs typeface="Work Sans"/>
            </a:endParaRPr>
          </a:p>
          <a:p>
            <a:pPr marL="439420" marR="495934" indent="-293370">
              <a:lnSpc>
                <a:spcPct val="112200"/>
              </a:lnSpc>
              <a:spcBef>
                <a:spcPts val="1730"/>
              </a:spcBef>
              <a:buChar char="•"/>
              <a:tabLst>
                <a:tab pos="440690" algn="l"/>
                <a:tab pos="441959" algn="l"/>
              </a:tabLst>
            </a:pPr>
            <a:r>
              <a:rPr sz="2450" spc="-50" dirty="0">
                <a:solidFill>
                  <a:srgbClr val="123451"/>
                </a:solidFill>
                <a:latin typeface="Work Sans"/>
                <a:cs typeface="Work Sans"/>
              </a:rPr>
              <a:t>10</a:t>
            </a:r>
            <a:r>
              <a:rPr sz="2450" spc="-16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450" spc="-45" dirty="0">
                <a:solidFill>
                  <a:srgbClr val="123451"/>
                </a:solidFill>
                <a:latin typeface="Work Sans"/>
                <a:cs typeface="Work Sans"/>
              </a:rPr>
              <a:t>TISÍC</a:t>
            </a:r>
            <a:r>
              <a:rPr sz="2450" spc="-12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450" spc="-70" dirty="0">
                <a:solidFill>
                  <a:srgbClr val="123451"/>
                </a:solidFill>
                <a:latin typeface="Work Sans"/>
                <a:cs typeface="Work Sans"/>
              </a:rPr>
              <a:t>BYTOVÝCH </a:t>
            </a:r>
            <a:r>
              <a:rPr sz="2450" spc="-10" dirty="0">
                <a:solidFill>
                  <a:srgbClr val="123451"/>
                </a:solidFill>
                <a:latin typeface="Work Sans"/>
                <a:cs typeface="Work Sans"/>
              </a:rPr>
              <a:t>DRUŽSTEV</a:t>
            </a:r>
            <a:endParaRPr sz="2450">
              <a:latin typeface="Work Sans"/>
              <a:cs typeface="Work Sans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695857" y="8829930"/>
            <a:ext cx="2994673" cy="91095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/>
              <a:t>ZÁVĚREČNÉ</a:t>
            </a:r>
            <a:r>
              <a:rPr spc="-85" dirty="0"/>
              <a:t> </a:t>
            </a:r>
            <a:r>
              <a:rPr dirty="0"/>
              <a:t>SHRNUTÍ</a:t>
            </a:r>
            <a:r>
              <a:rPr spc="-85" dirty="0"/>
              <a:t> </a:t>
            </a:r>
            <a:r>
              <a:rPr dirty="0"/>
              <a:t>-</a:t>
            </a:r>
            <a:r>
              <a:rPr spc="-165" dirty="0"/>
              <a:t> </a:t>
            </a:r>
            <a:r>
              <a:rPr spc="-25" dirty="0"/>
              <a:t>1/2</a:t>
            </a:r>
          </a:p>
        </p:txBody>
      </p:sp>
      <p:sp>
        <p:nvSpPr>
          <p:cNvPr id="3" name="object 3"/>
          <p:cNvSpPr/>
          <p:nvPr/>
        </p:nvSpPr>
        <p:spPr>
          <a:xfrm>
            <a:off x="1047088" y="1497336"/>
            <a:ext cx="2042160" cy="31750"/>
          </a:xfrm>
          <a:custGeom>
            <a:avLst/>
            <a:gdLst/>
            <a:ahLst/>
            <a:cxnLst/>
            <a:rect l="l" t="t" r="r" b="b"/>
            <a:pathLst>
              <a:path w="2042160" h="31750">
                <a:moveTo>
                  <a:pt x="2041822" y="0"/>
                </a:moveTo>
                <a:lnTo>
                  <a:pt x="0" y="0"/>
                </a:lnTo>
                <a:lnTo>
                  <a:pt x="0" y="31412"/>
                </a:lnTo>
                <a:lnTo>
                  <a:pt x="2041822" y="31412"/>
                </a:lnTo>
                <a:lnTo>
                  <a:pt x="204182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23916" y="3942046"/>
            <a:ext cx="18446927" cy="642996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17500" indent="-295275">
              <a:lnSpc>
                <a:spcPct val="100000"/>
              </a:lnSpc>
              <a:spcBef>
                <a:spcPts val="120"/>
              </a:spcBef>
              <a:buChar char="•"/>
              <a:tabLst>
                <a:tab pos="318135" algn="l"/>
              </a:tabLst>
            </a:pPr>
            <a:r>
              <a:rPr lang="cs-CZ" sz="2700" b="0" spc="-150" dirty="0">
                <a:solidFill>
                  <a:srgbClr val="123451"/>
                </a:solidFill>
                <a:latin typeface="Work Sans Medium"/>
                <a:cs typeface="Work Sans Medium"/>
              </a:rPr>
              <a:t>87 PROCENT </a:t>
            </a:r>
            <a:r>
              <a:rPr sz="2700" b="0" spc="-150" dirty="0">
                <a:solidFill>
                  <a:srgbClr val="123451"/>
                </a:solidFill>
                <a:latin typeface="Work Sans Medium"/>
                <a:cs typeface="Work Sans Medium"/>
              </a:rPr>
              <a:t>OBČANŮ </a:t>
            </a:r>
            <a:r>
              <a:rPr lang="cs-CZ" sz="2700" b="0" spc="-150" dirty="0">
                <a:solidFill>
                  <a:srgbClr val="123451"/>
                </a:solidFill>
                <a:latin typeface="Work Sans Medium"/>
                <a:cs typeface="Work Sans Medium"/>
              </a:rPr>
              <a:t>(COŽ MŮŽE PŘEDSTAVOVAT 8 MIL. LIDÍ) </a:t>
            </a:r>
            <a:r>
              <a:rPr sz="2700" b="0" spc="-150" dirty="0">
                <a:solidFill>
                  <a:srgbClr val="123451"/>
                </a:solidFill>
                <a:latin typeface="Work Sans Medium"/>
                <a:cs typeface="Work Sans Medium"/>
              </a:rPr>
              <a:t>NESOUHLASÍ S KONCEPCÍ VLÁDNÍ NOVELY ODDLUŽENÍ</a:t>
            </a:r>
            <a:endParaRPr sz="2700" spc="-150" dirty="0">
              <a:latin typeface="Work Sans Medium"/>
              <a:cs typeface="Work Sans Medium"/>
            </a:endParaRPr>
          </a:p>
          <a:p>
            <a:pPr marL="305435" marR="1776095" indent="-293370">
              <a:spcBef>
                <a:spcPts val="2815"/>
              </a:spcBef>
              <a:buChar char="•"/>
              <a:tabLst>
                <a:tab pos="307975" algn="l"/>
              </a:tabLst>
            </a:pPr>
            <a:r>
              <a:rPr sz="2700" b="0" spc="-60" dirty="0">
                <a:solidFill>
                  <a:srgbClr val="123451"/>
                </a:solidFill>
                <a:latin typeface="Work Sans Medium"/>
                <a:cs typeface="Work Sans Medium"/>
              </a:rPr>
              <a:t>ODBORNÁ</a:t>
            </a:r>
            <a:r>
              <a:rPr sz="2700" b="0" spc="-26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5" dirty="0">
                <a:solidFill>
                  <a:srgbClr val="123451"/>
                </a:solidFill>
                <a:latin typeface="Work Sans Medium"/>
                <a:cs typeface="Work Sans Medium"/>
              </a:rPr>
              <a:t>VEŘEJNOST</a:t>
            </a:r>
            <a:r>
              <a:rPr sz="2700" b="0" spc="-14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–</a:t>
            </a:r>
            <a:r>
              <a:rPr sz="2700" b="0" spc="-7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95" dirty="0">
                <a:solidFill>
                  <a:srgbClr val="123451"/>
                </a:solidFill>
                <a:latin typeface="Work Sans Medium"/>
                <a:cs typeface="Work Sans Medium"/>
              </a:rPr>
              <a:t>INSOLVENČNÍ</a:t>
            </a:r>
            <a:r>
              <a:rPr sz="2700" b="0" spc="-7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60" dirty="0">
                <a:solidFill>
                  <a:srgbClr val="123451"/>
                </a:solidFill>
                <a:latin typeface="Work Sans Medium"/>
                <a:cs typeface="Work Sans Medium"/>
              </a:rPr>
              <a:t>SOUDCI,</a:t>
            </a:r>
            <a:r>
              <a:rPr sz="2700" b="0" spc="-7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95" dirty="0">
                <a:solidFill>
                  <a:srgbClr val="123451"/>
                </a:solidFill>
                <a:latin typeface="Work Sans Medium"/>
                <a:cs typeface="Work Sans Medium"/>
              </a:rPr>
              <a:t>INSOLVENČNÍ</a:t>
            </a:r>
            <a:r>
              <a:rPr sz="2700" b="0" spc="-7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95" dirty="0">
                <a:solidFill>
                  <a:srgbClr val="123451"/>
                </a:solidFill>
                <a:latin typeface="Work Sans Medium"/>
                <a:cs typeface="Work Sans Medium"/>
              </a:rPr>
              <a:t>SPRÁVCI,</a:t>
            </a:r>
            <a:r>
              <a:rPr sz="2700" b="0" spc="-17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ADVOKÁTI,</a:t>
            </a:r>
            <a:r>
              <a:rPr sz="2700" b="0" spc="-16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VĚŘITELÉ</a:t>
            </a:r>
            <a:r>
              <a:rPr lang="cs-CZ"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I</a:t>
            </a:r>
            <a:r>
              <a:rPr lang="cs-CZ" sz="270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90" dirty="0">
                <a:solidFill>
                  <a:srgbClr val="123451"/>
                </a:solidFill>
                <a:latin typeface="Work Sans Medium"/>
                <a:cs typeface="Work Sans Medium"/>
              </a:rPr>
              <a:t>PODNIKATELSKÁ</a:t>
            </a:r>
            <a:r>
              <a:rPr sz="2700" b="0" spc="-27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5" dirty="0">
                <a:solidFill>
                  <a:srgbClr val="123451"/>
                </a:solidFill>
                <a:latin typeface="Work Sans Medium"/>
                <a:cs typeface="Work Sans Medium"/>
              </a:rPr>
              <a:t>VEŘEJNOST</a:t>
            </a:r>
            <a:r>
              <a:rPr sz="2700" b="0" spc="-15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40" dirty="0">
                <a:solidFill>
                  <a:srgbClr val="123451"/>
                </a:solidFill>
                <a:latin typeface="Work Sans Medium"/>
                <a:cs typeface="Work Sans Medium"/>
              </a:rPr>
              <a:t>SE</a:t>
            </a:r>
            <a:r>
              <a:rPr sz="2700" b="0" spc="-17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80" dirty="0">
                <a:solidFill>
                  <a:srgbClr val="123451"/>
                </a:solidFill>
                <a:latin typeface="Work Sans Medium"/>
                <a:cs typeface="Work Sans Medium"/>
              </a:rPr>
              <a:t>VĚTŠINOVĚ</a:t>
            </a:r>
            <a:r>
              <a:rPr sz="2700" b="0" spc="-9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60" dirty="0">
                <a:solidFill>
                  <a:srgbClr val="123451"/>
                </a:solidFill>
                <a:latin typeface="Work Sans Medium"/>
                <a:cs typeface="Work Sans Medium"/>
              </a:rPr>
              <a:t>STAVÍ</a:t>
            </a:r>
            <a:r>
              <a:rPr sz="2700" b="0" spc="-8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65" dirty="0">
                <a:solidFill>
                  <a:srgbClr val="123451"/>
                </a:solidFill>
                <a:latin typeface="Work Sans Medium"/>
                <a:cs typeface="Work Sans Medium"/>
              </a:rPr>
              <a:t>PROTI</a:t>
            </a:r>
            <a:r>
              <a:rPr sz="2700" b="0" spc="-8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60" dirty="0">
                <a:solidFill>
                  <a:srgbClr val="123451"/>
                </a:solidFill>
                <a:latin typeface="Work Sans Medium"/>
                <a:cs typeface="Work Sans Medium"/>
              </a:rPr>
              <a:t>PODOBĚ</a:t>
            </a:r>
            <a:r>
              <a:rPr sz="2700" b="0" spc="-17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55" dirty="0">
                <a:solidFill>
                  <a:srgbClr val="123451"/>
                </a:solidFill>
                <a:latin typeface="Work Sans Medium"/>
                <a:cs typeface="Work Sans Medium"/>
              </a:rPr>
              <a:t>VLÁDNÍ</a:t>
            </a:r>
            <a:r>
              <a:rPr sz="2700" b="0" spc="-8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NOVELY</a:t>
            </a:r>
            <a:r>
              <a:rPr lang="cs-CZ"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 ODDLUŽENÍ</a:t>
            </a:r>
            <a:endParaRPr sz="2700" dirty="0">
              <a:latin typeface="Work Sans Medium"/>
              <a:cs typeface="Work Sans Medium"/>
            </a:endParaRPr>
          </a:p>
          <a:p>
            <a:pPr marL="317500" indent="-295275">
              <a:lnSpc>
                <a:spcPct val="100000"/>
              </a:lnSpc>
              <a:spcBef>
                <a:spcPts val="2875"/>
              </a:spcBef>
              <a:buChar char="•"/>
              <a:tabLst>
                <a:tab pos="318135" algn="l"/>
              </a:tabLst>
            </a:pPr>
            <a:r>
              <a:rPr sz="2700" b="0" spc="-65" dirty="0">
                <a:solidFill>
                  <a:srgbClr val="123451"/>
                </a:solidFill>
                <a:latin typeface="Work Sans Medium"/>
                <a:cs typeface="Work Sans Medium"/>
              </a:rPr>
              <a:t>DRTIVÉ</a:t>
            </a:r>
            <a:r>
              <a:rPr sz="2700" b="0" spc="-12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0" dirty="0">
                <a:solidFill>
                  <a:srgbClr val="123451"/>
                </a:solidFill>
                <a:latin typeface="Work Sans Medium"/>
                <a:cs typeface="Work Sans Medium"/>
              </a:rPr>
              <a:t>EKONOMICKÉ</a:t>
            </a:r>
            <a:r>
              <a:rPr sz="2700" b="0" spc="-12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DOPADY</a:t>
            </a:r>
            <a:endParaRPr sz="2700" dirty="0">
              <a:latin typeface="Work Sans Medium"/>
              <a:cs typeface="Work Sans Medium"/>
            </a:endParaRPr>
          </a:p>
          <a:p>
            <a:pPr marL="640715" marR="10791190" lvl="1" indent="-293370">
              <a:lnSpc>
                <a:spcPts val="2890"/>
              </a:lnSpc>
              <a:spcBef>
                <a:spcPts val="1220"/>
              </a:spcBef>
              <a:buChar char="•"/>
              <a:tabLst>
                <a:tab pos="641350" algn="l"/>
              </a:tabLst>
            </a:pPr>
            <a:r>
              <a:rPr sz="2550" spc="-45" dirty="0">
                <a:solidFill>
                  <a:srgbClr val="123451"/>
                </a:solidFill>
                <a:latin typeface="Work Sans"/>
                <a:cs typeface="Work Sans"/>
              </a:rPr>
              <a:t>100</a:t>
            </a:r>
            <a:r>
              <a:rPr sz="2550" spc="-13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45" dirty="0">
                <a:solidFill>
                  <a:srgbClr val="123451"/>
                </a:solidFill>
                <a:latin typeface="Work Sans"/>
                <a:cs typeface="Work Sans"/>
              </a:rPr>
              <a:t>mld.</a:t>
            </a:r>
            <a:r>
              <a:rPr sz="2550" spc="-13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95" dirty="0">
                <a:solidFill>
                  <a:srgbClr val="123451"/>
                </a:solidFill>
                <a:latin typeface="Work Sans"/>
                <a:cs typeface="Work Sans"/>
              </a:rPr>
              <a:t>Kč</a:t>
            </a:r>
            <a:r>
              <a:rPr sz="2550" spc="-13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75" dirty="0">
                <a:solidFill>
                  <a:srgbClr val="123451"/>
                </a:solidFill>
                <a:latin typeface="Work Sans"/>
                <a:cs typeface="Work Sans"/>
              </a:rPr>
              <a:t>ztráta</a:t>
            </a:r>
            <a:r>
              <a:rPr sz="2550" spc="-25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75" dirty="0">
                <a:solidFill>
                  <a:srgbClr val="123451"/>
                </a:solidFill>
                <a:latin typeface="Work Sans"/>
                <a:cs typeface="Work Sans"/>
              </a:rPr>
              <a:t>věřitelů</a:t>
            </a:r>
            <a:r>
              <a:rPr sz="2550" spc="-13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30" dirty="0">
                <a:solidFill>
                  <a:srgbClr val="123451"/>
                </a:solidFill>
                <a:latin typeface="Work Sans"/>
                <a:cs typeface="Work Sans"/>
              </a:rPr>
              <a:t>při</a:t>
            </a:r>
            <a:r>
              <a:rPr sz="2550" spc="-13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60" dirty="0">
                <a:solidFill>
                  <a:srgbClr val="123451"/>
                </a:solidFill>
                <a:latin typeface="Work Sans"/>
                <a:cs typeface="Work Sans"/>
              </a:rPr>
              <a:t>zkrácení </a:t>
            </a:r>
            <a:r>
              <a:rPr sz="2550" spc="-80" dirty="0">
                <a:solidFill>
                  <a:srgbClr val="123451"/>
                </a:solidFill>
                <a:latin typeface="Work Sans"/>
                <a:cs typeface="Work Sans"/>
              </a:rPr>
              <a:t>oddlužení</a:t>
            </a:r>
            <a:r>
              <a:rPr sz="2550" spc="-12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z</a:t>
            </a:r>
            <a:r>
              <a:rPr sz="2550" spc="-114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5</a:t>
            </a:r>
            <a:r>
              <a:rPr sz="2550" spc="-12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35" dirty="0">
                <a:solidFill>
                  <a:srgbClr val="123451"/>
                </a:solidFill>
                <a:latin typeface="Work Sans"/>
                <a:cs typeface="Work Sans"/>
              </a:rPr>
              <a:t>na</a:t>
            </a:r>
            <a:r>
              <a:rPr sz="2550" spc="-17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3</a:t>
            </a:r>
            <a:r>
              <a:rPr sz="2550" spc="-12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20" dirty="0">
                <a:solidFill>
                  <a:srgbClr val="123451"/>
                </a:solidFill>
                <a:latin typeface="Work Sans"/>
                <a:cs typeface="Work Sans"/>
              </a:rPr>
              <a:t>roky</a:t>
            </a:r>
            <a:endParaRPr sz="2550" dirty="0">
              <a:latin typeface="Work Sans"/>
              <a:cs typeface="Work Sans"/>
            </a:endParaRPr>
          </a:p>
          <a:p>
            <a:pPr marL="640715" marR="9130665" lvl="1" indent="-293370">
              <a:lnSpc>
                <a:spcPts val="2890"/>
              </a:lnSpc>
              <a:spcBef>
                <a:spcPts val="1390"/>
              </a:spcBef>
              <a:buChar char="•"/>
              <a:tabLst>
                <a:tab pos="641350" algn="l"/>
              </a:tabLst>
            </a:pP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o</a:t>
            </a:r>
            <a:r>
              <a:rPr sz="2550" spc="-18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30" dirty="0">
                <a:solidFill>
                  <a:srgbClr val="123451"/>
                </a:solidFill>
                <a:latin typeface="Work Sans"/>
                <a:cs typeface="Work Sans"/>
              </a:rPr>
              <a:t>15</a:t>
            </a:r>
            <a:r>
              <a:rPr sz="2550" spc="-13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45" dirty="0">
                <a:solidFill>
                  <a:srgbClr val="123451"/>
                </a:solidFill>
                <a:latin typeface="Work Sans"/>
                <a:cs typeface="Work Sans"/>
              </a:rPr>
              <a:t>mld.</a:t>
            </a:r>
            <a:r>
              <a:rPr sz="2550" spc="-13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95" dirty="0">
                <a:solidFill>
                  <a:srgbClr val="123451"/>
                </a:solidFill>
                <a:latin typeface="Work Sans"/>
                <a:cs typeface="Work Sans"/>
              </a:rPr>
              <a:t>Kč</a:t>
            </a:r>
            <a:r>
              <a:rPr sz="2550" spc="-13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70" dirty="0">
                <a:solidFill>
                  <a:srgbClr val="123451"/>
                </a:solidFill>
                <a:latin typeface="Work Sans"/>
                <a:cs typeface="Work Sans"/>
              </a:rPr>
              <a:t>přijde</a:t>
            </a:r>
            <a:r>
              <a:rPr sz="2550" spc="-13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65" dirty="0">
                <a:solidFill>
                  <a:srgbClr val="123451"/>
                </a:solidFill>
                <a:latin typeface="Work Sans"/>
                <a:cs typeface="Work Sans"/>
              </a:rPr>
              <a:t>státní</a:t>
            </a:r>
            <a:r>
              <a:rPr sz="2550" spc="-13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90" dirty="0">
                <a:solidFill>
                  <a:srgbClr val="123451"/>
                </a:solidFill>
                <a:latin typeface="Work Sans"/>
                <a:cs typeface="Work Sans"/>
              </a:rPr>
              <a:t>rozpočet</a:t>
            </a:r>
            <a:r>
              <a:rPr sz="2550" spc="-13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–</a:t>
            </a:r>
            <a:r>
              <a:rPr sz="2550" spc="-13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55" dirty="0">
                <a:solidFill>
                  <a:srgbClr val="123451"/>
                </a:solidFill>
                <a:latin typeface="Work Sans"/>
                <a:cs typeface="Work Sans"/>
              </a:rPr>
              <a:t>nezaplacené </a:t>
            </a:r>
            <a:r>
              <a:rPr sz="2550" spc="-85" dirty="0">
                <a:solidFill>
                  <a:srgbClr val="123451"/>
                </a:solidFill>
                <a:latin typeface="Work Sans"/>
                <a:cs typeface="Work Sans"/>
              </a:rPr>
              <a:t>zdravotní</a:t>
            </a:r>
            <a:r>
              <a:rPr sz="2550" spc="-10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75" dirty="0">
                <a:solidFill>
                  <a:srgbClr val="123451"/>
                </a:solidFill>
                <a:latin typeface="Work Sans"/>
                <a:cs typeface="Work Sans"/>
              </a:rPr>
              <a:t>pojistné,</a:t>
            </a:r>
            <a:r>
              <a:rPr sz="2550" spc="-9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75" dirty="0">
                <a:solidFill>
                  <a:srgbClr val="123451"/>
                </a:solidFill>
                <a:latin typeface="Work Sans"/>
                <a:cs typeface="Work Sans"/>
              </a:rPr>
              <a:t>pojistné</a:t>
            </a:r>
            <a:r>
              <a:rPr sz="2550" spc="-10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35" dirty="0">
                <a:solidFill>
                  <a:srgbClr val="123451"/>
                </a:solidFill>
                <a:latin typeface="Work Sans"/>
                <a:cs typeface="Work Sans"/>
              </a:rPr>
              <a:t>na</a:t>
            </a:r>
            <a:r>
              <a:rPr sz="2550" spc="-15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75" dirty="0">
                <a:solidFill>
                  <a:srgbClr val="123451"/>
                </a:solidFill>
                <a:latin typeface="Work Sans"/>
                <a:cs typeface="Work Sans"/>
              </a:rPr>
              <a:t>důchody</a:t>
            </a:r>
            <a:r>
              <a:rPr sz="2550" spc="-16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dirty="0">
                <a:solidFill>
                  <a:srgbClr val="123451"/>
                </a:solidFill>
                <a:latin typeface="Work Sans"/>
                <a:cs typeface="Work Sans"/>
              </a:rPr>
              <a:t>a</a:t>
            </a:r>
            <a:r>
              <a:rPr sz="2550" spc="-15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550" spc="-20" dirty="0">
                <a:solidFill>
                  <a:srgbClr val="123451"/>
                </a:solidFill>
                <a:latin typeface="Work Sans"/>
                <a:cs typeface="Work Sans"/>
              </a:rPr>
              <a:t>daně</a:t>
            </a:r>
            <a:endParaRPr sz="2550" dirty="0">
              <a:latin typeface="Work Sans"/>
              <a:cs typeface="Work Sans"/>
            </a:endParaRPr>
          </a:p>
          <a:p>
            <a:pPr marL="317500" indent="-295275">
              <a:lnSpc>
                <a:spcPct val="100000"/>
              </a:lnSpc>
              <a:spcBef>
                <a:spcPts val="1720"/>
              </a:spcBef>
              <a:buChar char="•"/>
              <a:tabLst>
                <a:tab pos="318135" algn="l"/>
              </a:tabLst>
            </a:pPr>
            <a:r>
              <a:rPr sz="2700" b="0" spc="-80" dirty="0">
                <a:solidFill>
                  <a:srgbClr val="123451"/>
                </a:solidFill>
                <a:latin typeface="Work Sans Medium"/>
                <a:cs typeface="Work Sans Medium"/>
              </a:rPr>
              <a:t>DOPAD</a:t>
            </a:r>
            <a:r>
              <a:rPr sz="2700" b="0" spc="-9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35" dirty="0">
                <a:solidFill>
                  <a:srgbClr val="123451"/>
                </a:solidFill>
                <a:latin typeface="Work Sans Medium"/>
                <a:cs typeface="Work Sans Medium"/>
              </a:rPr>
              <a:t>NA</a:t>
            </a:r>
            <a:r>
              <a:rPr sz="2700" b="0" spc="-18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90" dirty="0">
                <a:solidFill>
                  <a:srgbClr val="123451"/>
                </a:solidFill>
                <a:latin typeface="Work Sans Medium"/>
                <a:cs typeface="Work Sans Medium"/>
              </a:rPr>
              <a:t>PODNIKATELSKÉ</a:t>
            </a:r>
            <a:r>
              <a:rPr sz="2700" b="0" spc="-8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PROSTŘEDÍ</a:t>
            </a:r>
            <a:endParaRPr sz="2700" dirty="0">
              <a:latin typeface="Work Sans Medium"/>
              <a:cs typeface="Work Sans Medium"/>
            </a:endParaRPr>
          </a:p>
          <a:p>
            <a:pPr marL="316230" marR="1149350" indent="-293370">
              <a:spcBef>
                <a:spcPts val="2385"/>
              </a:spcBef>
              <a:buChar char="•"/>
              <a:tabLst>
                <a:tab pos="318135" algn="l"/>
              </a:tabLst>
            </a:pPr>
            <a:r>
              <a:rPr sz="2700" b="0" spc="-125" dirty="0">
                <a:solidFill>
                  <a:srgbClr val="123451"/>
                </a:solidFill>
                <a:latin typeface="Work Sans Medium"/>
                <a:cs typeface="Work Sans Medium"/>
              </a:rPr>
              <a:t>NÁHLÝ</a:t>
            </a:r>
            <a:r>
              <a:rPr sz="2700" b="0" spc="-204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10" dirty="0">
                <a:solidFill>
                  <a:srgbClr val="123451"/>
                </a:solidFill>
                <a:latin typeface="Work Sans Medium"/>
                <a:cs typeface="Work Sans Medium"/>
              </a:rPr>
              <a:t>OBRAT</a:t>
            </a:r>
            <a:r>
              <a:rPr sz="2700" b="0" spc="-25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V</a:t>
            </a:r>
            <a:r>
              <a:rPr sz="2700" b="0" spc="-18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5" dirty="0">
                <a:solidFill>
                  <a:srgbClr val="123451"/>
                </a:solidFill>
                <a:latin typeface="Work Sans Medium"/>
                <a:cs typeface="Work Sans Medium"/>
              </a:rPr>
              <a:t>POSTOJÍCH</a:t>
            </a:r>
            <a:r>
              <a:rPr sz="2700" b="0" spc="-9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–</a:t>
            </a:r>
            <a:r>
              <a:rPr sz="2700" b="0" spc="-10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65" dirty="0">
                <a:solidFill>
                  <a:srgbClr val="123451"/>
                </a:solidFill>
                <a:latin typeface="Work Sans Medium"/>
                <a:cs typeface="Work Sans Medium"/>
              </a:rPr>
              <a:t>PORADCI</a:t>
            </a:r>
            <a:r>
              <a:rPr sz="2700" b="0" spc="-18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5" dirty="0">
                <a:solidFill>
                  <a:srgbClr val="123451"/>
                </a:solidFill>
                <a:latin typeface="Work Sans Medium"/>
                <a:cs typeface="Work Sans Medium"/>
              </a:rPr>
              <a:t>VLÁDY</a:t>
            </a:r>
            <a:r>
              <a:rPr sz="2700" b="0" spc="-204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95" dirty="0">
                <a:solidFill>
                  <a:srgbClr val="123451"/>
                </a:solidFill>
                <a:latin typeface="Work Sans Medium"/>
                <a:cs typeface="Work Sans Medium"/>
              </a:rPr>
              <a:t>(MATERIÁL</a:t>
            </a:r>
            <a:r>
              <a:rPr sz="2700" b="0" spc="-17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30" dirty="0">
                <a:solidFill>
                  <a:srgbClr val="123451"/>
                </a:solidFill>
                <a:latin typeface="Work Sans Medium"/>
                <a:cs typeface="Work Sans Medium"/>
              </a:rPr>
              <a:t>PRO</a:t>
            </a:r>
            <a:r>
              <a:rPr sz="2700" b="0" spc="-9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30" dirty="0">
                <a:solidFill>
                  <a:srgbClr val="123451"/>
                </a:solidFill>
                <a:latin typeface="Work Sans Medium"/>
                <a:cs typeface="Work Sans Medium"/>
              </a:rPr>
              <a:t>NERV,</a:t>
            </a:r>
            <a:r>
              <a:rPr sz="2700" b="0" spc="-10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20" dirty="0">
                <a:solidFill>
                  <a:srgbClr val="123451"/>
                </a:solidFill>
                <a:latin typeface="Work Sans Medium"/>
                <a:cs typeface="Work Sans Medium"/>
              </a:rPr>
              <a:t>PAQ</a:t>
            </a:r>
            <a:r>
              <a:rPr sz="2700" b="0" spc="-9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0" dirty="0">
                <a:solidFill>
                  <a:srgbClr val="123451"/>
                </a:solidFill>
                <a:latin typeface="Work Sans Medium"/>
                <a:cs typeface="Work Sans Medium"/>
              </a:rPr>
              <a:t>RESEARCH)</a:t>
            </a:r>
            <a:r>
              <a:rPr sz="2700" b="0" spc="-10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90" dirty="0">
                <a:solidFill>
                  <a:srgbClr val="123451"/>
                </a:solidFill>
                <a:latin typeface="Work Sans Medium"/>
                <a:cs typeface="Work Sans Medium"/>
              </a:rPr>
              <a:t>UVÁDÍ,</a:t>
            </a:r>
            <a:r>
              <a:rPr sz="2700" b="0" spc="-9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25" dirty="0">
                <a:solidFill>
                  <a:srgbClr val="123451"/>
                </a:solidFill>
                <a:latin typeface="Work Sans Medium"/>
                <a:cs typeface="Work Sans Medium"/>
              </a:rPr>
              <a:t>ŽE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54</a:t>
            </a:r>
            <a:r>
              <a:rPr sz="2700" b="0" spc="-114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%</a:t>
            </a:r>
            <a:r>
              <a:rPr sz="2700" b="0" spc="-11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br>
              <a:rPr lang="cs-CZ" sz="2700" b="0" spc="-110" dirty="0">
                <a:solidFill>
                  <a:srgbClr val="123451"/>
                </a:solidFill>
                <a:latin typeface="Work Sans Medium"/>
                <a:cs typeface="Work Sans Medium"/>
              </a:rPr>
            </a:b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Z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5" dirty="0">
                <a:solidFill>
                  <a:srgbClr val="123451"/>
                </a:solidFill>
                <a:latin typeface="Work Sans Medium"/>
                <a:cs typeface="Work Sans Medium"/>
              </a:rPr>
              <a:t>EKONOMICKY</a:t>
            </a:r>
            <a:r>
              <a:rPr sz="2700" b="0" spc="-3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65" dirty="0">
                <a:solidFill>
                  <a:srgbClr val="123451"/>
                </a:solidFill>
                <a:latin typeface="Work Sans Medium"/>
                <a:cs typeface="Work Sans Medium"/>
              </a:rPr>
              <a:t>AKTIVNÍCH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55" dirty="0">
                <a:solidFill>
                  <a:srgbClr val="123451"/>
                </a:solidFill>
                <a:latin typeface="Work Sans Medium"/>
                <a:cs typeface="Work Sans Medium"/>
              </a:rPr>
              <a:t>LIDÍ</a:t>
            </a:r>
            <a:r>
              <a:rPr sz="2700" b="0" spc="-19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V</a:t>
            </a:r>
            <a:r>
              <a:rPr sz="2700" b="0" spc="-19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5" dirty="0">
                <a:solidFill>
                  <a:srgbClr val="123451"/>
                </a:solidFill>
                <a:latin typeface="Work Sans Medium"/>
                <a:cs typeface="Work Sans Medium"/>
              </a:rPr>
              <a:t>MNOHAČETNÝCH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65" dirty="0">
                <a:solidFill>
                  <a:srgbClr val="123451"/>
                </a:solidFill>
                <a:latin typeface="Work Sans Medium"/>
                <a:cs typeface="Work Sans Medium"/>
              </a:rPr>
              <a:t>EXEKUCÍCH</a:t>
            </a:r>
            <a:r>
              <a:rPr sz="2700" b="0" spc="-105" dirty="0">
                <a:solidFill>
                  <a:srgbClr val="123451"/>
                </a:solidFill>
                <a:latin typeface="Work Sans Medium"/>
                <a:cs typeface="Work Sans Medium"/>
              </a:rPr>
              <a:t> PŘIZNÁVÁ</a:t>
            </a:r>
            <a:r>
              <a:rPr sz="2700" b="0" spc="-29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60" dirty="0">
                <a:solidFill>
                  <a:srgbClr val="123451"/>
                </a:solidFill>
                <a:latin typeface="Work Sans Medium"/>
                <a:cs typeface="Work Sans Medium"/>
              </a:rPr>
              <a:t>ALESPOŇ</a:t>
            </a:r>
            <a:r>
              <a:rPr sz="2700" b="0" spc="-16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JEDNU</a:t>
            </a:r>
            <a:r>
              <a:rPr lang="cs-CZ"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Z</a:t>
            </a:r>
            <a:r>
              <a:rPr lang="cs-CZ" sz="2700" spc="-15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55" dirty="0">
                <a:solidFill>
                  <a:srgbClr val="123451"/>
                </a:solidFill>
                <a:latin typeface="Work Sans Medium"/>
                <a:cs typeface="Work Sans Medium"/>
              </a:rPr>
              <a:t>FOREM</a:t>
            </a:r>
            <a:r>
              <a:rPr sz="2700" b="0" spc="-12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50" dirty="0">
                <a:solidFill>
                  <a:srgbClr val="123451"/>
                </a:solidFill>
                <a:latin typeface="Work Sans Medium"/>
                <a:cs typeface="Work Sans Medium"/>
              </a:rPr>
              <a:t>ÚNIKŮ</a:t>
            </a:r>
            <a:r>
              <a:rPr sz="2700" b="0" spc="-12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DO</a:t>
            </a:r>
            <a:r>
              <a:rPr sz="2700" b="0" spc="-12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40" dirty="0">
                <a:solidFill>
                  <a:srgbClr val="123451"/>
                </a:solidFill>
                <a:latin typeface="Work Sans Medium"/>
                <a:cs typeface="Work Sans Medium"/>
              </a:rPr>
              <a:t>ŠEDÉ</a:t>
            </a:r>
            <a:r>
              <a:rPr sz="2700" b="0" spc="-12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85" dirty="0">
                <a:solidFill>
                  <a:srgbClr val="123451"/>
                </a:solidFill>
                <a:latin typeface="Work Sans Medium"/>
                <a:cs typeface="Work Sans Medium"/>
              </a:rPr>
              <a:t>EKONOMIKY</a:t>
            </a:r>
            <a:r>
              <a:rPr sz="2700" b="0" spc="-30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dirty="0">
                <a:solidFill>
                  <a:srgbClr val="123451"/>
                </a:solidFill>
                <a:latin typeface="Work Sans Medium"/>
                <a:cs typeface="Work Sans Medium"/>
              </a:rPr>
              <a:t>A</a:t>
            </a:r>
            <a:r>
              <a:rPr sz="2700" b="0" spc="-21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65" dirty="0">
                <a:solidFill>
                  <a:srgbClr val="123451"/>
                </a:solidFill>
                <a:latin typeface="Work Sans Medium"/>
                <a:cs typeface="Work Sans Medium"/>
              </a:rPr>
              <a:t>ODKLONĚNÍ</a:t>
            </a:r>
            <a:r>
              <a:rPr sz="2700" b="0" spc="-12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55" dirty="0">
                <a:solidFill>
                  <a:srgbClr val="123451"/>
                </a:solidFill>
                <a:latin typeface="Work Sans Medium"/>
                <a:cs typeface="Work Sans Medium"/>
              </a:rPr>
              <a:t>PŘÍJMŮ</a:t>
            </a:r>
            <a:r>
              <a:rPr sz="2700" b="0" spc="-12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60" dirty="0">
                <a:solidFill>
                  <a:srgbClr val="123451"/>
                </a:solidFill>
                <a:latin typeface="Work Sans Medium"/>
                <a:cs typeface="Work Sans Medium"/>
              </a:rPr>
              <a:t>SMĚŘUJÍCÍCH</a:t>
            </a:r>
            <a:r>
              <a:rPr sz="2700" b="0" spc="-125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40" dirty="0">
                <a:solidFill>
                  <a:srgbClr val="123451"/>
                </a:solidFill>
                <a:latin typeface="Work Sans Medium"/>
                <a:cs typeface="Work Sans Medium"/>
              </a:rPr>
              <a:t>DO</a:t>
            </a:r>
            <a:r>
              <a:rPr sz="2700" b="0" spc="-19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70" dirty="0">
                <a:solidFill>
                  <a:srgbClr val="123451"/>
                </a:solidFill>
                <a:latin typeface="Work Sans Medium"/>
                <a:cs typeface="Work Sans Medium"/>
              </a:rPr>
              <a:t>VEŘEJNÝCH</a:t>
            </a:r>
            <a:r>
              <a:rPr sz="2700" b="0" spc="-120" dirty="0">
                <a:solidFill>
                  <a:srgbClr val="123451"/>
                </a:solidFill>
                <a:latin typeface="Work Sans Medium"/>
                <a:cs typeface="Work Sans Medium"/>
              </a:rPr>
              <a:t> </a:t>
            </a:r>
            <a:r>
              <a:rPr sz="2700" b="0" spc="-10" dirty="0">
                <a:solidFill>
                  <a:srgbClr val="123451"/>
                </a:solidFill>
                <a:latin typeface="Work Sans Medium"/>
                <a:cs typeface="Work Sans Medium"/>
              </a:rPr>
              <a:t>ROZPOČTŮ</a:t>
            </a:r>
            <a:endParaRPr sz="2700" dirty="0">
              <a:latin typeface="Work Sans Medium"/>
              <a:cs typeface="Work Sans Mediu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34388" y="1013130"/>
            <a:ext cx="9422765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00" spc="-45" dirty="0">
                <a:solidFill>
                  <a:srgbClr val="FFFFFF"/>
                </a:solidFill>
                <a:latin typeface="Work Sans"/>
                <a:cs typeface="Work Sans"/>
              </a:rPr>
              <a:t>TISKOVÁ</a:t>
            </a:r>
            <a:r>
              <a:rPr sz="2400" spc="-160" dirty="0">
                <a:solidFill>
                  <a:srgbClr val="FFFFFF"/>
                </a:solidFill>
                <a:latin typeface="Work Sans"/>
                <a:cs typeface="Work Sans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Work Sans"/>
                <a:cs typeface="Work Sans"/>
              </a:rPr>
              <a:t>KONFERENCE:</a:t>
            </a:r>
            <a:r>
              <a:rPr sz="2400" spc="-185" dirty="0">
                <a:solidFill>
                  <a:srgbClr val="FFFFFF"/>
                </a:solidFill>
                <a:latin typeface="Work Sans"/>
                <a:cs typeface="Work Sans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ZÁSADNÍ</a:t>
            </a:r>
            <a:r>
              <a:rPr sz="2400" b="0" spc="-8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spc="-65" dirty="0">
                <a:solidFill>
                  <a:srgbClr val="FFFFFF"/>
                </a:solidFill>
                <a:latin typeface="Work Sans ExtraLight"/>
                <a:cs typeface="Work Sans ExtraLight"/>
              </a:rPr>
              <a:t>OBRAT</a:t>
            </a:r>
            <a:r>
              <a:rPr sz="2400" b="0" spc="-16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V</a:t>
            </a:r>
            <a:r>
              <a:rPr sz="2400" b="0" spc="-14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POHLEDU</a:t>
            </a:r>
            <a:r>
              <a:rPr sz="2400" b="0" spc="-55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NA</a:t>
            </a:r>
            <a:r>
              <a:rPr sz="2400" b="0" spc="-11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spc="-10" dirty="0">
                <a:solidFill>
                  <a:srgbClr val="FFFFFF"/>
                </a:solidFill>
                <a:latin typeface="Work Sans ExtraLight"/>
                <a:cs typeface="Work Sans ExtraLight"/>
              </a:rPr>
              <a:t>DLUŽNÍKY</a:t>
            </a:r>
            <a:endParaRPr sz="2400">
              <a:latin typeface="Work Sans ExtraLight"/>
              <a:cs typeface="Work Sans ExtraLight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491644" y="0"/>
            <a:ext cx="3612455" cy="345539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7130869" y="3606036"/>
            <a:ext cx="2339975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b="0" dirty="0">
                <a:solidFill>
                  <a:srgbClr val="123451"/>
                </a:solidFill>
                <a:latin typeface="Work Sans Light"/>
                <a:cs typeface="Work Sans Light"/>
              </a:rPr>
              <a:t>JUDR.</a:t>
            </a:r>
            <a:r>
              <a:rPr sz="1650" b="0" spc="-30" dirty="0">
                <a:solidFill>
                  <a:srgbClr val="123451"/>
                </a:solidFill>
                <a:latin typeface="Work Sans Light"/>
                <a:cs typeface="Work Sans Light"/>
              </a:rPr>
              <a:t> </a:t>
            </a:r>
            <a:r>
              <a:rPr sz="1650" b="0" spc="-20" dirty="0">
                <a:solidFill>
                  <a:srgbClr val="123451"/>
                </a:solidFill>
                <a:latin typeface="Work Sans Light"/>
                <a:cs typeface="Work Sans Light"/>
              </a:rPr>
              <a:t>JARMILA</a:t>
            </a:r>
            <a:r>
              <a:rPr sz="1650" b="0" spc="-100" dirty="0">
                <a:solidFill>
                  <a:srgbClr val="123451"/>
                </a:solidFill>
                <a:latin typeface="Work Sans Light"/>
                <a:cs typeface="Work Sans Light"/>
              </a:rPr>
              <a:t> </a:t>
            </a:r>
            <a:r>
              <a:rPr sz="1650" b="0" spc="-10" dirty="0">
                <a:solidFill>
                  <a:srgbClr val="123451"/>
                </a:solidFill>
                <a:latin typeface="Work Sans Light"/>
                <a:cs typeface="Work Sans Light"/>
              </a:rPr>
              <a:t>VESELÁ</a:t>
            </a:r>
            <a:endParaRPr sz="1650">
              <a:latin typeface="Work Sans Light"/>
              <a:cs typeface="Work Sans Ligh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/>
              <a:t>ZÁVĚREČNÉ</a:t>
            </a:r>
            <a:r>
              <a:rPr spc="-85" dirty="0"/>
              <a:t> </a:t>
            </a:r>
            <a:r>
              <a:rPr dirty="0"/>
              <a:t>SHRNUTÍ</a:t>
            </a:r>
            <a:r>
              <a:rPr spc="-80" dirty="0"/>
              <a:t> </a:t>
            </a:r>
            <a:r>
              <a:rPr dirty="0"/>
              <a:t>-</a:t>
            </a:r>
            <a:r>
              <a:rPr spc="-80" dirty="0"/>
              <a:t> </a:t>
            </a:r>
            <a:r>
              <a:rPr spc="-25" dirty="0"/>
              <a:t>2/2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047088" y="0"/>
            <a:ext cx="19057620" cy="3455670"/>
            <a:chOff x="1047088" y="0"/>
            <a:chExt cx="19057620" cy="3455670"/>
          </a:xfrm>
        </p:grpSpPr>
        <p:sp>
          <p:nvSpPr>
            <p:cNvPr id="4" name="object 4"/>
            <p:cNvSpPr/>
            <p:nvPr/>
          </p:nvSpPr>
          <p:spPr>
            <a:xfrm>
              <a:off x="1047088" y="1497336"/>
              <a:ext cx="2042160" cy="31750"/>
            </a:xfrm>
            <a:custGeom>
              <a:avLst/>
              <a:gdLst/>
              <a:ahLst/>
              <a:cxnLst/>
              <a:rect l="l" t="t" r="r" b="b"/>
              <a:pathLst>
                <a:path w="2042160" h="31750">
                  <a:moveTo>
                    <a:pt x="2041822" y="0"/>
                  </a:moveTo>
                  <a:lnTo>
                    <a:pt x="0" y="0"/>
                  </a:lnTo>
                  <a:lnTo>
                    <a:pt x="0" y="31412"/>
                  </a:lnTo>
                  <a:lnTo>
                    <a:pt x="2041822" y="31412"/>
                  </a:lnTo>
                  <a:lnTo>
                    <a:pt x="20418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491645" y="0"/>
              <a:ext cx="3612455" cy="345539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034388" y="1013130"/>
            <a:ext cx="9422765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00" spc="-45" dirty="0">
                <a:solidFill>
                  <a:srgbClr val="FFFFFF"/>
                </a:solidFill>
                <a:latin typeface="Work Sans"/>
                <a:cs typeface="Work Sans"/>
              </a:rPr>
              <a:t>TISKOVÁ</a:t>
            </a:r>
            <a:r>
              <a:rPr sz="2400" spc="-160" dirty="0">
                <a:solidFill>
                  <a:srgbClr val="FFFFFF"/>
                </a:solidFill>
                <a:latin typeface="Work Sans"/>
                <a:cs typeface="Work Sans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Work Sans"/>
                <a:cs typeface="Work Sans"/>
              </a:rPr>
              <a:t>KONFERENCE:</a:t>
            </a:r>
            <a:r>
              <a:rPr sz="2400" spc="-185" dirty="0">
                <a:solidFill>
                  <a:srgbClr val="FFFFFF"/>
                </a:solidFill>
                <a:latin typeface="Work Sans"/>
                <a:cs typeface="Work Sans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ZÁSADNÍ</a:t>
            </a:r>
            <a:r>
              <a:rPr sz="2400" b="0" spc="-8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spc="-65" dirty="0">
                <a:solidFill>
                  <a:srgbClr val="FFFFFF"/>
                </a:solidFill>
                <a:latin typeface="Work Sans ExtraLight"/>
                <a:cs typeface="Work Sans ExtraLight"/>
              </a:rPr>
              <a:t>OBRAT</a:t>
            </a:r>
            <a:r>
              <a:rPr sz="2400" b="0" spc="-16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V</a:t>
            </a:r>
            <a:r>
              <a:rPr sz="2400" b="0" spc="-14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POHLEDU</a:t>
            </a:r>
            <a:r>
              <a:rPr sz="2400" b="0" spc="-55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NA</a:t>
            </a:r>
            <a:r>
              <a:rPr sz="2400" b="0" spc="-11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spc="-10" dirty="0">
                <a:solidFill>
                  <a:srgbClr val="FFFFFF"/>
                </a:solidFill>
                <a:latin typeface="Work Sans ExtraLight"/>
                <a:cs typeface="Work Sans ExtraLight"/>
              </a:rPr>
              <a:t>DLUŽNÍKY</a:t>
            </a:r>
            <a:endParaRPr sz="2400">
              <a:latin typeface="Work Sans ExtraLight"/>
              <a:cs typeface="Work Sans ExtraLight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65250" y="7026275"/>
            <a:ext cx="249709" cy="199763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xfrm>
            <a:off x="1034388" y="3942046"/>
            <a:ext cx="15004415" cy="4578433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305435" marR="1534160" indent="-293370">
              <a:lnSpc>
                <a:spcPct val="101800"/>
              </a:lnSpc>
              <a:spcBef>
                <a:spcPts val="60"/>
              </a:spcBef>
              <a:buChar char="•"/>
              <a:tabLst>
                <a:tab pos="307975" algn="l"/>
              </a:tabLst>
            </a:pPr>
            <a:r>
              <a:rPr sz="2700" b="0" dirty="0">
                <a:latin typeface="Work Sans Medium"/>
                <a:cs typeface="Work Sans Medium"/>
              </a:rPr>
              <a:t>A</a:t>
            </a:r>
            <a:r>
              <a:rPr sz="2700" b="0" spc="-195" dirty="0">
                <a:latin typeface="Work Sans Medium"/>
                <a:cs typeface="Work Sans Medium"/>
              </a:rPr>
              <a:t> </a:t>
            </a:r>
            <a:r>
              <a:rPr sz="2700" b="0" spc="-85" dirty="0">
                <a:latin typeface="Work Sans Medium"/>
                <a:cs typeface="Work Sans Medium"/>
              </a:rPr>
              <a:t>PROTO</a:t>
            </a:r>
            <a:r>
              <a:rPr sz="2700" b="0" spc="-150" dirty="0">
                <a:latin typeface="Work Sans Medium"/>
                <a:cs typeface="Work Sans Medium"/>
              </a:rPr>
              <a:t> </a:t>
            </a:r>
            <a:r>
              <a:rPr sz="2700" b="0" dirty="0">
                <a:latin typeface="Work Sans Medium"/>
                <a:cs typeface="Work Sans Medium"/>
              </a:rPr>
              <a:t>JE</a:t>
            </a:r>
            <a:r>
              <a:rPr sz="2700" b="0" spc="-95" dirty="0">
                <a:latin typeface="Work Sans Medium"/>
                <a:cs typeface="Work Sans Medium"/>
              </a:rPr>
              <a:t> </a:t>
            </a:r>
            <a:r>
              <a:rPr sz="2700" b="0" spc="-75" dirty="0">
                <a:latin typeface="Work Sans Medium"/>
                <a:cs typeface="Work Sans Medium"/>
              </a:rPr>
              <a:t>PRÝ</a:t>
            </a:r>
            <a:r>
              <a:rPr sz="2700" b="0" spc="-204" dirty="0">
                <a:latin typeface="Work Sans Medium"/>
                <a:cs typeface="Work Sans Medium"/>
              </a:rPr>
              <a:t> </a:t>
            </a:r>
            <a:r>
              <a:rPr sz="2700" b="0" spc="-65" dirty="0">
                <a:latin typeface="Work Sans Medium"/>
                <a:cs typeface="Work Sans Medium"/>
              </a:rPr>
              <a:t>NUTNÉ</a:t>
            </a:r>
            <a:r>
              <a:rPr sz="2700" b="0" spc="-160" dirty="0">
                <a:latin typeface="Work Sans Medium"/>
                <a:cs typeface="Work Sans Medium"/>
              </a:rPr>
              <a:t> </a:t>
            </a:r>
            <a:r>
              <a:rPr sz="2700" b="0" spc="-60" dirty="0">
                <a:latin typeface="Work Sans Medium"/>
                <a:cs typeface="Work Sans Medium"/>
              </a:rPr>
              <a:t>TŘÍLETÉ</a:t>
            </a:r>
            <a:r>
              <a:rPr sz="2700" b="0" spc="-95" dirty="0">
                <a:latin typeface="Work Sans Medium"/>
                <a:cs typeface="Work Sans Medium"/>
              </a:rPr>
              <a:t> </a:t>
            </a:r>
            <a:r>
              <a:rPr sz="2700" b="0" spc="-70" dirty="0">
                <a:latin typeface="Work Sans Medium"/>
                <a:cs typeface="Work Sans Medium"/>
              </a:rPr>
              <a:t>ODDLUŽENÍ</a:t>
            </a:r>
            <a:r>
              <a:rPr sz="2700" b="0" spc="-100" dirty="0">
                <a:latin typeface="Work Sans Medium"/>
                <a:cs typeface="Work Sans Medium"/>
              </a:rPr>
              <a:t> </a:t>
            </a:r>
            <a:r>
              <a:rPr sz="2700" b="0" dirty="0">
                <a:latin typeface="Work Sans Medium"/>
                <a:cs typeface="Work Sans Medium"/>
              </a:rPr>
              <a:t>–</a:t>
            </a:r>
            <a:r>
              <a:rPr sz="2700" b="0" spc="-95" dirty="0">
                <a:latin typeface="Work Sans Medium"/>
                <a:cs typeface="Work Sans Medium"/>
              </a:rPr>
              <a:t> </a:t>
            </a:r>
            <a:r>
              <a:rPr sz="2700" b="0" spc="-50" dirty="0">
                <a:latin typeface="Work Sans Medium"/>
                <a:cs typeface="Work Sans Medium"/>
              </a:rPr>
              <a:t>PŘI</a:t>
            </a:r>
            <a:r>
              <a:rPr sz="2700" b="0" spc="-190" dirty="0">
                <a:latin typeface="Work Sans Medium"/>
                <a:cs typeface="Work Sans Medium"/>
              </a:rPr>
              <a:t> </a:t>
            </a:r>
            <a:r>
              <a:rPr sz="2700" b="0" spc="-114" dirty="0">
                <a:latin typeface="Work Sans Medium"/>
                <a:cs typeface="Work Sans Medium"/>
              </a:rPr>
              <a:t>ADEKVÁTNÍM</a:t>
            </a:r>
            <a:r>
              <a:rPr sz="2700" b="0" spc="-95" dirty="0">
                <a:latin typeface="Work Sans Medium"/>
                <a:cs typeface="Work Sans Medium"/>
              </a:rPr>
              <a:t> </a:t>
            </a:r>
            <a:r>
              <a:rPr sz="2700" b="0" spc="-55" dirty="0">
                <a:latin typeface="Work Sans Medium"/>
                <a:cs typeface="Work Sans Medium"/>
              </a:rPr>
              <a:t>PŘÍJMU</a:t>
            </a:r>
            <a:r>
              <a:rPr sz="2700" b="0" spc="-95" dirty="0">
                <a:latin typeface="Work Sans Medium"/>
                <a:cs typeface="Work Sans Medium"/>
              </a:rPr>
              <a:t> </a:t>
            </a:r>
            <a:r>
              <a:rPr sz="2700" b="0" spc="-20" dirty="0">
                <a:latin typeface="Work Sans Medium"/>
                <a:cs typeface="Work Sans Medium"/>
              </a:rPr>
              <a:t>DOJDE </a:t>
            </a:r>
            <a:r>
              <a:rPr sz="2700" b="0" dirty="0">
                <a:latin typeface="Work Sans Medium"/>
                <a:cs typeface="Work Sans Medium"/>
              </a:rPr>
              <a:t>K</a:t>
            </a:r>
            <a:r>
              <a:rPr sz="2700" b="0" spc="-220" dirty="0">
                <a:latin typeface="Work Sans Medium"/>
                <a:cs typeface="Work Sans Medium"/>
              </a:rPr>
              <a:t> </a:t>
            </a:r>
            <a:r>
              <a:rPr sz="2700" b="0" spc="-85" dirty="0">
                <a:latin typeface="Work Sans Medium"/>
                <a:cs typeface="Work Sans Medium"/>
              </a:rPr>
              <a:t>VÝSTUPU</a:t>
            </a:r>
            <a:r>
              <a:rPr sz="2700" b="0" spc="-120" dirty="0">
                <a:latin typeface="Work Sans Medium"/>
                <a:cs typeface="Work Sans Medium"/>
              </a:rPr>
              <a:t> </a:t>
            </a:r>
            <a:r>
              <a:rPr sz="2700" b="0" dirty="0">
                <a:latin typeface="Work Sans Medium"/>
                <a:cs typeface="Work Sans Medium"/>
              </a:rPr>
              <a:t>Z</a:t>
            </a:r>
            <a:r>
              <a:rPr sz="2700" b="0" spc="-110" dirty="0">
                <a:latin typeface="Work Sans Medium"/>
                <a:cs typeface="Work Sans Medium"/>
              </a:rPr>
              <a:t> </a:t>
            </a:r>
            <a:r>
              <a:rPr sz="2700" b="0" spc="-40" dirty="0">
                <a:latin typeface="Work Sans Medium"/>
                <a:cs typeface="Work Sans Medium"/>
              </a:rPr>
              <a:t>ŠEDÉ</a:t>
            </a:r>
            <a:r>
              <a:rPr sz="2700" b="0" spc="-110" dirty="0">
                <a:latin typeface="Work Sans Medium"/>
                <a:cs typeface="Work Sans Medium"/>
              </a:rPr>
              <a:t> </a:t>
            </a:r>
            <a:r>
              <a:rPr sz="2700" b="0" spc="-80" dirty="0">
                <a:latin typeface="Work Sans Medium"/>
                <a:cs typeface="Work Sans Medium"/>
              </a:rPr>
              <a:t>EKONOMIKY</a:t>
            </a:r>
            <a:r>
              <a:rPr sz="2700" b="0" spc="-210" dirty="0">
                <a:latin typeface="Work Sans Medium"/>
                <a:cs typeface="Work Sans Medium"/>
              </a:rPr>
              <a:t> </a:t>
            </a:r>
            <a:r>
              <a:rPr sz="2700" b="0" dirty="0">
                <a:latin typeface="Work Sans Medium"/>
                <a:cs typeface="Work Sans Medium"/>
              </a:rPr>
              <a:t>–</a:t>
            </a:r>
            <a:r>
              <a:rPr sz="2700" b="0" spc="-110" dirty="0">
                <a:latin typeface="Work Sans Medium"/>
                <a:cs typeface="Work Sans Medium"/>
              </a:rPr>
              <a:t> </a:t>
            </a:r>
            <a:r>
              <a:rPr sz="2700" b="0" spc="-55" dirty="0">
                <a:latin typeface="Work Sans Medium"/>
                <a:cs typeface="Work Sans Medium"/>
              </a:rPr>
              <a:t>NEREÁLNÉ</a:t>
            </a:r>
            <a:r>
              <a:rPr sz="2700" b="0" spc="-110" dirty="0">
                <a:latin typeface="Work Sans Medium"/>
                <a:cs typeface="Work Sans Medium"/>
              </a:rPr>
              <a:t> </a:t>
            </a:r>
            <a:r>
              <a:rPr sz="2700" b="0" spc="-10" dirty="0">
                <a:latin typeface="Work Sans Medium"/>
                <a:cs typeface="Work Sans Medium"/>
              </a:rPr>
              <a:t>ÚVAHY</a:t>
            </a:r>
            <a:endParaRPr sz="2700" dirty="0">
              <a:latin typeface="Work Sans Medium"/>
              <a:cs typeface="Work Sans Medium"/>
            </a:endParaRPr>
          </a:p>
          <a:p>
            <a:pPr marL="307340" indent="-295275">
              <a:lnSpc>
                <a:spcPct val="100000"/>
              </a:lnSpc>
              <a:spcBef>
                <a:spcPts val="2365"/>
              </a:spcBef>
              <a:buChar char="•"/>
              <a:tabLst>
                <a:tab pos="307975" algn="l"/>
              </a:tabLst>
            </a:pPr>
            <a:r>
              <a:rPr sz="2700" b="0" spc="-65" dirty="0">
                <a:latin typeface="Work Sans Medium"/>
                <a:cs typeface="Work Sans Medium"/>
              </a:rPr>
              <a:t>POLITICKÉ</a:t>
            </a:r>
            <a:r>
              <a:rPr sz="2700" b="0" spc="-135" dirty="0">
                <a:latin typeface="Work Sans Medium"/>
                <a:cs typeface="Work Sans Medium"/>
              </a:rPr>
              <a:t> </a:t>
            </a:r>
            <a:r>
              <a:rPr sz="2700" b="0" spc="-55" dirty="0">
                <a:latin typeface="Work Sans Medium"/>
                <a:cs typeface="Work Sans Medium"/>
              </a:rPr>
              <a:t>ZÁKULISÍ</a:t>
            </a:r>
            <a:r>
              <a:rPr sz="2700" b="0" spc="-114" dirty="0">
                <a:latin typeface="Work Sans Medium"/>
                <a:cs typeface="Work Sans Medium"/>
              </a:rPr>
              <a:t> </a:t>
            </a:r>
            <a:r>
              <a:rPr sz="2700" b="0" spc="-175" dirty="0">
                <a:latin typeface="Work Sans Medium"/>
                <a:cs typeface="Work Sans Medium"/>
              </a:rPr>
              <a:t>NOVELY,</a:t>
            </a:r>
            <a:r>
              <a:rPr sz="2700" b="0" spc="-105" dirty="0">
                <a:latin typeface="Work Sans Medium"/>
                <a:cs typeface="Work Sans Medium"/>
              </a:rPr>
              <a:t> </a:t>
            </a:r>
            <a:r>
              <a:rPr sz="2700" b="0" spc="-70" dirty="0">
                <a:latin typeface="Work Sans Medium"/>
                <a:cs typeface="Work Sans Medium"/>
              </a:rPr>
              <a:t>EXPERTNÍ</a:t>
            </a:r>
            <a:r>
              <a:rPr sz="2700" b="0" spc="-114" dirty="0">
                <a:latin typeface="Work Sans Medium"/>
                <a:cs typeface="Work Sans Medium"/>
              </a:rPr>
              <a:t> </a:t>
            </a:r>
            <a:r>
              <a:rPr sz="2700" b="0" spc="-65" dirty="0">
                <a:latin typeface="Work Sans Medium"/>
                <a:cs typeface="Work Sans Medium"/>
              </a:rPr>
              <a:t>SKUPINA</a:t>
            </a:r>
            <a:r>
              <a:rPr sz="2700" b="0" spc="-200" dirty="0">
                <a:latin typeface="Work Sans Medium"/>
                <a:cs typeface="Work Sans Medium"/>
              </a:rPr>
              <a:t> </a:t>
            </a:r>
            <a:r>
              <a:rPr sz="2700" b="0" spc="-20" dirty="0">
                <a:latin typeface="Work Sans Medium"/>
                <a:cs typeface="Work Sans Medium"/>
              </a:rPr>
              <a:t>S22</a:t>
            </a:r>
            <a:r>
              <a:rPr sz="2700" b="0" spc="-114" dirty="0">
                <a:latin typeface="Work Sans Medium"/>
                <a:cs typeface="Work Sans Medium"/>
              </a:rPr>
              <a:t> </a:t>
            </a:r>
            <a:r>
              <a:rPr sz="2700" b="0" spc="-20" dirty="0">
                <a:latin typeface="Work Sans Medium"/>
                <a:cs typeface="Work Sans Medium"/>
              </a:rPr>
              <a:t>PŘI</a:t>
            </a:r>
            <a:r>
              <a:rPr sz="2700" b="0" spc="-114" dirty="0">
                <a:latin typeface="Work Sans Medium"/>
                <a:cs typeface="Work Sans Medium"/>
              </a:rPr>
              <a:t> </a:t>
            </a:r>
            <a:r>
              <a:rPr sz="2700" b="0" spc="-75" dirty="0">
                <a:latin typeface="Work Sans Medium"/>
                <a:cs typeface="Work Sans Medium"/>
              </a:rPr>
              <a:t>MINISTERSTVU</a:t>
            </a:r>
            <a:r>
              <a:rPr sz="2700" b="0" spc="-114" dirty="0">
                <a:latin typeface="Work Sans Medium"/>
                <a:cs typeface="Work Sans Medium"/>
              </a:rPr>
              <a:t> </a:t>
            </a:r>
            <a:r>
              <a:rPr sz="2700" b="0" spc="-20" dirty="0">
                <a:latin typeface="Work Sans Medium"/>
                <a:cs typeface="Work Sans Medium"/>
              </a:rPr>
              <a:t>SPRAVEDLNOSTI</a:t>
            </a:r>
            <a:endParaRPr sz="2700" dirty="0">
              <a:latin typeface="Work Sans Medium"/>
              <a:cs typeface="Work Sans Medium"/>
            </a:endParaRPr>
          </a:p>
          <a:p>
            <a:pPr marL="305435" marR="1734820" indent="-293370">
              <a:lnSpc>
                <a:spcPct val="101800"/>
              </a:lnSpc>
              <a:spcBef>
                <a:spcPts val="2310"/>
              </a:spcBef>
              <a:buChar char="•"/>
              <a:tabLst>
                <a:tab pos="307975" algn="l"/>
              </a:tabLst>
            </a:pPr>
            <a:r>
              <a:rPr sz="2700" b="0" spc="-65" dirty="0">
                <a:latin typeface="Work Sans Medium"/>
                <a:cs typeface="Work Sans Medium"/>
              </a:rPr>
              <a:t>SPOLEČENSKÉ</a:t>
            </a:r>
            <a:r>
              <a:rPr sz="2700" b="0" spc="-110" dirty="0">
                <a:latin typeface="Work Sans Medium"/>
                <a:cs typeface="Work Sans Medium"/>
              </a:rPr>
              <a:t> </a:t>
            </a:r>
            <a:r>
              <a:rPr sz="2700" b="0" spc="-100" dirty="0">
                <a:latin typeface="Work Sans Medium"/>
                <a:cs typeface="Work Sans Medium"/>
              </a:rPr>
              <a:t>DOPADY</a:t>
            </a:r>
            <a:r>
              <a:rPr sz="2700" b="0" spc="-210" dirty="0">
                <a:latin typeface="Work Sans Medium"/>
                <a:cs typeface="Work Sans Medium"/>
              </a:rPr>
              <a:t> </a:t>
            </a:r>
            <a:r>
              <a:rPr sz="2700" b="0" spc="-125" dirty="0">
                <a:latin typeface="Work Sans Medium"/>
                <a:cs typeface="Work Sans Medium"/>
              </a:rPr>
              <a:t>NOVELY</a:t>
            </a:r>
            <a:r>
              <a:rPr sz="2700" b="0" spc="-210" dirty="0">
                <a:latin typeface="Work Sans Medium"/>
                <a:cs typeface="Work Sans Medium"/>
              </a:rPr>
              <a:t> </a:t>
            </a:r>
            <a:r>
              <a:rPr sz="2700" b="0" dirty="0">
                <a:latin typeface="Work Sans Medium"/>
                <a:cs typeface="Work Sans Medium"/>
              </a:rPr>
              <a:t>–</a:t>
            </a:r>
            <a:r>
              <a:rPr sz="2700" b="0" spc="-110" dirty="0">
                <a:latin typeface="Work Sans Medium"/>
                <a:cs typeface="Work Sans Medium"/>
              </a:rPr>
              <a:t> </a:t>
            </a:r>
            <a:r>
              <a:rPr sz="2700" b="0" spc="-50" dirty="0">
                <a:latin typeface="Work Sans Medium"/>
                <a:cs typeface="Work Sans Medium"/>
              </a:rPr>
              <a:t>PŘI</a:t>
            </a:r>
            <a:r>
              <a:rPr sz="2700" b="0" spc="-170" dirty="0">
                <a:latin typeface="Work Sans Medium"/>
                <a:cs typeface="Work Sans Medium"/>
              </a:rPr>
              <a:t> </a:t>
            </a:r>
            <a:r>
              <a:rPr sz="2700" b="0" spc="-55" dirty="0">
                <a:latin typeface="Work Sans Medium"/>
                <a:cs typeface="Work Sans Medium"/>
              </a:rPr>
              <a:t>TŘÍLETÉM</a:t>
            </a:r>
            <a:r>
              <a:rPr sz="2700" b="0" spc="-105" dirty="0">
                <a:latin typeface="Work Sans Medium"/>
                <a:cs typeface="Work Sans Medium"/>
              </a:rPr>
              <a:t> </a:t>
            </a:r>
            <a:r>
              <a:rPr sz="2700" b="0" spc="-70" dirty="0">
                <a:latin typeface="Work Sans Medium"/>
                <a:cs typeface="Work Sans Medium"/>
              </a:rPr>
              <a:t>ODDLUŽENÍ</a:t>
            </a:r>
            <a:r>
              <a:rPr sz="2700" b="0" spc="-105" dirty="0">
                <a:latin typeface="Work Sans Medium"/>
                <a:cs typeface="Work Sans Medium"/>
              </a:rPr>
              <a:t> </a:t>
            </a:r>
            <a:r>
              <a:rPr sz="2700" b="0" spc="-60" dirty="0">
                <a:latin typeface="Work Sans Medium"/>
                <a:cs typeface="Work Sans Medium"/>
              </a:rPr>
              <a:t>DLUŽNÍCI</a:t>
            </a:r>
            <a:r>
              <a:rPr sz="2700" b="0" spc="-105" dirty="0">
                <a:latin typeface="Work Sans Medium"/>
                <a:cs typeface="Work Sans Medium"/>
              </a:rPr>
              <a:t> </a:t>
            </a:r>
            <a:r>
              <a:rPr sz="2700" b="0" spc="-10" dirty="0">
                <a:latin typeface="Work Sans Medium"/>
                <a:cs typeface="Work Sans Medium"/>
              </a:rPr>
              <a:t>UHRADÍ </a:t>
            </a:r>
            <a:r>
              <a:rPr sz="2700" b="0" spc="-60" dirty="0">
                <a:latin typeface="Work Sans Medium"/>
                <a:cs typeface="Work Sans Medium"/>
              </a:rPr>
              <a:t>MINIMUM</a:t>
            </a:r>
            <a:r>
              <a:rPr sz="2700" b="0" spc="-100" dirty="0">
                <a:latin typeface="Work Sans Medium"/>
                <a:cs typeface="Work Sans Medium"/>
              </a:rPr>
              <a:t> </a:t>
            </a:r>
            <a:r>
              <a:rPr sz="2700" b="0" dirty="0">
                <a:latin typeface="Work Sans Medium"/>
                <a:cs typeface="Work Sans Medium"/>
              </a:rPr>
              <a:t>–</a:t>
            </a:r>
            <a:r>
              <a:rPr sz="2700" b="0" spc="-100" dirty="0">
                <a:latin typeface="Work Sans Medium"/>
                <a:cs typeface="Work Sans Medium"/>
              </a:rPr>
              <a:t> </a:t>
            </a:r>
            <a:r>
              <a:rPr sz="2700" b="0" spc="-50" dirty="0">
                <a:latin typeface="Work Sans Medium"/>
                <a:cs typeface="Work Sans Medium"/>
              </a:rPr>
              <a:t>CCA</a:t>
            </a:r>
            <a:r>
              <a:rPr sz="2700" b="0" spc="-195" dirty="0">
                <a:latin typeface="Work Sans Medium"/>
                <a:cs typeface="Work Sans Medium"/>
              </a:rPr>
              <a:t> </a:t>
            </a:r>
            <a:r>
              <a:rPr sz="2700" b="0" spc="-70" dirty="0">
                <a:latin typeface="Work Sans Medium"/>
                <a:cs typeface="Work Sans Medium"/>
              </a:rPr>
              <a:t>5-</a:t>
            </a:r>
            <a:r>
              <a:rPr sz="2700" b="0" dirty="0">
                <a:latin typeface="Work Sans Medium"/>
                <a:cs typeface="Work Sans Medium"/>
              </a:rPr>
              <a:t>6</a:t>
            </a:r>
            <a:r>
              <a:rPr sz="2700" b="0" spc="-95" dirty="0">
                <a:latin typeface="Work Sans Medium"/>
                <a:cs typeface="Work Sans Medium"/>
              </a:rPr>
              <a:t> </a:t>
            </a:r>
            <a:r>
              <a:rPr sz="2700" b="0" dirty="0">
                <a:latin typeface="Work Sans Medium"/>
                <a:cs typeface="Work Sans Medium"/>
              </a:rPr>
              <a:t>%</a:t>
            </a:r>
            <a:r>
              <a:rPr sz="2700" b="0" spc="-100" dirty="0">
                <a:latin typeface="Work Sans Medium"/>
                <a:cs typeface="Work Sans Medium"/>
              </a:rPr>
              <a:t> </a:t>
            </a:r>
            <a:r>
              <a:rPr sz="2700" b="0" dirty="0">
                <a:latin typeface="Work Sans Medium"/>
                <a:cs typeface="Work Sans Medium"/>
              </a:rPr>
              <a:t>Z</a:t>
            </a:r>
            <a:r>
              <a:rPr sz="2700" b="0" spc="-100" dirty="0">
                <a:latin typeface="Work Sans Medium"/>
                <a:cs typeface="Work Sans Medium"/>
              </a:rPr>
              <a:t> </a:t>
            </a:r>
            <a:r>
              <a:rPr sz="2700" b="0" spc="-80" dirty="0">
                <a:latin typeface="Work Sans Medium"/>
                <a:cs typeface="Work Sans Medium"/>
              </a:rPr>
              <a:t>HODNOTY</a:t>
            </a:r>
            <a:r>
              <a:rPr sz="2700" b="0" spc="-204" dirty="0">
                <a:latin typeface="Work Sans Medium"/>
                <a:cs typeface="Work Sans Medium"/>
              </a:rPr>
              <a:t> </a:t>
            </a:r>
            <a:r>
              <a:rPr sz="2700" b="0" spc="-75" dirty="0">
                <a:latin typeface="Work Sans Medium"/>
                <a:cs typeface="Work Sans Medium"/>
              </a:rPr>
              <a:t>SVÝCH</a:t>
            </a:r>
            <a:r>
              <a:rPr sz="2700" b="0" spc="-95" dirty="0">
                <a:latin typeface="Work Sans Medium"/>
                <a:cs typeface="Work Sans Medium"/>
              </a:rPr>
              <a:t> </a:t>
            </a:r>
            <a:r>
              <a:rPr sz="2700" b="0" spc="-10" dirty="0">
                <a:latin typeface="Work Sans Medium"/>
                <a:cs typeface="Work Sans Medium"/>
              </a:rPr>
              <a:t>DLUHŮ</a:t>
            </a:r>
            <a:endParaRPr lang="cs-CZ" sz="2700" dirty="0">
              <a:latin typeface="Work Sans Medium"/>
              <a:cs typeface="Work Sans Medium"/>
            </a:endParaRPr>
          </a:p>
          <a:p>
            <a:pPr marL="305435" marR="586105" indent="-291465">
              <a:lnSpc>
                <a:spcPct val="101800"/>
              </a:lnSpc>
              <a:spcBef>
                <a:spcPts val="2310"/>
              </a:spcBef>
              <a:buClr>
                <a:srgbClr val="123451"/>
              </a:buClr>
              <a:buFont typeface="Work Sans Medium"/>
              <a:buChar char="•"/>
              <a:tabLst>
                <a:tab pos="659130" algn="l"/>
                <a:tab pos="659765" algn="l"/>
              </a:tabLst>
            </a:pPr>
            <a:r>
              <a:rPr lang="cs-CZ" sz="2800" b="0" dirty="0">
                <a:solidFill>
                  <a:srgbClr val="000000"/>
                </a:solidFill>
              </a:rPr>
              <a:t>	</a:t>
            </a:r>
            <a:r>
              <a:rPr lang="cs-CZ" sz="2700" b="0" spc="-60" dirty="0">
                <a:latin typeface="Work Sans Medium"/>
                <a:cs typeface="Work Sans Medium"/>
              </a:rPr>
              <a:t>DEZILUZE</a:t>
            </a:r>
            <a:r>
              <a:rPr lang="cs-CZ" sz="2700" b="0" spc="-105" dirty="0">
                <a:latin typeface="Work Sans Medium"/>
                <a:cs typeface="Work Sans Medium"/>
              </a:rPr>
              <a:t> </a:t>
            </a:r>
            <a:r>
              <a:rPr lang="cs-CZ" sz="2700" b="0" spc="-70" dirty="0">
                <a:latin typeface="Work Sans Medium"/>
                <a:cs typeface="Work Sans Medium"/>
              </a:rPr>
              <a:t>OBČANŮ,</a:t>
            </a:r>
            <a:r>
              <a:rPr lang="cs-CZ" sz="2700" b="0" spc="-100" dirty="0">
                <a:latin typeface="Work Sans Medium"/>
                <a:cs typeface="Work Sans Medium"/>
              </a:rPr>
              <a:t> </a:t>
            </a:r>
            <a:r>
              <a:rPr lang="cs-CZ" sz="2700" b="0" spc="-55" dirty="0">
                <a:latin typeface="Work Sans Medium"/>
                <a:cs typeface="Work Sans Medium"/>
              </a:rPr>
              <a:t>BEZMOC</a:t>
            </a:r>
            <a:r>
              <a:rPr lang="cs-CZ" sz="2700" b="0" spc="-105" dirty="0">
                <a:latin typeface="Work Sans Medium"/>
                <a:cs typeface="Work Sans Medium"/>
              </a:rPr>
              <a:t> </a:t>
            </a:r>
            <a:r>
              <a:rPr lang="cs-CZ" sz="2700" b="0" spc="-70" dirty="0">
                <a:latin typeface="Work Sans Medium"/>
                <a:cs typeface="Work Sans Medium"/>
              </a:rPr>
              <a:t>SLUŠNÝCH,</a:t>
            </a:r>
            <a:r>
              <a:rPr lang="cs-CZ" sz="2700" b="0" spc="-100" dirty="0">
                <a:latin typeface="Work Sans Medium"/>
                <a:cs typeface="Work Sans Medium"/>
              </a:rPr>
              <a:t> </a:t>
            </a:r>
            <a:r>
              <a:rPr lang="cs-CZ" sz="2700" b="0" spc="-70" dirty="0">
                <a:latin typeface="Work Sans Medium"/>
                <a:cs typeface="Work Sans Medium"/>
              </a:rPr>
              <a:t>NEDŮVĚRA</a:t>
            </a:r>
            <a:r>
              <a:rPr lang="cs-CZ" sz="2700" b="0" spc="-285" dirty="0">
                <a:latin typeface="Work Sans Medium"/>
                <a:cs typeface="Work Sans Medium"/>
              </a:rPr>
              <a:t> </a:t>
            </a:r>
            <a:r>
              <a:rPr lang="cs-CZ" sz="2700" b="0" spc="-40" dirty="0">
                <a:latin typeface="Work Sans Medium"/>
                <a:cs typeface="Work Sans Medium"/>
              </a:rPr>
              <a:t>VE</a:t>
            </a:r>
            <a:r>
              <a:rPr lang="cs-CZ" sz="2700" b="0" spc="-190" dirty="0">
                <a:latin typeface="Work Sans Medium"/>
                <a:cs typeface="Work Sans Medium"/>
              </a:rPr>
              <a:t> </a:t>
            </a:r>
            <a:r>
              <a:rPr lang="cs-CZ" sz="2700" b="0" spc="-70" dirty="0">
                <a:latin typeface="Work Sans Medium"/>
                <a:cs typeface="Work Sans Medium"/>
              </a:rPr>
              <a:t>VLÁDU,</a:t>
            </a:r>
            <a:r>
              <a:rPr lang="cs-CZ" sz="2700" b="0" spc="-100" dirty="0">
                <a:latin typeface="Work Sans Medium"/>
                <a:cs typeface="Work Sans Medium"/>
              </a:rPr>
              <a:t> </a:t>
            </a:r>
            <a:r>
              <a:rPr lang="cs-CZ" sz="2700" b="0" spc="-70" dirty="0">
                <a:latin typeface="Work Sans Medium"/>
                <a:cs typeface="Work Sans Medium"/>
              </a:rPr>
              <a:t>NEBEZPEČÍ</a:t>
            </a:r>
            <a:r>
              <a:rPr lang="cs-CZ" sz="2700" b="0" spc="-100" dirty="0">
                <a:latin typeface="Work Sans Medium"/>
                <a:cs typeface="Work Sans Medium"/>
              </a:rPr>
              <a:t> </a:t>
            </a:r>
            <a:r>
              <a:rPr lang="cs-CZ" sz="2700" b="0" spc="-10" dirty="0">
                <a:latin typeface="Work Sans Medium"/>
                <a:cs typeface="Work Sans Medium"/>
              </a:rPr>
              <a:t>SNÍŽENÍ </a:t>
            </a:r>
            <a:r>
              <a:rPr lang="cs-CZ" sz="2700" b="0" spc="-95" dirty="0">
                <a:latin typeface="Work Sans Medium"/>
                <a:cs typeface="Work Sans Medium"/>
              </a:rPr>
              <a:t>PLATEBNÍ </a:t>
            </a:r>
            <a:r>
              <a:rPr lang="cs-CZ" sz="2700" b="0" spc="-70" dirty="0">
                <a:latin typeface="Work Sans Medium"/>
                <a:cs typeface="Work Sans Medium"/>
              </a:rPr>
              <a:t>MORÁLKY</a:t>
            </a:r>
            <a:r>
              <a:rPr lang="cs-CZ" sz="2700" b="0" spc="-195" dirty="0">
                <a:latin typeface="Work Sans Medium"/>
                <a:cs typeface="Work Sans Medium"/>
              </a:rPr>
              <a:t> </a:t>
            </a:r>
            <a:r>
              <a:rPr lang="cs-CZ" sz="2700" b="0" dirty="0">
                <a:latin typeface="Work Sans Medium"/>
                <a:cs typeface="Work Sans Medium"/>
              </a:rPr>
              <a:t>I</a:t>
            </a:r>
            <a:r>
              <a:rPr lang="cs-CZ" sz="2700" b="0" spc="-90" dirty="0">
                <a:latin typeface="Work Sans Medium"/>
                <a:cs typeface="Work Sans Medium"/>
              </a:rPr>
              <a:t> </a:t>
            </a:r>
            <a:r>
              <a:rPr lang="cs-CZ" sz="2700" b="0" dirty="0">
                <a:latin typeface="Work Sans Medium"/>
                <a:cs typeface="Work Sans Medium"/>
              </a:rPr>
              <a:t>U</a:t>
            </a:r>
            <a:r>
              <a:rPr lang="cs-CZ" sz="2700" b="0" spc="-95" dirty="0">
                <a:latin typeface="Work Sans Medium"/>
                <a:cs typeface="Work Sans Medium"/>
              </a:rPr>
              <a:t> </a:t>
            </a:r>
            <a:r>
              <a:rPr lang="cs-CZ" sz="2700" b="0" spc="-130" dirty="0">
                <a:latin typeface="Work Sans Medium"/>
                <a:cs typeface="Work Sans Medium"/>
              </a:rPr>
              <a:t>OSTATNÍCH</a:t>
            </a:r>
            <a:r>
              <a:rPr lang="cs-CZ" sz="2700" b="0" spc="-90" dirty="0">
                <a:latin typeface="Work Sans Medium"/>
                <a:cs typeface="Work Sans Medium"/>
              </a:rPr>
              <a:t> </a:t>
            </a:r>
            <a:r>
              <a:rPr lang="cs-CZ" sz="2700" b="0" spc="-50" dirty="0">
                <a:latin typeface="Work Sans Medium"/>
                <a:cs typeface="Work Sans Medium"/>
              </a:rPr>
              <a:t>DOSUD</a:t>
            </a:r>
            <a:r>
              <a:rPr lang="cs-CZ" sz="2700" b="0" spc="-90" dirty="0">
                <a:latin typeface="Work Sans Medium"/>
                <a:cs typeface="Work Sans Medium"/>
              </a:rPr>
              <a:t> </a:t>
            </a:r>
            <a:r>
              <a:rPr lang="cs-CZ" sz="2700" b="0" spc="-50" dirty="0">
                <a:latin typeface="Work Sans Medium"/>
                <a:cs typeface="Work Sans Medium"/>
              </a:rPr>
              <a:t>ŘÁDNĚ</a:t>
            </a:r>
            <a:r>
              <a:rPr lang="cs-CZ" sz="2700" b="0" spc="-90" dirty="0">
                <a:latin typeface="Work Sans Medium"/>
                <a:cs typeface="Work Sans Medium"/>
              </a:rPr>
              <a:t> </a:t>
            </a:r>
            <a:r>
              <a:rPr lang="cs-CZ" sz="2700" b="0" spc="-95" dirty="0">
                <a:latin typeface="Work Sans Medium"/>
                <a:cs typeface="Work Sans Medium"/>
              </a:rPr>
              <a:t>PLATÍCÍCH</a:t>
            </a:r>
            <a:r>
              <a:rPr lang="cs-CZ" sz="2700" b="0" spc="-90" dirty="0">
                <a:latin typeface="Work Sans Medium"/>
                <a:cs typeface="Work Sans Medium"/>
              </a:rPr>
              <a:t> </a:t>
            </a:r>
            <a:r>
              <a:rPr lang="cs-CZ" sz="2700" b="0" spc="-20" dirty="0">
                <a:latin typeface="Work Sans Medium"/>
                <a:cs typeface="Work Sans Medium"/>
              </a:rPr>
              <a:t>LIDÍ</a:t>
            </a:r>
            <a:endParaRPr lang="cs-CZ" sz="2700" dirty="0">
              <a:latin typeface="Work Sans Medium"/>
              <a:cs typeface="Work Sans Medium"/>
            </a:endParaRPr>
          </a:p>
          <a:p>
            <a:pPr marL="305435" marR="1734820" indent="-293370">
              <a:lnSpc>
                <a:spcPct val="101800"/>
              </a:lnSpc>
              <a:spcBef>
                <a:spcPts val="2310"/>
              </a:spcBef>
              <a:buChar char="•"/>
              <a:tabLst>
                <a:tab pos="307975" algn="l"/>
              </a:tabLst>
            </a:pPr>
            <a:endParaRPr sz="2700" dirty="0">
              <a:latin typeface="Work Sans Medium"/>
              <a:cs typeface="Work Sans Medium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130869" y="3606036"/>
            <a:ext cx="2339975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b="0" dirty="0">
                <a:solidFill>
                  <a:srgbClr val="123451"/>
                </a:solidFill>
                <a:latin typeface="Work Sans Light"/>
                <a:cs typeface="Work Sans Light"/>
              </a:rPr>
              <a:t>JUDR.</a:t>
            </a:r>
            <a:r>
              <a:rPr sz="1650" b="0" spc="-30" dirty="0">
                <a:solidFill>
                  <a:srgbClr val="123451"/>
                </a:solidFill>
                <a:latin typeface="Work Sans Light"/>
                <a:cs typeface="Work Sans Light"/>
              </a:rPr>
              <a:t> </a:t>
            </a:r>
            <a:r>
              <a:rPr sz="1650" b="0" spc="-20" dirty="0">
                <a:solidFill>
                  <a:srgbClr val="123451"/>
                </a:solidFill>
                <a:latin typeface="Work Sans Light"/>
                <a:cs typeface="Work Sans Light"/>
              </a:rPr>
              <a:t>JARMILA</a:t>
            </a:r>
            <a:r>
              <a:rPr sz="1650" b="0" spc="-100" dirty="0">
                <a:solidFill>
                  <a:srgbClr val="123451"/>
                </a:solidFill>
                <a:latin typeface="Work Sans Light"/>
                <a:cs typeface="Work Sans Light"/>
              </a:rPr>
              <a:t> </a:t>
            </a:r>
            <a:r>
              <a:rPr sz="1650" b="0" spc="-10" dirty="0">
                <a:solidFill>
                  <a:srgbClr val="123451"/>
                </a:solidFill>
                <a:latin typeface="Work Sans Light"/>
                <a:cs typeface="Work Sans Light"/>
              </a:rPr>
              <a:t>VESELÁ</a:t>
            </a:r>
            <a:endParaRPr sz="1650">
              <a:latin typeface="Work Sans Light"/>
              <a:cs typeface="Work Sans Ligh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3455670"/>
          </a:xfrm>
          <a:custGeom>
            <a:avLst/>
            <a:gdLst/>
            <a:ahLst/>
            <a:cxnLst/>
            <a:rect l="l" t="t" r="r" b="b"/>
            <a:pathLst>
              <a:path w="20104100" h="3455670">
                <a:moveTo>
                  <a:pt x="20104099" y="0"/>
                </a:moveTo>
                <a:lnTo>
                  <a:pt x="0" y="0"/>
                </a:lnTo>
                <a:lnTo>
                  <a:pt x="0" y="3455392"/>
                </a:lnTo>
                <a:lnTo>
                  <a:pt x="20104099" y="3455392"/>
                </a:lnTo>
                <a:lnTo>
                  <a:pt x="20104099" y="0"/>
                </a:lnTo>
                <a:close/>
              </a:path>
            </a:pathLst>
          </a:custGeom>
          <a:solidFill>
            <a:srgbClr val="1234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/>
              <a:t>NA</a:t>
            </a:r>
            <a:r>
              <a:rPr spc="-270" dirty="0"/>
              <a:t> </a:t>
            </a:r>
            <a:r>
              <a:rPr dirty="0"/>
              <a:t>ZÁVĚR</a:t>
            </a:r>
            <a:r>
              <a:rPr spc="-85" dirty="0"/>
              <a:t> </a:t>
            </a:r>
            <a:r>
              <a:rPr dirty="0"/>
              <a:t>SE</a:t>
            </a:r>
            <a:r>
              <a:rPr spc="-90" dirty="0"/>
              <a:t> </a:t>
            </a:r>
            <a:r>
              <a:rPr spc="-55" dirty="0"/>
              <a:t>NASKÝTÁ</a:t>
            </a:r>
            <a:r>
              <a:rPr spc="-265" dirty="0"/>
              <a:t> </a:t>
            </a:r>
            <a:r>
              <a:rPr spc="-35" dirty="0"/>
              <a:t>OTÁZKA:</a:t>
            </a:r>
          </a:p>
        </p:txBody>
      </p:sp>
      <p:sp>
        <p:nvSpPr>
          <p:cNvPr id="4" name="object 4"/>
          <p:cNvSpPr/>
          <p:nvPr/>
        </p:nvSpPr>
        <p:spPr>
          <a:xfrm>
            <a:off x="1047088" y="1497336"/>
            <a:ext cx="2042160" cy="31750"/>
          </a:xfrm>
          <a:custGeom>
            <a:avLst/>
            <a:gdLst/>
            <a:ahLst/>
            <a:cxnLst/>
            <a:rect l="l" t="t" r="r" b="b"/>
            <a:pathLst>
              <a:path w="2042160" h="31750">
                <a:moveTo>
                  <a:pt x="2041822" y="0"/>
                </a:moveTo>
                <a:lnTo>
                  <a:pt x="0" y="0"/>
                </a:lnTo>
                <a:lnTo>
                  <a:pt x="0" y="31412"/>
                </a:lnTo>
                <a:lnTo>
                  <a:pt x="2041822" y="31412"/>
                </a:lnTo>
                <a:lnTo>
                  <a:pt x="204182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34388" y="1013130"/>
            <a:ext cx="9422765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00" spc="-45" dirty="0">
                <a:solidFill>
                  <a:srgbClr val="FFFFFF"/>
                </a:solidFill>
                <a:latin typeface="Work Sans"/>
                <a:cs typeface="Work Sans"/>
              </a:rPr>
              <a:t>TISKOVÁ</a:t>
            </a:r>
            <a:r>
              <a:rPr sz="2400" spc="-160" dirty="0">
                <a:solidFill>
                  <a:srgbClr val="FFFFFF"/>
                </a:solidFill>
                <a:latin typeface="Work Sans"/>
                <a:cs typeface="Work Sans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Work Sans"/>
                <a:cs typeface="Work Sans"/>
              </a:rPr>
              <a:t>KONFERENCE:</a:t>
            </a:r>
            <a:r>
              <a:rPr sz="2400" spc="-185" dirty="0">
                <a:solidFill>
                  <a:srgbClr val="FFFFFF"/>
                </a:solidFill>
                <a:latin typeface="Work Sans"/>
                <a:cs typeface="Work Sans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ZÁSADNÍ</a:t>
            </a:r>
            <a:r>
              <a:rPr sz="2400" b="0" spc="-8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spc="-65" dirty="0">
                <a:solidFill>
                  <a:srgbClr val="FFFFFF"/>
                </a:solidFill>
                <a:latin typeface="Work Sans ExtraLight"/>
                <a:cs typeface="Work Sans ExtraLight"/>
              </a:rPr>
              <a:t>OBRAT</a:t>
            </a:r>
            <a:r>
              <a:rPr sz="2400" b="0" spc="-16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V</a:t>
            </a:r>
            <a:r>
              <a:rPr sz="2400" b="0" spc="-14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POHLEDU</a:t>
            </a:r>
            <a:r>
              <a:rPr sz="2400" b="0" spc="-55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NA</a:t>
            </a:r>
            <a:r>
              <a:rPr sz="2400" b="0" spc="-11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spc="-10" dirty="0">
                <a:solidFill>
                  <a:srgbClr val="FFFFFF"/>
                </a:solidFill>
                <a:latin typeface="Work Sans ExtraLight"/>
                <a:cs typeface="Work Sans ExtraLight"/>
              </a:rPr>
              <a:t>DLUŽNÍKY</a:t>
            </a:r>
            <a:endParaRPr sz="2400">
              <a:latin typeface="Work Sans ExtraLight"/>
              <a:cs typeface="Work Sans ExtraLigh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421767" rIns="0" bIns="0" rtlCol="0">
            <a:spAutoFit/>
          </a:bodyPr>
          <a:lstStyle/>
          <a:p>
            <a:pPr marL="12700" marR="5080">
              <a:lnSpc>
                <a:spcPts val="5940"/>
              </a:lnSpc>
            </a:pPr>
            <a:r>
              <a:rPr spc="-65" dirty="0"/>
              <a:t>OPRAVDU</a:t>
            </a:r>
            <a:r>
              <a:rPr spc="-190" dirty="0"/>
              <a:t> </a:t>
            </a:r>
            <a:r>
              <a:rPr spc="-45" dirty="0"/>
              <a:t>HODLÁ</a:t>
            </a:r>
            <a:r>
              <a:rPr spc="-295" dirty="0"/>
              <a:t> </a:t>
            </a:r>
            <a:r>
              <a:rPr spc="-65" dirty="0"/>
              <a:t>VLÁDA</a:t>
            </a:r>
            <a:r>
              <a:rPr spc="-275" dirty="0"/>
              <a:t> </a:t>
            </a:r>
            <a:r>
              <a:rPr dirty="0"/>
              <a:t>A</a:t>
            </a:r>
            <a:r>
              <a:rPr spc="-200" dirty="0"/>
              <a:t> </a:t>
            </a:r>
            <a:r>
              <a:rPr spc="-65" dirty="0"/>
              <a:t>PARLAMENT</a:t>
            </a:r>
            <a:r>
              <a:rPr spc="-180" dirty="0"/>
              <a:t> </a:t>
            </a:r>
            <a:r>
              <a:rPr spc="-10" dirty="0"/>
              <a:t>PROSADIT </a:t>
            </a:r>
            <a:r>
              <a:rPr spc="-60" dirty="0"/>
              <a:t>PROTI</a:t>
            </a:r>
            <a:r>
              <a:rPr spc="-280" dirty="0"/>
              <a:t> </a:t>
            </a:r>
            <a:r>
              <a:rPr dirty="0"/>
              <a:t>VŮLI</a:t>
            </a:r>
            <a:r>
              <a:rPr spc="-340" dirty="0"/>
              <a:t> </a:t>
            </a:r>
            <a:r>
              <a:rPr spc="-35" dirty="0"/>
              <a:t>VĚTŠINY</a:t>
            </a:r>
            <a:r>
              <a:rPr spc="-305" dirty="0"/>
              <a:t> </a:t>
            </a:r>
            <a:r>
              <a:rPr spc="-35" dirty="0"/>
              <a:t>PLOŠNÉ</a:t>
            </a:r>
            <a:r>
              <a:rPr spc="-305" dirty="0"/>
              <a:t> </a:t>
            </a:r>
            <a:r>
              <a:rPr spc="-10" dirty="0"/>
              <a:t>TŘÍLETÉ</a:t>
            </a:r>
            <a:r>
              <a:rPr spc="-200" dirty="0"/>
              <a:t> </a:t>
            </a:r>
            <a:r>
              <a:rPr spc="-10" dirty="0"/>
              <a:t>ODDLUŽENÍ </a:t>
            </a:r>
            <a:r>
              <a:rPr dirty="0"/>
              <a:t>PRO</a:t>
            </a:r>
            <a:r>
              <a:rPr spc="-295" dirty="0"/>
              <a:t> </a:t>
            </a:r>
            <a:r>
              <a:rPr spc="-35" dirty="0"/>
              <a:t>VŠECHNY</a:t>
            </a:r>
            <a:r>
              <a:rPr spc="-285" dirty="0"/>
              <a:t> </a:t>
            </a:r>
            <a:r>
              <a:rPr spc="-55" dirty="0"/>
              <a:t>DLUŽNÍKY?</a:t>
            </a:r>
            <a:r>
              <a:rPr spc="-250" dirty="0"/>
              <a:t> </a:t>
            </a:r>
            <a:r>
              <a:rPr dirty="0"/>
              <a:t>A</a:t>
            </a:r>
            <a:r>
              <a:rPr spc="-330" dirty="0"/>
              <a:t> </a:t>
            </a:r>
            <a:r>
              <a:rPr dirty="0"/>
              <a:t>TO</a:t>
            </a:r>
            <a:r>
              <a:rPr spc="-155" dirty="0"/>
              <a:t> </a:t>
            </a:r>
            <a:r>
              <a:rPr spc="-10" dirty="0"/>
              <a:t>NAVZDORY </a:t>
            </a:r>
            <a:r>
              <a:rPr spc="-25" dirty="0"/>
              <a:t>SOUČASNÉ</a:t>
            </a:r>
            <a:r>
              <a:rPr spc="-315" dirty="0"/>
              <a:t> </a:t>
            </a:r>
            <a:r>
              <a:rPr dirty="0"/>
              <a:t>TÍŽIVÉ</a:t>
            </a:r>
            <a:r>
              <a:rPr spc="-270" dirty="0"/>
              <a:t> </a:t>
            </a:r>
            <a:r>
              <a:rPr spc="-50" dirty="0"/>
              <a:t>EKONOMICKÉ</a:t>
            </a:r>
            <a:r>
              <a:rPr spc="-254" dirty="0"/>
              <a:t> </a:t>
            </a:r>
            <a:r>
              <a:rPr spc="-10" dirty="0"/>
              <a:t>SITUACI?</a:t>
            </a:r>
          </a:p>
        </p:txBody>
      </p:sp>
      <p:sp>
        <p:nvSpPr>
          <p:cNvPr id="7" name="object 7"/>
          <p:cNvSpPr/>
          <p:nvPr/>
        </p:nvSpPr>
        <p:spPr>
          <a:xfrm>
            <a:off x="0" y="8209174"/>
            <a:ext cx="20104100" cy="3099435"/>
          </a:xfrm>
          <a:custGeom>
            <a:avLst/>
            <a:gdLst/>
            <a:ahLst/>
            <a:cxnLst/>
            <a:rect l="l" t="t" r="r" b="b"/>
            <a:pathLst>
              <a:path w="20104100" h="3099434">
                <a:moveTo>
                  <a:pt x="20104099" y="0"/>
                </a:moveTo>
                <a:lnTo>
                  <a:pt x="0" y="0"/>
                </a:lnTo>
                <a:lnTo>
                  <a:pt x="0" y="3099382"/>
                </a:lnTo>
                <a:lnTo>
                  <a:pt x="20104099" y="3099382"/>
                </a:lnTo>
                <a:lnTo>
                  <a:pt x="20104099" y="0"/>
                </a:lnTo>
                <a:close/>
              </a:path>
            </a:pathLst>
          </a:custGeom>
          <a:solidFill>
            <a:srgbClr val="F3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34388" y="8555518"/>
            <a:ext cx="17078960" cy="16275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9800"/>
              </a:lnSpc>
              <a:spcBef>
                <a:spcPts val="95"/>
              </a:spcBef>
            </a:pPr>
            <a:r>
              <a:rPr sz="2700" dirty="0">
                <a:solidFill>
                  <a:srgbClr val="123451"/>
                </a:solidFill>
                <a:latin typeface="Work Sans"/>
                <a:cs typeface="Work Sans"/>
              </a:rPr>
              <a:t>INSOLCENTRUM</a:t>
            </a:r>
            <a:r>
              <a:rPr sz="2700" spc="-8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dirty="0">
                <a:solidFill>
                  <a:srgbClr val="123451"/>
                </a:solidFill>
                <a:latin typeface="Work Sans"/>
                <a:cs typeface="Work Sans"/>
              </a:rPr>
              <a:t>JE</a:t>
            </a:r>
            <a:r>
              <a:rPr sz="2700" spc="-2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dirty="0">
                <a:solidFill>
                  <a:srgbClr val="123451"/>
                </a:solidFill>
                <a:latin typeface="Work Sans"/>
                <a:cs typeface="Work Sans"/>
              </a:rPr>
              <a:t>SPOLU</a:t>
            </a:r>
            <a:r>
              <a:rPr sz="2700" spc="-2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dirty="0">
                <a:solidFill>
                  <a:srgbClr val="123451"/>
                </a:solidFill>
                <a:latin typeface="Work Sans"/>
                <a:cs typeface="Work Sans"/>
              </a:rPr>
              <a:t>S</a:t>
            </a:r>
            <a:r>
              <a:rPr sz="2700" spc="-2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dirty="0">
                <a:solidFill>
                  <a:srgbClr val="123451"/>
                </a:solidFill>
                <a:latin typeface="Work Sans"/>
                <a:cs typeface="Work Sans"/>
              </a:rPr>
              <a:t>PŘÍTOMNÝMI</a:t>
            </a:r>
            <a:r>
              <a:rPr sz="2700" spc="-2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spc="-10" dirty="0">
                <a:solidFill>
                  <a:srgbClr val="123451"/>
                </a:solidFill>
                <a:latin typeface="Work Sans"/>
                <a:cs typeface="Work Sans"/>
              </a:rPr>
              <a:t>ÚČASTNÍKY</a:t>
            </a:r>
            <a:r>
              <a:rPr sz="2700" spc="-19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dirty="0">
                <a:solidFill>
                  <a:srgbClr val="123451"/>
                </a:solidFill>
                <a:latin typeface="Work Sans"/>
                <a:cs typeface="Work Sans"/>
              </a:rPr>
              <a:t>TISKOVÉ</a:t>
            </a:r>
            <a:r>
              <a:rPr sz="2700" spc="-2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dirty="0">
                <a:solidFill>
                  <a:srgbClr val="123451"/>
                </a:solidFill>
                <a:latin typeface="Work Sans"/>
                <a:cs typeface="Work Sans"/>
              </a:rPr>
              <a:t>KONFERENCE</a:t>
            </a:r>
            <a:r>
              <a:rPr sz="2700" spc="-12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dirty="0">
                <a:solidFill>
                  <a:srgbClr val="123451"/>
                </a:solidFill>
                <a:latin typeface="Work Sans"/>
                <a:cs typeface="Work Sans"/>
              </a:rPr>
              <a:t>A</a:t>
            </a:r>
            <a:r>
              <a:rPr sz="2700" spc="-12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dirty="0">
                <a:solidFill>
                  <a:srgbClr val="123451"/>
                </a:solidFill>
                <a:latin typeface="Work Sans"/>
                <a:cs typeface="Work Sans"/>
              </a:rPr>
              <a:t>SE</a:t>
            </a:r>
            <a:r>
              <a:rPr sz="2700" spc="-2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spc="-10" dirty="0">
                <a:solidFill>
                  <a:srgbClr val="123451"/>
                </a:solidFill>
                <a:latin typeface="Work Sans"/>
                <a:cs typeface="Work Sans"/>
              </a:rPr>
              <a:t>ZÁSTUPCI </a:t>
            </a:r>
            <a:r>
              <a:rPr sz="2700" dirty="0">
                <a:solidFill>
                  <a:srgbClr val="123451"/>
                </a:solidFill>
                <a:latin typeface="Work Sans"/>
                <a:cs typeface="Work Sans"/>
              </a:rPr>
              <a:t>ODBORNÉ</a:t>
            </a:r>
            <a:r>
              <a:rPr sz="2700" spc="-4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spc="-20" dirty="0">
                <a:solidFill>
                  <a:srgbClr val="123451"/>
                </a:solidFill>
                <a:latin typeface="Work Sans"/>
                <a:cs typeface="Work Sans"/>
              </a:rPr>
              <a:t>INSOLVENČNÍ</a:t>
            </a:r>
            <a:r>
              <a:rPr sz="2700" spc="-13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dirty="0">
                <a:solidFill>
                  <a:srgbClr val="123451"/>
                </a:solidFill>
                <a:latin typeface="Work Sans"/>
                <a:cs typeface="Work Sans"/>
              </a:rPr>
              <a:t>VEŘEJNOSTI</a:t>
            </a:r>
            <a:r>
              <a:rPr sz="2700" spc="-4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dirty="0">
                <a:solidFill>
                  <a:srgbClr val="123451"/>
                </a:solidFill>
                <a:latin typeface="Work Sans"/>
                <a:cs typeface="Work Sans"/>
              </a:rPr>
              <a:t>PŘIPRAVENO</a:t>
            </a:r>
            <a:r>
              <a:rPr sz="2700" spc="-13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dirty="0">
                <a:solidFill>
                  <a:srgbClr val="123451"/>
                </a:solidFill>
                <a:latin typeface="Work Sans"/>
                <a:cs typeface="Work Sans"/>
              </a:rPr>
              <a:t>VÉST</a:t>
            </a:r>
            <a:r>
              <a:rPr sz="2700" spc="-10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dirty="0">
                <a:solidFill>
                  <a:srgbClr val="123451"/>
                </a:solidFill>
                <a:latin typeface="Work Sans"/>
                <a:cs typeface="Work Sans"/>
              </a:rPr>
              <a:t>SE</a:t>
            </a:r>
            <a:r>
              <a:rPr sz="2700" spc="-4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dirty="0">
                <a:solidFill>
                  <a:srgbClr val="123451"/>
                </a:solidFill>
                <a:latin typeface="Work Sans"/>
                <a:cs typeface="Work Sans"/>
              </a:rPr>
              <a:t>ZÁSTUPCI</a:t>
            </a:r>
            <a:r>
              <a:rPr sz="2700" spc="-4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spc="-90" dirty="0">
                <a:solidFill>
                  <a:srgbClr val="123451"/>
                </a:solidFill>
                <a:latin typeface="Work Sans"/>
                <a:cs typeface="Work Sans"/>
              </a:rPr>
              <a:t>STÁTU</a:t>
            </a:r>
            <a:r>
              <a:rPr sz="2700" spc="-4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dirty="0">
                <a:solidFill>
                  <a:srgbClr val="123451"/>
                </a:solidFill>
                <a:latin typeface="Work Sans"/>
                <a:cs typeface="Work Sans"/>
              </a:rPr>
              <a:t>DISKUSI</a:t>
            </a:r>
            <a:r>
              <a:rPr sz="2700" spc="-14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dirty="0">
                <a:solidFill>
                  <a:srgbClr val="123451"/>
                </a:solidFill>
                <a:latin typeface="Work Sans"/>
                <a:cs typeface="Work Sans"/>
              </a:rPr>
              <a:t>A</a:t>
            </a:r>
            <a:r>
              <a:rPr sz="2700" spc="-14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spc="-10" dirty="0">
                <a:solidFill>
                  <a:srgbClr val="123451"/>
                </a:solidFill>
                <a:latin typeface="Work Sans"/>
                <a:cs typeface="Work Sans"/>
              </a:rPr>
              <a:t>PŘEDSTAVIT </a:t>
            </a:r>
            <a:r>
              <a:rPr sz="2700" spc="-70" dirty="0">
                <a:solidFill>
                  <a:srgbClr val="123451"/>
                </a:solidFill>
                <a:latin typeface="Work Sans"/>
                <a:cs typeface="Work Sans"/>
              </a:rPr>
              <a:t>DATA,</a:t>
            </a:r>
            <a:r>
              <a:rPr sz="2700" spc="-4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dirty="0">
                <a:solidFill>
                  <a:srgbClr val="123451"/>
                </a:solidFill>
                <a:latin typeface="Work Sans"/>
                <a:cs typeface="Work Sans"/>
              </a:rPr>
              <a:t>KTERÁ</a:t>
            </a:r>
            <a:r>
              <a:rPr sz="2700" spc="-22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dirty="0">
                <a:solidFill>
                  <a:srgbClr val="123451"/>
                </a:solidFill>
                <a:latin typeface="Work Sans"/>
                <a:cs typeface="Work Sans"/>
              </a:rPr>
              <a:t>VYCHÁZÍ</a:t>
            </a:r>
            <a:r>
              <a:rPr sz="2700" spc="-3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dirty="0">
                <a:solidFill>
                  <a:srgbClr val="123451"/>
                </a:solidFill>
                <a:latin typeface="Work Sans"/>
                <a:cs typeface="Work Sans"/>
              </a:rPr>
              <a:t>ZE</a:t>
            </a:r>
            <a:r>
              <a:rPr sz="2700" spc="-3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spc="-10" dirty="0">
                <a:solidFill>
                  <a:srgbClr val="123451"/>
                </a:solidFill>
                <a:latin typeface="Work Sans"/>
                <a:cs typeface="Work Sans"/>
              </a:rPr>
              <a:t>ZPRACOVÁNÍ</a:t>
            </a:r>
            <a:r>
              <a:rPr sz="2700" spc="-4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dirty="0">
                <a:solidFill>
                  <a:srgbClr val="123451"/>
                </a:solidFill>
                <a:latin typeface="Work Sans"/>
                <a:cs typeface="Work Sans"/>
              </a:rPr>
              <a:t>300</a:t>
            </a:r>
            <a:r>
              <a:rPr sz="2700" spc="-10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dirty="0">
                <a:solidFill>
                  <a:srgbClr val="123451"/>
                </a:solidFill>
                <a:latin typeface="Work Sans"/>
                <a:cs typeface="Work Sans"/>
              </a:rPr>
              <a:t>TISÍC</a:t>
            </a:r>
            <a:r>
              <a:rPr sz="2700" spc="-4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dirty="0">
                <a:solidFill>
                  <a:srgbClr val="123451"/>
                </a:solidFill>
                <a:latin typeface="Work Sans"/>
                <a:cs typeface="Work Sans"/>
              </a:rPr>
              <a:t>ÚDAJŮ</a:t>
            </a:r>
            <a:r>
              <a:rPr sz="2700" spc="-3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dirty="0">
                <a:solidFill>
                  <a:srgbClr val="123451"/>
                </a:solidFill>
                <a:latin typeface="Work Sans"/>
                <a:cs typeface="Work Sans"/>
              </a:rPr>
              <a:t>O</a:t>
            </a:r>
            <a:r>
              <a:rPr sz="2700" spc="-4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spc="-10" dirty="0">
                <a:solidFill>
                  <a:srgbClr val="123451"/>
                </a:solidFill>
                <a:latin typeface="Work Sans"/>
                <a:cs typeface="Work Sans"/>
              </a:rPr>
              <a:t>INSOLVENČNÍCH</a:t>
            </a:r>
            <a:r>
              <a:rPr sz="2700" spc="-3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700" spc="-10" dirty="0">
                <a:solidFill>
                  <a:srgbClr val="123451"/>
                </a:solidFill>
                <a:latin typeface="Work Sans"/>
                <a:cs typeface="Work Sans"/>
              </a:rPr>
              <a:t>DLUŽNÍCÍCH.</a:t>
            </a:r>
            <a:endParaRPr sz="2700">
              <a:latin typeface="Work Sans"/>
              <a:cs typeface="Work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3455670"/>
          </a:xfrm>
          <a:custGeom>
            <a:avLst/>
            <a:gdLst/>
            <a:ahLst/>
            <a:cxnLst/>
            <a:rect l="l" t="t" r="r" b="b"/>
            <a:pathLst>
              <a:path w="20104100" h="3455670">
                <a:moveTo>
                  <a:pt x="20104099" y="0"/>
                </a:moveTo>
                <a:lnTo>
                  <a:pt x="0" y="0"/>
                </a:lnTo>
                <a:lnTo>
                  <a:pt x="0" y="3455392"/>
                </a:lnTo>
                <a:lnTo>
                  <a:pt x="20104099" y="3455392"/>
                </a:lnTo>
                <a:lnTo>
                  <a:pt x="20104099" y="0"/>
                </a:lnTo>
                <a:close/>
              </a:path>
            </a:pathLst>
          </a:custGeom>
          <a:solidFill>
            <a:srgbClr val="1234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/>
              <a:t>DĚKUJEME</a:t>
            </a:r>
            <a:r>
              <a:rPr spc="60" dirty="0"/>
              <a:t> </a:t>
            </a:r>
            <a:r>
              <a:rPr dirty="0"/>
              <a:t>ZA</a:t>
            </a:r>
            <a:r>
              <a:rPr spc="-135" dirty="0"/>
              <a:t> </a:t>
            </a:r>
            <a:r>
              <a:rPr spc="-10" dirty="0"/>
              <a:t>POZORNOST</a:t>
            </a:r>
          </a:p>
        </p:txBody>
      </p:sp>
      <p:sp>
        <p:nvSpPr>
          <p:cNvPr id="4" name="object 4"/>
          <p:cNvSpPr/>
          <p:nvPr/>
        </p:nvSpPr>
        <p:spPr>
          <a:xfrm>
            <a:off x="1047088" y="1497336"/>
            <a:ext cx="2042160" cy="31750"/>
          </a:xfrm>
          <a:custGeom>
            <a:avLst/>
            <a:gdLst/>
            <a:ahLst/>
            <a:cxnLst/>
            <a:rect l="l" t="t" r="r" b="b"/>
            <a:pathLst>
              <a:path w="2042160" h="31750">
                <a:moveTo>
                  <a:pt x="2041822" y="0"/>
                </a:moveTo>
                <a:lnTo>
                  <a:pt x="0" y="0"/>
                </a:lnTo>
                <a:lnTo>
                  <a:pt x="0" y="31412"/>
                </a:lnTo>
                <a:lnTo>
                  <a:pt x="2041822" y="31412"/>
                </a:lnTo>
                <a:lnTo>
                  <a:pt x="204182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34388" y="1013130"/>
            <a:ext cx="9422765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00" spc="-45" dirty="0">
                <a:solidFill>
                  <a:srgbClr val="FFFFFF"/>
                </a:solidFill>
                <a:latin typeface="Work Sans"/>
                <a:cs typeface="Work Sans"/>
              </a:rPr>
              <a:t>TISKOVÁ</a:t>
            </a:r>
            <a:r>
              <a:rPr sz="2400" spc="-160" dirty="0">
                <a:solidFill>
                  <a:srgbClr val="FFFFFF"/>
                </a:solidFill>
                <a:latin typeface="Work Sans"/>
                <a:cs typeface="Work Sans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Work Sans"/>
                <a:cs typeface="Work Sans"/>
              </a:rPr>
              <a:t>KONFERENCE:</a:t>
            </a:r>
            <a:r>
              <a:rPr sz="2400" spc="-185" dirty="0">
                <a:solidFill>
                  <a:srgbClr val="FFFFFF"/>
                </a:solidFill>
                <a:latin typeface="Work Sans"/>
                <a:cs typeface="Work Sans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ZÁSADNÍ</a:t>
            </a:r>
            <a:r>
              <a:rPr sz="2400" b="0" spc="-8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spc="-65" dirty="0">
                <a:solidFill>
                  <a:srgbClr val="FFFFFF"/>
                </a:solidFill>
                <a:latin typeface="Work Sans ExtraLight"/>
                <a:cs typeface="Work Sans ExtraLight"/>
              </a:rPr>
              <a:t>OBRAT</a:t>
            </a:r>
            <a:r>
              <a:rPr sz="2400" b="0" spc="-16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V</a:t>
            </a:r>
            <a:r>
              <a:rPr sz="2400" b="0" spc="-14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POHLEDU</a:t>
            </a:r>
            <a:r>
              <a:rPr sz="2400" b="0" spc="-55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Work Sans ExtraLight"/>
                <a:cs typeface="Work Sans ExtraLight"/>
              </a:rPr>
              <a:t>NA</a:t>
            </a:r>
            <a:r>
              <a:rPr sz="2400" b="0" spc="-110" dirty="0">
                <a:solidFill>
                  <a:srgbClr val="FFFFFF"/>
                </a:solidFill>
                <a:latin typeface="Work Sans ExtraLight"/>
                <a:cs typeface="Work Sans ExtraLight"/>
              </a:rPr>
              <a:t> </a:t>
            </a:r>
            <a:r>
              <a:rPr sz="2400" b="0" spc="-10" dirty="0">
                <a:solidFill>
                  <a:srgbClr val="FFFFFF"/>
                </a:solidFill>
                <a:latin typeface="Work Sans ExtraLight"/>
                <a:cs typeface="Work Sans ExtraLight"/>
              </a:rPr>
              <a:t>DLUŽNÍKY</a:t>
            </a:r>
            <a:endParaRPr sz="2400">
              <a:latin typeface="Work Sans ExtraLight"/>
              <a:cs typeface="Work Sans Extra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34388" y="3877229"/>
            <a:ext cx="11184890" cy="64687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5"/>
              </a:spcBef>
            </a:pPr>
            <a:r>
              <a:rPr sz="4100" spc="-160" dirty="0">
                <a:solidFill>
                  <a:srgbClr val="123451"/>
                </a:solidFill>
                <a:latin typeface="Work Sans"/>
                <a:cs typeface="Work Sans"/>
              </a:rPr>
              <a:t>TATO</a:t>
            </a:r>
            <a:r>
              <a:rPr sz="4100" spc="-5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4100" spc="-25" dirty="0">
                <a:solidFill>
                  <a:srgbClr val="123451"/>
                </a:solidFill>
                <a:latin typeface="Work Sans"/>
                <a:cs typeface="Work Sans"/>
              </a:rPr>
              <a:t>PREZENTACE</a:t>
            </a:r>
            <a:r>
              <a:rPr sz="4100" spc="-15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4100" dirty="0">
                <a:solidFill>
                  <a:srgbClr val="123451"/>
                </a:solidFill>
                <a:latin typeface="Work Sans"/>
                <a:cs typeface="Work Sans"/>
              </a:rPr>
              <a:t>JE</a:t>
            </a:r>
            <a:r>
              <a:rPr sz="4100" spc="-5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4100" dirty="0">
                <a:solidFill>
                  <a:srgbClr val="123451"/>
                </a:solidFill>
                <a:latin typeface="Work Sans"/>
                <a:cs typeface="Work Sans"/>
              </a:rPr>
              <a:t>SE</a:t>
            </a:r>
            <a:r>
              <a:rPr sz="4100" spc="-18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4100" dirty="0">
                <a:solidFill>
                  <a:srgbClr val="123451"/>
                </a:solidFill>
                <a:latin typeface="Work Sans"/>
                <a:cs typeface="Work Sans"/>
              </a:rPr>
              <a:t>VŠEMI</a:t>
            </a:r>
            <a:r>
              <a:rPr sz="4100" spc="-5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4100" spc="-10" dirty="0">
                <a:solidFill>
                  <a:srgbClr val="123451"/>
                </a:solidFill>
                <a:latin typeface="Work Sans"/>
                <a:cs typeface="Work Sans"/>
              </a:rPr>
              <a:t>PODKLADY </a:t>
            </a:r>
            <a:r>
              <a:rPr sz="4100" dirty="0">
                <a:solidFill>
                  <a:srgbClr val="123451"/>
                </a:solidFill>
                <a:latin typeface="Work Sans"/>
                <a:cs typeface="Work Sans"/>
              </a:rPr>
              <a:t>KE</a:t>
            </a:r>
            <a:r>
              <a:rPr sz="4100" spc="-10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4100" spc="-25" dirty="0">
                <a:solidFill>
                  <a:srgbClr val="123451"/>
                </a:solidFill>
                <a:latin typeface="Work Sans"/>
                <a:cs typeface="Work Sans"/>
              </a:rPr>
              <a:t>STAŽENÍ</a:t>
            </a:r>
            <a:r>
              <a:rPr sz="4100" spc="-9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4100" dirty="0">
                <a:solidFill>
                  <a:srgbClr val="123451"/>
                </a:solidFill>
                <a:latin typeface="Work Sans"/>
                <a:cs typeface="Work Sans"/>
              </a:rPr>
              <a:t>NA</a:t>
            </a:r>
            <a:r>
              <a:rPr sz="4100" spc="-24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4100" dirty="0">
                <a:solidFill>
                  <a:srgbClr val="123451"/>
                </a:solidFill>
                <a:latin typeface="Work Sans"/>
                <a:cs typeface="Work Sans"/>
              </a:rPr>
              <a:t>STRÁNKÁCH</a:t>
            </a:r>
            <a:r>
              <a:rPr sz="4100" spc="-9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4100" spc="-10" dirty="0">
                <a:solidFill>
                  <a:srgbClr val="123451"/>
                </a:solidFill>
                <a:latin typeface="Work Sans"/>
                <a:cs typeface="Work Sans"/>
              </a:rPr>
              <a:t>INSOLCENTRA</a:t>
            </a:r>
            <a:endParaRPr sz="4100">
              <a:latin typeface="Work Sans"/>
              <a:cs typeface="Work Sans"/>
            </a:endParaRPr>
          </a:p>
          <a:p>
            <a:pPr marL="12700">
              <a:lnSpc>
                <a:spcPct val="100000"/>
              </a:lnSpc>
              <a:spcBef>
                <a:spcPts val="1665"/>
              </a:spcBef>
            </a:pPr>
            <a:r>
              <a:rPr sz="2700" b="1" spc="-10" dirty="0">
                <a:solidFill>
                  <a:srgbClr val="123451"/>
                </a:solidFill>
                <a:latin typeface="Work Sans"/>
                <a:cs typeface="Work Sans"/>
                <a:hlinkClick r:id="rId2"/>
              </a:rPr>
              <a:t>WWW.INSOLCENTRUM.CZ</a:t>
            </a:r>
            <a:endParaRPr sz="2700">
              <a:latin typeface="Work Sans"/>
              <a:cs typeface="Work Sans"/>
            </a:endParaRPr>
          </a:p>
          <a:p>
            <a:pPr>
              <a:lnSpc>
                <a:spcPct val="100000"/>
              </a:lnSpc>
            </a:pPr>
            <a:endParaRPr sz="3200">
              <a:latin typeface="Work Sans"/>
              <a:cs typeface="Work Sans"/>
            </a:endParaRPr>
          </a:p>
          <a:p>
            <a:pPr marL="307340" indent="-295275">
              <a:lnSpc>
                <a:spcPct val="100000"/>
              </a:lnSpc>
              <a:spcBef>
                <a:spcPts val="2015"/>
              </a:spcBef>
              <a:buChar char="•"/>
              <a:tabLst>
                <a:tab pos="307975" algn="l"/>
              </a:tabLst>
            </a:pPr>
            <a:r>
              <a:rPr sz="2950" spc="-65" dirty="0">
                <a:solidFill>
                  <a:srgbClr val="123451"/>
                </a:solidFill>
                <a:latin typeface="Work Sans"/>
                <a:cs typeface="Work Sans"/>
              </a:rPr>
              <a:t>PRŮZKUM</a:t>
            </a:r>
            <a:r>
              <a:rPr sz="2950" spc="-22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950" spc="-70" dirty="0">
                <a:solidFill>
                  <a:srgbClr val="123451"/>
                </a:solidFill>
                <a:latin typeface="Work Sans"/>
                <a:cs typeface="Work Sans"/>
              </a:rPr>
              <a:t>VEŘEJNÉHO</a:t>
            </a:r>
            <a:r>
              <a:rPr sz="2950" spc="-11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950" spc="-10" dirty="0">
                <a:solidFill>
                  <a:srgbClr val="123451"/>
                </a:solidFill>
                <a:latin typeface="Work Sans"/>
                <a:cs typeface="Work Sans"/>
              </a:rPr>
              <a:t>MÍNĚNÍ</a:t>
            </a:r>
            <a:endParaRPr sz="2950">
              <a:latin typeface="Work Sans"/>
              <a:cs typeface="Work Sans"/>
            </a:endParaRPr>
          </a:p>
          <a:p>
            <a:pPr marL="307340" indent="-295275">
              <a:lnSpc>
                <a:spcPct val="100000"/>
              </a:lnSpc>
              <a:spcBef>
                <a:spcPts val="2230"/>
              </a:spcBef>
              <a:buChar char="•"/>
              <a:tabLst>
                <a:tab pos="307975" algn="l"/>
              </a:tabLst>
            </a:pPr>
            <a:r>
              <a:rPr sz="2950" spc="-110" dirty="0">
                <a:solidFill>
                  <a:srgbClr val="123451"/>
                </a:solidFill>
                <a:latin typeface="Work Sans"/>
                <a:cs typeface="Work Sans"/>
              </a:rPr>
              <a:t>ANKETA</a:t>
            </a:r>
            <a:r>
              <a:rPr sz="2950" spc="-24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950" spc="-90" dirty="0">
                <a:solidFill>
                  <a:srgbClr val="123451"/>
                </a:solidFill>
                <a:latin typeface="Work Sans"/>
                <a:cs typeface="Work Sans"/>
              </a:rPr>
              <a:t>INSOLVENČNÍCH</a:t>
            </a:r>
            <a:r>
              <a:rPr sz="2950" spc="-14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950" spc="-10" dirty="0">
                <a:solidFill>
                  <a:srgbClr val="123451"/>
                </a:solidFill>
                <a:latin typeface="Work Sans"/>
                <a:cs typeface="Work Sans"/>
              </a:rPr>
              <a:t>SOUDCŮ</a:t>
            </a:r>
            <a:endParaRPr sz="2950">
              <a:latin typeface="Work Sans"/>
              <a:cs typeface="Work Sans"/>
            </a:endParaRPr>
          </a:p>
          <a:p>
            <a:pPr marL="307340" indent="-295275">
              <a:lnSpc>
                <a:spcPct val="100000"/>
              </a:lnSpc>
              <a:spcBef>
                <a:spcPts val="2230"/>
              </a:spcBef>
              <a:buChar char="•"/>
              <a:tabLst>
                <a:tab pos="307975" algn="l"/>
              </a:tabLst>
            </a:pPr>
            <a:r>
              <a:rPr sz="2950" spc="-110" dirty="0">
                <a:solidFill>
                  <a:srgbClr val="123451"/>
                </a:solidFill>
                <a:latin typeface="Work Sans"/>
                <a:cs typeface="Work Sans"/>
              </a:rPr>
              <a:t>ANKETA</a:t>
            </a:r>
            <a:r>
              <a:rPr sz="2950" spc="-22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950" spc="-10" dirty="0">
                <a:solidFill>
                  <a:srgbClr val="123451"/>
                </a:solidFill>
                <a:latin typeface="Work Sans"/>
                <a:cs typeface="Work Sans"/>
              </a:rPr>
              <a:t>STAROSTŮ</a:t>
            </a:r>
            <a:endParaRPr sz="2950">
              <a:latin typeface="Work Sans"/>
              <a:cs typeface="Work Sans"/>
            </a:endParaRPr>
          </a:p>
          <a:p>
            <a:pPr marL="307340" indent="-295275">
              <a:lnSpc>
                <a:spcPct val="100000"/>
              </a:lnSpc>
              <a:spcBef>
                <a:spcPts val="2230"/>
              </a:spcBef>
              <a:buChar char="•"/>
              <a:tabLst>
                <a:tab pos="307975" algn="l"/>
              </a:tabLst>
            </a:pPr>
            <a:r>
              <a:rPr sz="2950" spc="-114" dirty="0">
                <a:solidFill>
                  <a:srgbClr val="123451"/>
                </a:solidFill>
                <a:latin typeface="Work Sans"/>
                <a:cs typeface="Work Sans"/>
              </a:rPr>
              <a:t>TISKOVÁ</a:t>
            </a:r>
            <a:r>
              <a:rPr sz="2950" spc="-20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950" spc="-10" dirty="0">
                <a:solidFill>
                  <a:srgbClr val="123451"/>
                </a:solidFill>
                <a:latin typeface="Work Sans"/>
                <a:cs typeface="Work Sans"/>
              </a:rPr>
              <a:t>ZPRÁVA</a:t>
            </a:r>
            <a:endParaRPr sz="2950">
              <a:latin typeface="Work Sans"/>
              <a:cs typeface="Work Sans"/>
            </a:endParaRPr>
          </a:p>
          <a:p>
            <a:pPr marL="305435" marR="1024890" indent="-293370">
              <a:lnSpc>
                <a:spcPct val="100000"/>
              </a:lnSpc>
              <a:spcBef>
                <a:spcPts val="2235"/>
              </a:spcBef>
              <a:buChar char="•"/>
              <a:tabLst>
                <a:tab pos="307975" algn="l"/>
              </a:tabLst>
            </a:pPr>
            <a:r>
              <a:rPr sz="2950" spc="-50" dirty="0">
                <a:solidFill>
                  <a:srgbClr val="123451"/>
                </a:solidFill>
                <a:latin typeface="Work Sans"/>
                <a:cs typeface="Work Sans"/>
              </a:rPr>
              <a:t>ODKAZ</a:t>
            </a:r>
            <a:r>
              <a:rPr sz="2950" spc="-10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950" spc="-45" dirty="0">
                <a:solidFill>
                  <a:srgbClr val="123451"/>
                </a:solidFill>
                <a:latin typeface="Work Sans"/>
                <a:cs typeface="Work Sans"/>
              </a:rPr>
              <a:t>NA</a:t>
            </a:r>
            <a:r>
              <a:rPr sz="2950" spc="-22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950" spc="-114" dirty="0">
                <a:solidFill>
                  <a:srgbClr val="123451"/>
                </a:solidFill>
                <a:latin typeface="Work Sans"/>
                <a:cs typeface="Work Sans"/>
              </a:rPr>
              <a:t>KULATÝ</a:t>
            </a:r>
            <a:r>
              <a:rPr sz="2950" spc="-22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950" spc="-100" dirty="0">
                <a:solidFill>
                  <a:srgbClr val="123451"/>
                </a:solidFill>
                <a:latin typeface="Work Sans"/>
                <a:cs typeface="Work Sans"/>
              </a:rPr>
              <a:t>STŮL</a:t>
            </a:r>
            <a:r>
              <a:rPr sz="2950" spc="-18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950" spc="-45" dirty="0">
                <a:solidFill>
                  <a:srgbClr val="123451"/>
                </a:solidFill>
                <a:latin typeface="Work Sans"/>
                <a:cs typeface="Work Sans"/>
              </a:rPr>
              <a:t>NA</a:t>
            </a:r>
            <a:r>
              <a:rPr sz="2950" spc="-30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950" spc="-60" dirty="0">
                <a:solidFill>
                  <a:srgbClr val="123451"/>
                </a:solidFill>
                <a:latin typeface="Work Sans"/>
                <a:cs typeface="Work Sans"/>
              </a:rPr>
              <a:t>TÉMA</a:t>
            </a:r>
            <a:r>
              <a:rPr sz="2950" spc="-22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950" spc="-90" dirty="0">
                <a:solidFill>
                  <a:srgbClr val="123451"/>
                </a:solidFill>
                <a:latin typeface="Work Sans"/>
                <a:cs typeface="Work Sans"/>
              </a:rPr>
              <a:t>HROZBY</a:t>
            </a:r>
            <a:r>
              <a:rPr sz="2950" spc="-22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950" spc="-65" dirty="0">
                <a:solidFill>
                  <a:srgbClr val="123451"/>
                </a:solidFill>
                <a:latin typeface="Work Sans"/>
                <a:cs typeface="Work Sans"/>
              </a:rPr>
              <a:t>INSOLVENCÍ </a:t>
            </a:r>
            <a:r>
              <a:rPr sz="2950" spc="-55" dirty="0">
                <a:solidFill>
                  <a:srgbClr val="123451"/>
                </a:solidFill>
                <a:latin typeface="Work Sans"/>
                <a:cs typeface="Work Sans"/>
              </a:rPr>
              <a:t>OBČANŮ</a:t>
            </a:r>
            <a:r>
              <a:rPr sz="2950" spc="-18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950" dirty="0">
                <a:solidFill>
                  <a:srgbClr val="123451"/>
                </a:solidFill>
                <a:latin typeface="Work Sans"/>
                <a:cs typeface="Work Sans"/>
              </a:rPr>
              <a:t>ČR</a:t>
            </a:r>
            <a:r>
              <a:rPr sz="2950" spc="-18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950" dirty="0">
                <a:solidFill>
                  <a:srgbClr val="123451"/>
                </a:solidFill>
                <a:latin typeface="Work Sans"/>
                <a:cs typeface="Work Sans"/>
              </a:rPr>
              <a:t>Z</a:t>
            </a:r>
            <a:r>
              <a:rPr sz="2950" spc="-18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950" dirty="0">
                <a:solidFill>
                  <a:srgbClr val="123451"/>
                </a:solidFill>
                <a:latin typeface="Work Sans"/>
                <a:cs typeface="Work Sans"/>
              </a:rPr>
              <a:t>3.</a:t>
            </a:r>
            <a:r>
              <a:rPr sz="2950" spc="-235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950" dirty="0">
                <a:solidFill>
                  <a:srgbClr val="123451"/>
                </a:solidFill>
                <a:latin typeface="Work Sans"/>
                <a:cs typeface="Work Sans"/>
              </a:rPr>
              <a:t>1.</a:t>
            </a:r>
            <a:r>
              <a:rPr sz="2950" spc="-180" dirty="0">
                <a:solidFill>
                  <a:srgbClr val="123451"/>
                </a:solidFill>
                <a:latin typeface="Work Sans"/>
                <a:cs typeface="Work Sans"/>
              </a:rPr>
              <a:t> </a:t>
            </a:r>
            <a:r>
              <a:rPr sz="2950" spc="-20" dirty="0">
                <a:solidFill>
                  <a:srgbClr val="123451"/>
                </a:solidFill>
                <a:latin typeface="Work Sans"/>
                <a:cs typeface="Work Sans"/>
              </a:rPr>
              <a:t>2023</a:t>
            </a:r>
            <a:endParaRPr sz="2950">
              <a:latin typeface="Work Sans"/>
              <a:cs typeface="Work San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47088" y="6111562"/>
            <a:ext cx="12565380" cy="31750"/>
          </a:xfrm>
          <a:custGeom>
            <a:avLst/>
            <a:gdLst/>
            <a:ahLst/>
            <a:cxnLst/>
            <a:rect l="l" t="t" r="r" b="b"/>
            <a:pathLst>
              <a:path w="12565380" h="31750">
                <a:moveTo>
                  <a:pt x="12565062" y="0"/>
                </a:moveTo>
                <a:lnTo>
                  <a:pt x="0" y="0"/>
                </a:lnTo>
                <a:lnTo>
                  <a:pt x="0" y="31412"/>
                </a:lnTo>
                <a:lnTo>
                  <a:pt x="12565062" y="31412"/>
                </a:lnTo>
                <a:lnTo>
                  <a:pt x="12565062" y="0"/>
                </a:lnTo>
                <a:close/>
              </a:path>
            </a:pathLst>
          </a:custGeom>
          <a:solidFill>
            <a:srgbClr val="F3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5693051" y="6897507"/>
            <a:ext cx="636905" cy="636905"/>
            <a:chOff x="15693051" y="6897507"/>
            <a:chExt cx="636905" cy="636905"/>
          </a:xfrm>
        </p:grpSpPr>
        <p:sp>
          <p:nvSpPr>
            <p:cNvPr id="9" name="object 9"/>
            <p:cNvSpPr/>
            <p:nvPr/>
          </p:nvSpPr>
          <p:spPr>
            <a:xfrm>
              <a:off x="15693051" y="6897507"/>
              <a:ext cx="636905" cy="636905"/>
            </a:xfrm>
            <a:custGeom>
              <a:avLst/>
              <a:gdLst/>
              <a:ahLst/>
              <a:cxnLst/>
              <a:rect l="l" t="t" r="r" b="b"/>
              <a:pathLst>
                <a:path w="636905" h="636904">
                  <a:moveTo>
                    <a:pt x="636430" y="0"/>
                  </a:moveTo>
                  <a:lnTo>
                    <a:pt x="0" y="0"/>
                  </a:lnTo>
                  <a:lnTo>
                    <a:pt x="0" y="636420"/>
                  </a:lnTo>
                  <a:lnTo>
                    <a:pt x="636430" y="636420"/>
                  </a:lnTo>
                  <a:lnTo>
                    <a:pt x="636430" y="0"/>
                  </a:lnTo>
                  <a:close/>
                </a:path>
              </a:pathLst>
            </a:custGeom>
            <a:solidFill>
              <a:srgbClr val="0202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783970" y="6988426"/>
              <a:ext cx="454659" cy="454659"/>
            </a:xfrm>
            <a:custGeom>
              <a:avLst/>
              <a:gdLst/>
              <a:ahLst/>
              <a:cxnLst/>
              <a:rect l="l" t="t" r="r" b="b"/>
              <a:pathLst>
                <a:path w="454659" h="454659">
                  <a:moveTo>
                    <a:pt x="454593" y="0"/>
                  </a:moveTo>
                  <a:lnTo>
                    <a:pt x="0" y="0"/>
                  </a:lnTo>
                  <a:lnTo>
                    <a:pt x="0" y="454593"/>
                  </a:lnTo>
                  <a:lnTo>
                    <a:pt x="454593" y="454593"/>
                  </a:lnTo>
                  <a:lnTo>
                    <a:pt x="4545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874888" y="7079345"/>
              <a:ext cx="273050" cy="273050"/>
            </a:xfrm>
            <a:custGeom>
              <a:avLst/>
              <a:gdLst/>
              <a:ahLst/>
              <a:cxnLst/>
              <a:rect l="l" t="t" r="r" b="b"/>
              <a:pathLst>
                <a:path w="273050" h="273050">
                  <a:moveTo>
                    <a:pt x="272756" y="0"/>
                  </a:moveTo>
                  <a:lnTo>
                    <a:pt x="0" y="0"/>
                  </a:lnTo>
                  <a:lnTo>
                    <a:pt x="0" y="272756"/>
                  </a:lnTo>
                  <a:lnTo>
                    <a:pt x="272756" y="272756"/>
                  </a:lnTo>
                  <a:lnTo>
                    <a:pt x="272756" y="0"/>
                  </a:lnTo>
                  <a:close/>
                </a:path>
              </a:pathLst>
            </a:custGeom>
            <a:solidFill>
              <a:srgbClr val="0202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18056916" y="6897507"/>
            <a:ext cx="636905" cy="636905"/>
            <a:chOff x="18056916" y="6897507"/>
            <a:chExt cx="636905" cy="636905"/>
          </a:xfrm>
        </p:grpSpPr>
        <p:sp>
          <p:nvSpPr>
            <p:cNvPr id="13" name="object 13"/>
            <p:cNvSpPr/>
            <p:nvPr/>
          </p:nvSpPr>
          <p:spPr>
            <a:xfrm>
              <a:off x="18056916" y="6897507"/>
              <a:ext cx="636905" cy="636905"/>
            </a:xfrm>
            <a:custGeom>
              <a:avLst/>
              <a:gdLst/>
              <a:ahLst/>
              <a:cxnLst/>
              <a:rect l="l" t="t" r="r" b="b"/>
              <a:pathLst>
                <a:path w="636905" h="636904">
                  <a:moveTo>
                    <a:pt x="636430" y="0"/>
                  </a:moveTo>
                  <a:lnTo>
                    <a:pt x="0" y="0"/>
                  </a:lnTo>
                  <a:lnTo>
                    <a:pt x="0" y="636420"/>
                  </a:lnTo>
                  <a:lnTo>
                    <a:pt x="636430" y="636420"/>
                  </a:lnTo>
                  <a:lnTo>
                    <a:pt x="636430" y="0"/>
                  </a:lnTo>
                  <a:close/>
                </a:path>
              </a:pathLst>
            </a:custGeom>
            <a:solidFill>
              <a:srgbClr val="0202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8147835" y="6988426"/>
              <a:ext cx="454659" cy="454659"/>
            </a:xfrm>
            <a:custGeom>
              <a:avLst/>
              <a:gdLst/>
              <a:ahLst/>
              <a:cxnLst/>
              <a:rect l="l" t="t" r="r" b="b"/>
              <a:pathLst>
                <a:path w="454659" h="454659">
                  <a:moveTo>
                    <a:pt x="454593" y="0"/>
                  </a:moveTo>
                  <a:lnTo>
                    <a:pt x="0" y="0"/>
                  </a:lnTo>
                  <a:lnTo>
                    <a:pt x="0" y="454593"/>
                  </a:lnTo>
                  <a:lnTo>
                    <a:pt x="454593" y="454593"/>
                  </a:lnTo>
                  <a:lnTo>
                    <a:pt x="4545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8238753" y="7079345"/>
              <a:ext cx="273050" cy="273050"/>
            </a:xfrm>
            <a:custGeom>
              <a:avLst/>
              <a:gdLst/>
              <a:ahLst/>
              <a:cxnLst/>
              <a:rect l="l" t="t" r="r" b="b"/>
              <a:pathLst>
                <a:path w="273050" h="273050">
                  <a:moveTo>
                    <a:pt x="272756" y="0"/>
                  </a:moveTo>
                  <a:lnTo>
                    <a:pt x="0" y="0"/>
                  </a:lnTo>
                  <a:lnTo>
                    <a:pt x="0" y="272756"/>
                  </a:lnTo>
                  <a:lnTo>
                    <a:pt x="272756" y="272756"/>
                  </a:lnTo>
                  <a:lnTo>
                    <a:pt x="272756" y="0"/>
                  </a:lnTo>
                  <a:close/>
                </a:path>
              </a:pathLst>
            </a:custGeom>
            <a:solidFill>
              <a:srgbClr val="0202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15693051" y="9261372"/>
            <a:ext cx="636905" cy="636905"/>
            <a:chOff x="15693051" y="9261372"/>
            <a:chExt cx="636905" cy="636905"/>
          </a:xfrm>
        </p:grpSpPr>
        <p:sp>
          <p:nvSpPr>
            <p:cNvPr id="17" name="object 17"/>
            <p:cNvSpPr/>
            <p:nvPr/>
          </p:nvSpPr>
          <p:spPr>
            <a:xfrm>
              <a:off x="15693051" y="9261372"/>
              <a:ext cx="636905" cy="636905"/>
            </a:xfrm>
            <a:custGeom>
              <a:avLst/>
              <a:gdLst/>
              <a:ahLst/>
              <a:cxnLst/>
              <a:rect l="l" t="t" r="r" b="b"/>
              <a:pathLst>
                <a:path w="636905" h="636904">
                  <a:moveTo>
                    <a:pt x="636430" y="0"/>
                  </a:moveTo>
                  <a:lnTo>
                    <a:pt x="0" y="0"/>
                  </a:lnTo>
                  <a:lnTo>
                    <a:pt x="0" y="636420"/>
                  </a:lnTo>
                  <a:lnTo>
                    <a:pt x="636430" y="636420"/>
                  </a:lnTo>
                  <a:lnTo>
                    <a:pt x="636430" y="0"/>
                  </a:lnTo>
                  <a:close/>
                </a:path>
              </a:pathLst>
            </a:custGeom>
            <a:solidFill>
              <a:srgbClr val="0202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5783970" y="9352291"/>
              <a:ext cx="454659" cy="454659"/>
            </a:xfrm>
            <a:custGeom>
              <a:avLst/>
              <a:gdLst/>
              <a:ahLst/>
              <a:cxnLst/>
              <a:rect l="l" t="t" r="r" b="b"/>
              <a:pathLst>
                <a:path w="454659" h="454659">
                  <a:moveTo>
                    <a:pt x="454593" y="0"/>
                  </a:moveTo>
                  <a:lnTo>
                    <a:pt x="0" y="0"/>
                  </a:lnTo>
                  <a:lnTo>
                    <a:pt x="0" y="454593"/>
                  </a:lnTo>
                  <a:lnTo>
                    <a:pt x="454593" y="454593"/>
                  </a:lnTo>
                  <a:lnTo>
                    <a:pt x="4545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5874888" y="9443210"/>
              <a:ext cx="273050" cy="273050"/>
            </a:xfrm>
            <a:custGeom>
              <a:avLst/>
              <a:gdLst/>
              <a:ahLst/>
              <a:cxnLst/>
              <a:rect l="l" t="t" r="r" b="b"/>
              <a:pathLst>
                <a:path w="273050" h="273050">
                  <a:moveTo>
                    <a:pt x="272756" y="0"/>
                  </a:moveTo>
                  <a:lnTo>
                    <a:pt x="0" y="0"/>
                  </a:lnTo>
                  <a:lnTo>
                    <a:pt x="0" y="272756"/>
                  </a:lnTo>
                  <a:lnTo>
                    <a:pt x="272756" y="272756"/>
                  </a:lnTo>
                  <a:lnTo>
                    <a:pt x="272756" y="0"/>
                  </a:lnTo>
                  <a:close/>
                </a:path>
              </a:pathLst>
            </a:custGeom>
            <a:solidFill>
              <a:srgbClr val="0202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15693051" y="6897507"/>
            <a:ext cx="3000375" cy="3000375"/>
            <a:chOff x="15693051" y="6897507"/>
            <a:chExt cx="3000375" cy="3000375"/>
          </a:xfrm>
        </p:grpSpPr>
        <p:sp>
          <p:nvSpPr>
            <p:cNvPr id="21" name="object 21"/>
            <p:cNvSpPr/>
            <p:nvPr/>
          </p:nvSpPr>
          <p:spPr>
            <a:xfrm>
              <a:off x="17875079" y="9079535"/>
              <a:ext cx="454659" cy="454659"/>
            </a:xfrm>
            <a:custGeom>
              <a:avLst/>
              <a:gdLst/>
              <a:ahLst/>
              <a:cxnLst/>
              <a:rect l="l" t="t" r="r" b="b"/>
              <a:pathLst>
                <a:path w="454659" h="454659">
                  <a:moveTo>
                    <a:pt x="454593" y="0"/>
                  </a:moveTo>
                  <a:lnTo>
                    <a:pt x="0" y="0"/>
                  </a:lnTo>
                  <a:lnTo>
                    <a:pt x="0" y="454593"/>
                  </a:lnTo>
                  <a:lnTo>
                    <a:pt x="454593" y="454593"/>
                  </a:lnTo>
                  <a:lnTo>
                    <a:pt x="454593" y="0"/>
                  </a:lnTo>
                  <a:close/>
                </a:path>
              </a:pathLst>
            </a:custGeom>
            <a:solidFill>
              <a:srgbClr val="0202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7965997" y="9170454"/>
              <a:ext cx="273050" cy="273050"/>
            </a:xfrm>
            <a:custGeom>
              <a:avLst/>
              <a:gdLst/>
              <a:ahLst/>
              <a:cxnLst/>
              <a:rect l="l" t="t" r="r" b="b"/>
              <a:pathLst>
                <a:path w="273050" h="273050">
                  <a:moveTo>
                    <a:pt x="272756" y="0"/>
                  </a:moveTo>
                  <a:lnTo>
                    <a:pt x="0" y="0"/>
                  </a:lnTo>
                  <a:lnTo>
                    <a:pt x="0" y="272756"/>
                  </a:lnTo>
                  <a:lnTo>
                    <a:pt x="272756" y="272756"/>
                  </a:lnTo>
                  <a:lnTo>
                    <a:pt x="2727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6420390" y="6897516"/>
              <a:ext cx="1727835" cy="2454910"/>
            </a:xfrm>
            <a:custGeom>
              <a:avLst/>
              <a:gdLst/>
              <a:ahLst/>
              <a:cxnLst/>
              <a:rect l="l" t="t" r="r" b="b"/>
              <a:pathLst>
                <a:path w="1727834" h="2454909">
                  <a:moveTo>
                    <a:pt x="363664" y="636422"/>
                  </a:moveTo>
                  <a:lnTo>
                    <a:pt x="272745" y="636422"/>
                  </a:lnTo>
                  <a:lnTo>
                    <a:pt x="272745" y="545503"/>
                  </a:lnTo>
                  <a:lnTo>
                    <a:pt x="272745" y="454583"/>
                  </a:lnTo>
                  <a:lnTo>
                    <a:pt x="272745" y="363664"/>
                  </a:lnTo>
                  <a:lnTo>
                    <a:pt x="272745" y="272745"/>
                  </a:lnTo>
                  <a:lnTo>
                    <a:pt x="181838" y="272745"/>
                  </a:lnTo>
                  <a:lnTo>
                    <a:pt x="181838" y="181838"/>
                  </a:lnTo>
                  <a:lnTo>
                    <a:pt x="90919" y="181838"/>
                  </a:lnTo>
                  <a:lnTo>
                    <a:pt x="90919" y="90919"/>
                  </a:lnTo>
                  <a:lnTo>
                    <a:pt x="90919" y="0"/>
                  </a:lnTo>
                  <a:lnTo>
                    <a:pt x="0" y="0"/>
                  </a:lnTo>
                  <a:lnTo>
                    <a:pt x="0" y="90919"/>
                  </a:lnTo>
                  <a:lnTo>
                    <a:pt x="0" y="181838"/>
                  </a:lnTo>
                  <a:lnTo>
                    <a:pt x="0" y="272745"/>
                  </a:lnTo>
                  <a:lnTo>
                    <a:pt x="0" y="363664"/>
                  </a:lnTo>
                  <a:lnTo>
                    <a:pt x="90919" y="363664"/>
                  </a:lnTo>
                  <a:lnTo>
                    <a:pt x="90919" y="454583"/>
                  </a:lnTo>
                  <a:lnTo>
                    <a:pt x="0" y="454583"/>
                  </a:lnTo>
                  <a:lnTo>
                    <a:pt x="0" y="545503"/>
                  </a:lnTo>
                  <a:lnTo>
                    <a:pt x="0" y="636422"/>
                  </a:lnTo>
                  <a:lnTo>
                    <a:pt x="90919" y="636422"/>
                  </a:lnTo>
                  <a:lnTo>
                    <a:pt x="90919" y="545503"/>
                  </a:lnTo>
                  <a:lnTo>
                    <a:pt x="181838" y="545503"/>
                  </a:lnTo>
                  <a:lnTo>
                    <a:pt x="181838" y="636422"/>
                  </a:lnTo>
                  <a:lnTo>
                    <a:pt x="181838" y="727341"/>
                  </a:lnTo>
                  <a:lnTo>
                    <a:pt x="272745" y="727341"/>
                  </a:lnTo>
                  <a:lnTo>
                    <a:pt x="363664" y="727341"/>
                  </a:lnTo>
                  <a:lnTo>
                    <a:pt x="363664" y="636422"/>
                  </a:lnTo>
                  <a:close/>
                </a:path>
                <a:path w="1727834" h="2454909">
                  <a:moveTo>
                    <a:pt x="454583" y="545503"/>
                  </a:moveTo>
                  <a:lnTo>
                    <a:pt x="363664" y="545503"/>
                  </a:lnTo>
                  <a:lnTo>
                    <a:pt x="363664" y="636422"/>
                  </a:lnTo>
                  <a:lnTo>
                    <a:pt x="454583" y="636422"/>
                  </a:lnTo>
                  <a:lnTo>
                    <a:pt x="454583" y="545503"/>
                  </a:lnTo>
                  <a:close/>
                </a:path>
                <a:path w="1727834" h="2454909">
                  <a:moveTo>
                    <a:pt x="909167" y="636422"/>
                  </a:moveTo>
                  <a:lnTo>
                    <a:pt x="818261" y="636422"/>
                  </a:lnTo>
                  <a:lnTo>
                    <a:pt x="818261" y="545503"/>
                  </a:lnTo>
                  <a:lnTo>
                    <a:pt x="818261" y="454583"/>
                  </a:lnTo>
                  <a:lnTo>
                    <a:pt x="818261" y="363664"/>
                  </a:lnTo>
                  <a:lnTo>
                    <a:pt x="727341" y="363664"/>
                  </a:lnTo>
                  <a:lnTo>
                    <a:pt x="636422" y="363664"/>
                  </a:lnTo>
                  <a:lnTo>
                    <a:pt x="636422" y="272745"/>
                  </a:lnTo>
                  <a:lnTo>
                    <a:pt x="545503" y="272745"/>
                  </a:lnTo>
                  <a:lnTo>
                    <a:pt x="454583" y="272745"/>
                  </a:lnTo>
                  <a:lnTo>
                    <a:pt x="454583" y="181838"/>
                  </a:lnTo>
                  <a:lnTo>
                    <a:pt x="454583" y="90919"/>
                  </a:lnTo>
                  <a:lnTo>
                    <a:pt x="363664" y="90919"/>
                  </a:lnTo>
                  <a:lnTo>
                    <a:pt x="272745" y="90919"/>
                  </a:lnTo>
                  <a:lnTo>
                    <a:pt x="272745" y="181838"/>
                  </a:lnTo>
                  <a:lnTo>
                    <a:pt x="363664" y="181838"/>
                  </a:lnTo>
                  <a:lnTo>
                    <a:pt x="363664" y="272745"/>
                  </a:lnTo>
                  <a:lnTo>
                    <a:pt x="363664" y="363664"/>
                  </a:lnTo>
                  <a:lnTo>
                    <a:pt x="363664" y="454583"/>
                  </a:lnTo>
                  <a:lnTo>
                    <a:pt x="454583" y="454583"/>
                  </a:lnTo>
                  <a:lnTo>
                    <a:pt x="454583" y="363664"/>
                  </a:lnTo>
                  <a:lnTo>
                    <a:pt x="545503" y="363664"/>
                  </a:lnTo>
                  <a:lnTo>
                    <a:pt x="545503" y="454583"/>
                  </a:lnTo>
                  <a:lnTo>
                    <a:pt x="454583" y="454583"/>
                  </a:lnTo>
                  <a:lnTo>
                    <a:pt x="454583" y="545503"/>
                  </a:lnTo>
                  <a:lnTo>
                    <a:pt x="545503" y="545503"/>
                  </a:lnTo>
                  <a:lnTo>
                    <a:pt x="545503" y="636422"/>
                  </a:lnTo>
                  <a:lnTo>
                    <a:pt x="545503" y="727341"/>
                  </a:lnTo>
                  <a:lnTo>
                    <a:pt x="636422" y="727341"/>
                  </a:lnTo>
                  <a:lnTo>
                    <a:pt x="727341" y="727341"/>
                  </a:lnTo>
                  <a:lnTo>
                    <a:pt x="727341" y="636422"/>
                  </a:lnTo>
                  <a:lnTo>
                    <a:pt x="636422" y="636422"/>
                  </a:lnTo>
                  <a:lnTo>
                    <a:pt x="636422" y="545503"/>
                  </a:lnTo>
                  <a:lnTo>
                    <a:pt x="636422" y="454583"/>
                  </a:lnTo>
                  <a:lnTo>
                    <a:pt x="727341" y="454583"/>
                  </a:lnTo>
                  <a:lnTo>
                    <a:pt x="727341" y="545503"/>
                  </a:lnTo>
                  <a:lnTo>
                    <a:pt x="727341" y="636422"/>
                  </a:lnTo>
                  <a:lnTo>
                    <a:pt x="818248" y="636422"/>
                  </a:lnTo>
                  <a:lnTo>
                    <a:pt x="818248" y="727341"/>
                  </a:lnTo>
                  <a:lnTo>
                    <a:pt x="909167" y="727341"/>
                  </a:lnTo>
                  <a:lnTo>
                    <a:pt x="909167" y="636422"/>
                  </a:lnTo>
                  <a:close/>
                </a:path>
                <a:path w="1727834" h="2454909">
                  <a:moveTo>
                    <a:pt x="1000086" y="0"/>
                  </a:moveTo>
                  <a:lnTo>
                    <a:pt x="1000086" y="0"/>
                  </a:lnTo>
                  <a:lnTo>
                    <a:pt x="545503" y="0"/>
                  </a:lnTo>
                  <a:lnTo>
                    <a:pt x="545503" y="90919"/>
                  </a:lnTo>
                  <a:lnTo>
                    <a:pt x="1000086" y="90919"/>
                  </a:lnTo>
                  <a:lnTo>
                    <a:pt x="1000086" y="0"/>
                  </a:lnTo>
                  <a:close/>
                </a:path>
                <a:path w="1727834" h="2454909">
                  <a:moveTo>
                    <a:pt x="1091006" y="454583"/>
                  </a:moveTo>
                  <a:lnTo>
                    <a:pt x="1000086" y="454583"/>
                  </a:lnTo>
                  <a:lnTo>
                    <a:pt x="909167" y="454583"/>
                  </a:lnTo>
                  <a:lnTo>
                    <a:pt x="909167" y="545503"/>
                  </a:lnTo>
                  <a:lnTo>
                    <a:pt x="909167" y="636422"/>
                  </a:lnTo>
                  <a:lnTo>
                    <a:pt x="1000086" y="636422"/>
                  </a:lnTo>
                  <a:lnTo>
                    <a:pt x="1000086" y="545503"/>
                  </a:lnTo>
                  <a:lnTo>
                    <a:pt x="1091006" y="545503"/>
                  </a:lnTo>
                  <a:lnTo>
                    <a:pt x="1091006" y="454583"/>
                  </a:lnTo>
                  <a:close/>
                </a:path>
                <a:path w="1727834" h="2454909">
                  <a:moveTo>
                    <a:pt x="1272844" y="636422"/>
                  </a:moveTo>
                  <a:lnTo>
                    <a:pt x="1181925" y="636422"/>
                  </a:lnTo>
                  <a:lnTo>
                    <a:pt x="1181925" y="545503"/>
                  </a:lnTo>
                  <a:lnTo>
                    <a:pt x="1091006" y="545503"/>
                  </a:lnTo>
                  <a:lnTo>
                    <a:pt x="1091006" y="636422"/>
                  </a:lnTo>
                  <a:lnTo>
                    <a:pt x="1091006" y="727341"/>
                  </a:lnTo>
                  <a:lnTo>
                    <a:pt x="1181925" y="727341"/>
                  </a:lnTo>
                  <a:lnTo>
                    <a:pt x="1272844" y="727341"/>
                  </a:lnTo>
                  <a:lnTo>
                    <a:pt x="1272844" y="636422"/>
                  </a:lnTo>
                  <a:close/>
                </a:path>
                <a:path w="1727834" h="2454909">
                  <a:moveTo>
                    <a:pt x="1363764" y="545503"/>
                  </a:moveTo>
                  <a:lnTo>
                    <a:pt x="1272844" y="545503"/>
                  </a:lnTo>
                  <a:lnTo>
                    <a:pt x="1272844" y="636422"/>
                  </a:lnTo>
                  <a:lnTo>
                    <a:pt x="1363764" y="636422"/>
                  </a:lnTo>
                  <a:lnTo>
                    <a:pt x="1363764" y="545503"/>
                  </a:lnTo>
                  <a:close/>
                </a:path>
                <a:path w="1727834" h="2454909">
                  <a:moveTo>
                    <a:pt x="1363764" y="90919"/>
                  </a:moveTo>
                  <a:lnTo>
                    <a:pt x="1272844" y="90919"/>
                  </a:lnTo>
                  <a:lnTo>
                    <a:pt x="1272844" y="0"/>
                  </a:lnTo>
                  <a:lnTo>
                    <a:pt x="1181925" y="0"/>
                  </a:lnTo>
                  <a:lnTo>
                    <a:pt x="1091006" y="0"/>
                  </a:lnTo>
                  <a:lnTo>
                    <a:pt x="1091006" y="90919"/>
                  </a:lnTo>
                  <a:lnTo>
                    <a:pt x="1000086" y="90919"/>
                  </a:lnTo>
                  <a:lnTo>
                    <a:pt x="1000086" y="181838"/>
                  </a:lnTo>
                  <a:lnTo>
                    <a:pt x="909167" y="181838"/>
                  </a:lnTo>
                  <a:lnTo>
                    <a:pt x="818261" y="181838"/>
                  </a:lnTo>
                  <a:lnTo>
                    <a:pt x="727341" y="181838"/>
                  </a:lnTo>
                  <a:lnTo>
                    <a:pt x="727341" y="272757"/>
                  </a:lnTo>
                  <a:lnTo>
                    <a:pt x="818248" y="272757"/>
                  </a:lnTo>
                  <a:lnTo>
                    <a:pt x="909167" y="272757"/>
                  </a:lnTo>
                  <a:lnTo>
                    <a:pt x="909167" y="363664"/>
                  </a:lnTo>
                  <a:lnTo>
                    <a:pt x="1000086" y="363664"/>
                  </a:lnTo>
                  <a:lnTo>
                    <a:pt x="1000086" y="272757"/>
                  </a:lnTo>
                  <a:lnTo>
                    <a:pt x="1091006" y="272757"/>
                  </a:lnTo>
                  <a:lnTo>
                    <a:pt x="1091006" y="363664"/>
                  </a:lnTo>
                  <a:lnTo>
                    <a:pt x="1181925" y="363664"/>
                  </a:lnTo>
                  <a:lnTo>
                    <a:pt x="1181925" y="272757"/>
                  </a:lnTo>
                  <a:lnTo>
                    <a:pt x="1272844" y="272757"/>
                  </a:lnTo>
                  <a:lnTo>
                    <a:pt x="1272844" y="181838"/>
                  </a:lnTo>
                  <a:lnTo>
                    <a:pt x="1363764" y="181838"/>
                  </a:lnTo>
                  <a:lnTo>
                    <a:pt x="1363764" y="90919"/>
                  </a:lnTo>
                  <a:close/>
                </a:path>
                <a:path w="1727834" h="2454909">
                  <a:moveTo>
                    <a:pt x="1454683" y="363664"/>
                  </a:moveTo>
                  <a:lnTo>
                    <a:pt x="1363764" y="363664"/>
                  </a:lnTo>
                  <a:lnTo>
                    <a:pt x="1272844" y="363664"/>
                  </a:lnTo>
                  <a:lnTo>
                    <a:pt x="1181925" y="363664"/>
                  </a:lnTo>
                  <a:lnTo>
                    <a:pt x="1181925" y="454583"/>
                  </a:lnTo>
                  <a:lnTo>
                    <a:pt x="1181925" y="545503"/>
                  </a:lnTo>
                  <a:lnTo>
                    <a:pt x="1272844" y="545503"/>
                  </a:lnTo>
                  <a:lnTo>
                    <a:pt x="1272844" y="454583"/>
                  </a:lnTo>
                  <a:lnTo>
                    <a:pt x="1363764" y="454583"/>
                  </a:lnTo>
                  <a:lnTo>
                    <a:pt x="1454683" y="454583"/>
                  </a:lnTo>
                  <a:lnTo>
                    <a:pt x="1454683" y="363664"/>
                  </a:lnTo>
                  <a:close/>
                </a:path>
                <a:path w="1727834" h="2454909">
                  <a:moveTo>
                    <a:pt x="1545602" y="545503"/>
                  </a:moveTo>
                  <a:lnTo>
                    <a:pt x="1454683" y="545503"/>
                  </a:lnTo>
                  <a:lnTo>
                    <a:pt x="1454683" y="636422"/>
                  </a:lnTo>
                  <a:lnTo>
                    <a:pt x="1545602" y="636422"/>
                  </a:lnTo>
                  <a:lnTo>
                    <a:pt x="1545602" y="545503"/>
                  </a:lnTo>
                  <a:close/>
                </a:path>
                <a:path w="1727834" h="2454909">
                  <a:moveTo>
                    <a:pt x="1545602" y="272745"/>
                  </a:moveTo>
                  <a:lnTo>
                    <a:pt x="1454683" y="272745"/>
                  </a:lnTo>
                  <a:lnTo>
                    <a:pt x="1454683" y="363664"/>
                  </a:lnTo>
                  <a:lnTo>
                    <a:pt x="1545602" y="363664"/>
                  </a:lnTo>
                  <a:lnTo>
                    <a:pt x="1545602" y="272745"/>
                  </a:lnTo>
                  <a:close/>
                </a:path>
                <a:path w="1727834" h="2454909">
                  <a:moveTo>
                    <a:pt x="1545602" y="0"/>
                  </a:moveTo>
                  <a:lnTo>
                    <a:pt x="1454683" y="0"/>
                  </a:lnTo>
                  <a:lnTo>
                    <a:pt x="1363764" y="0"/>
                  </a:lnTo>
                  <a:lnTo>
                    <a:pt x="1363764" y="90919"/>
                  </a:lnTo>
                  <a:lnTo>
                    <a:pt x="1454683" y="90919"/>
                  </a:lnTo>
                  <a:lnTo>
                    <a:pt x="1454683" y="181838"/>
                  </a:lnTo>
                  <a:lnTo>
                    <a:pt x="1545602" y="181838"/>
                  </a:lnTo>
                  <a:lnTo>
                    <a:pt x="1545602" y="90919"/>
                  </a:lnTo>
                  <a:lnTo>
                    <a:pt x="1545602" y="0"/>
                  </a:lnTo>
                  <a:close/>
                </a:path>
                <a:path w="1727834" h="2454909">
                  <a:moveTo>
                    <a:pt x="1727441" y="2363863"/>
                  </a:moveTo>
                  <a:lnTo>
                    <a:pt x="1636522" y="2363863"/>
                  </a:lnTo>
                  <a:lnTo>
                    <a:pt x="1636522" y="2454783"/>
                  </a:lnTo>
                  <a:lnTo>
                    <a:pt x="1727441" y="2454783"/>
                  </a:lnTo>
                  <a:lnTo>
                    <a:pt x="1727441" y="2363863"/>
                  </a:lnTo>
                  <a:close/>
                </a:path>
              </a:pathLst>
            </a:custGeom>
            <a:solidFill>
              <a:srgbClr val="0202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5693048" y="7533938"/>
              <a:ext cx="3000375" cy="546100"/>
            </a:xfrm>
            <a:custGeom>
              <a:avLst/>
              <a:gdLst/>
              <a:ahLst/>
              <a:cxnLst/>
              <a:rect l="l" t="t" r="r" b="b"/>
              <a:pathLst>
                <a:path w="3000375" h="546100">
                  <a:moveTo>
                    <a:pt x="181838" y="363664"/>
                  </a:moveTo>
                  <a:lnTo>
                    <a:pt x="90919" y="363664"/>
                  </a:lnTo>
                  <a:lnTo>
                    <a:pt x="0" y="363664"/>
                  </a:lnTo>
                  <a:lnTo>
                    <a:pt x="0" y="454583"/>
                  </a:lnTo>
                  <a:lnTo>
                    <a:pt x="0" y="545503"/>
                  </a:lnTo>
                  <a:lnTo>
                    <a:pt x="90919" y="545503"/>
                  </a:lnTo>
                  <a:lnTo>
                    <a:pt x="90919" y="454583"/>
                  </a:lnTo>
                  <a:lnTo>
                    <a:pt x="181838" y="454583"/>
                  </a:lnTo>
                  <a:lnTo>
                    <a:pt x="181838" y="363664"/>
                  </a:lnTo>
                  <a:close/>
                </a:path>
                <a:path w="3000375" h="546100">
                  <a:moveTo>
                    <a:pt x="454583" y="363664"/>
                  </a:moveTo>
                  <a:lnTo>
                    <a:pt x="363664" y="363664"/>
                  </a:lnTo>
                  <a:lnTo>
                    <a:pt x="363664" y="454583"/>
                  </a:lnTo>
                  <a:lnTo>
                    <a:pt x="272757" y="454583"/>
                  </a:lnTo>
                  <a:lnTo>
                    <a:pt x="181838" y="454583"/>
                  </a:lnTo>
                  <a:lnTo>
                    <a:pt x="181838" y="545503"/>
                  </a:lnTo>
                  <a:lnTo>
                    <a:pt x="272757" y="545503"/>
                  </a:lnTo>
                  <a:lnTo>
                    <a:pt x="363677" y="545503"/>
                  </a:lnTo>
                  <a:lnTo>
                    <a:pt x="363677" y="454583"/>
                  </a:lnTo>
                  <a:lnTo>
                    <a:pt x="454583" y="454583"/>
                  </a:lnTo>
                  <a:lnTo>
                    <a:pt x="454583" y="363664"/>
                  </a:lnTo>
                  <a:close/>
                </a:path>
                <a:path w="3000375" h="546100">
                  <a:moveTo>
                    <a:pt x="636422" y="90919"/>
                  </a:moveTo>
                  <a:lnTo>
                    <a:pt x="545503" y="90919"/>
                  </a:lnTo>
                  <a:lnTo>
                    <a:pt x="454583" y="90919"/>
                  </a:lnTo>
                  <a:lnTo>
                    <a:pt x="363664" y="90919"/>
                  </a:lnTo>
                  <a:lnTo>
                    <a:pt x="363664" y="181838"/>
                  </a:lnTo>
                  <a:lnTo>
                    <a:pt x="363664" y="272757"/>
                  </a:lnTo>
                  <a:lnTo>
                    <a:pt x="454583" y="272757"/>
                  </a:lnTo>
                  <a:lnTo>
                    <a:pt x="545503" y="272757"/>
                  </a:lnTo>
                  <a:lnTo>
                    <a:pt x="545503" y="181838"/>
                  </a:lnTo>
                  <a:lnTo>
                    <a:pt x="636422" y="181838"/>
                  </a:lnTo>
                  <a:lnTo>
                    <a:pt x="636422" y="90919"/>
                  </a:lnTo>
                  <a:close/>
                </a:path>
                <a:path w="3000375" h="546100">
                  <a:moveTo>
                    <a:pt x="818261" y="454583"/>
                  </a:moveTo>
                  <a:lnTo>
                    <a:pt x="727341" y="454583"/>
                  </a:lnTo>
                  <a:lnTo>
                    <a:pt x="636422" y="454583"/>
                  </a:lnTo>
                  <a:lnTo>
                    <a:pt x="545503" y="454583"/>
                  </a:lnTo>
                  <a:lnTo>
                    <a:pt x="454583" y="454583"/>
                  </a:lnTo>
                  <a:lnTo>
                    <a:pt x="454583" y="545503"/>
                  </a:lnTo>
                  <a:lnTo>
                    <a:pt x="545503" y="545503"/>
                  </a:lnTo>
                  <a:lnTo>
                    <a:pt x="636422" y="545503"/>
                  </a:lnTo>
                  <a:lnTo>
                    <a:pt x="727341" y="545503"/>
                  </a:lnTo>
                  <a:lnTo>
                    <a:pt x="818261" y="545503"/>
                  </a:lnTo>
                  <a:lnTo>
                    <a:pt x="818261" y="454583"/>
                  </a:lnTo>
                  <a:close/>
                </a:path>
                <a:path w="3000375" h="546100">
                  <a:moveTo>
                    <a:pt x="818261" y="181838"/>
                  </a:moveTo>
                  <a:lnTo>
                    <a:pt x="727341" y="181838"/>
                  </a:lnTo>
                  <a:lnTo>
                    <a:pt x="636422" y="181838"/>
                  </a:lnTo>
                  <a:lnTo>
                    <a:pt x="636422" y="272757"/>
                  </a:lnTo>
                  <a:lnTo>
                    <a:pt x="545503" y="272757"/>
                  </a:lnTo>
                  <a:lnTo>
                    <a:pt x="545503" y="363664"/>
                  </a:lnTo>
                  <a:lnTo>
                    <a:pt x="636422" y="363664"/>
                  </a:lnTo>
                  <a:lnTo>
                    <a:pt x="727341" y="363664"/>
                  </a:lnTo>
                  <a:lnTo>
                    <a:pt x="727341" y="272757"/>
                  </a:lnTo>
                  <a:lnTo>
                    <a:pt x="818261" y="272757"/>
                  </a:lnTo>
                  <a:lnTo>
                    <a:pt x="818261" y="181838"/>
                  </a:lnTo>
                  <a:close/>
                </a:path>
                <a:path w="3000375" h="546100">
                  <a:moveTo>
                    <a:pt x="1000086" y="272757"/>
                  </a:moveTo>
                  <a:lnTo>
                    <a:pt x="909180" y="272757"/>
                  </a:lnTo>
                  <a:lnTo>
                    <a:pt x="818261" y="272757"/>
                  </a:lnTo>
                  <a:lnTo>
                    <a:pt x="818261" y="363664"/>
                  </a:lnTo>
                  <a:lnTo>
                    <a:pt x="818261" y="454583"/>
                  </a:lnTo>
                  <a:lnTo>
                    <a:pt x="909180" y="454583"/>
                  </a:lnTo>
                  <a:lnTo>
                    <a:pt x="909180" y="363664"/>
                  </a:lnTo>
                  <a:lnTo>
                    <a:pt x="1000086" y="363664"/>
                  </a:lnTo>
                  <a:lnTo>
                    <a:pt x="1000086" y="272757"/>
                  </a:lnTo>
                  <a:close/>
                </a:path>
                <a:path w="3000375" h="546100">
                  <a:moveTo>
                    <a:pt x="1000086" y="90919"/>
                  </a:moveTo>
                  <a:lnTo>
                    <a:pt x="909180" y="90919"/>
                  </a:lnTo>
                  <a:lnTo>
                    <a:pt x="909180" y="181838"/>
                  </a:lnTo>
                  <a:lnTo>
                    <a:pt x="1000086" y="181838"/>
                  </a:lnTo>
                  <a:lnTo>
                    <a:pt x="1000086" y="90919"/>
                  </a:lnTo>
                  <a:close/>
                </a:path>
                <a:path w="3000375" h="546100">
                  <a:moveTo>
                    <a:pt x="1181925" y="363664"/>
                  </a:moveTo>
                  <a:lnTo>
                    <a:pt x="1091006" y="363664"/>
                  </a:lnTo>
                  <a:lnTo>
                    <a:pt x="1091006" y="454583"/>
                  </a:lnTo>
                  <a:lnTo>
                    <a:pt x="1181925" y="454583"/>
                  </a:lnTo>
                  <a:lnTo>
                    <a:pt x="1181925" y="363664"/>
                  </a:lnTo>
                  <a:close/>
                </a:path>
                <a:path w="3000375" h="546100">
                  <a:moveTo>
                    <a:pt x="1181925" y="90919"/>
                  </a:moveTo>
                  <a:lnTo>
                    <a:pt x="1091006" y="90919"/>
                  </a:lnTo>
                  <a:lnTo>
                    <a:pt x="1091006" y="181838"/>
                  </a:lnTo>
                  <a:lnTo>
                    <a:pt x="1181925" y="181838"/>
                  </a:lnTo>
                  <a:lnTo>
                    <a:pt x="1181925" y="90919"/>
                  </a:lnTo>
                  <a:close/>
                </a:path>
                <a:path w="3000375" h="546100">
                  <a:moveTo>
                    <a:pt x="1272844" y="272757"/>
                  </a:moveTo>
                  <a:lnTo>
                    <a:pt x="1181925" y="272757"/>
                  </a:lnTo>
                  <a:lnTo>
                    <a:pt x="1181925" y="363664"/>
                  </a:lnTo>
                  <a:lnTo>
                    <a:pt x="1272844" y="363664"/>
                  </a:lnTo>
                  <a:lnTo>
                    <a:pt x="1272844" y="272757"/>
                  </a:lnTo>
                  <a:close/>
                </a:path>
                <a:path w="3000375" h="546100">
                  <a:moveTo>
                    <a:pt x="1727428" y="181838"/>
                  </a:moveTo>
                  <a:lnTo>
                    <a:pt x="1636509" y="181838"/>
                  </a:lnTo>
                  <a:lnTo>
                    <a:pt x="1636509" y="272757"/>
                  </a:lnTo>
                  <a:lnTo>
                    <a:pt x="1636509" y="363664"/>
                  </a:lnTo>
                  <a:lnTo>
                    <a:pt x="1545602" y="363664"/>
                  </a:lnTo>
                  <a:lnTo>
                    <a:pt x="1545602" y="272757"/>
                  </a:lnTo>
                  <a:lnTo>
                    <a:pt x="1636509" y="272757"/>
                  </a:lnTo>
                  <a:lnTo>
                    <a:pt x="1636509" y="181838"/>
                  </a:lnTo>
                  <a:lnTo>
                    <a:pt x="1636509" y="90919"/>
                  </a:lnTo>
                  <a:lnTo>
                    <a:pt x="1545602" y="90919"/>
                  </a:lnTo>
                  <a:lnTo>
                    <a:pt x="1454683" y="90919"/>
                  </a:lnTo>
                  <a:lnTo>
                    <a:pt x="1454683" y="181838"/>
                  </a:lnTo>
                  <a:lnTo>
                    <a:pt x="1363764" y="181838"/>
                  </a:lnTo>
                  <a:lnTo>
                    <a:pt x="1272844" y="181838"/>
                  </a:lnTo>
                  <a:lnTo>
                    <a:pt x="1272844" y="272757"/>
                  </a:lnTo>
                  <a:lnTo>
                    <a:pt x="1363764" y="272757"/>
                  </a:lnTo>
                  <a:lnTo>
                    <a:pt x="1363764" y="363664"/>
                  </a:lnTo>
                  <a:lnTo>
                    <a:pt x="1272844" y="363664"/>
                  </a:lnTo>
                  <a:lnTo>
                    <a:pt x="1272844" y="454583"/>
                  </a:lnTo>
                  <a:lnTo>
                    <a:pt x="1363764" y="454583"/>
                  </a:lnTo>
                  <a:lnTo>
                    <a:pt x="1454683" y="454583"/>
                  </a:lnTo>
                  <a:lnTo>
                    <a:pt x="1454683" y="363664"/>
                  </a:lnTo>
                  <a:lnTo>
                    <a:pt x="1545590" y="363664"/>
                  </a:lnTo>
                  <a:lnTo>
                    <a:pt x="1545590" y="454583"/>
                  </a:lnTo>
                  <a:lnTo>
                    <a:pt x="1636509" y="454583"/>
                  </a:lnTo>
                  <a:lnTo>
                    <a:pt x="1727428" y="454583"/>
                  </a:lnTo>
                  <a:lnTo>
                    <a:pt x="1727428" y="363664"/>
                  </a:lnTo>
                  <a:lnTo>
                    <a:pt x="1727428" y="272757"/>
                  </a:lnTo>
                  <a:lnTo>
                    <a:pt x="1727428" y="181838"/>
                  </a:lnTo>
                  <a:close/>
                </a:path>
                <a:path w="3000375" h="546100">
                  <a:moveTo>
                    <a:pt x="2091105" y="0"/>
                  </a:moveTo>
                  <a:lnTo>
                    <a:pt x="2000186" y="0"/>
                  </a:lnTo>
                  <a:lnTo>
                    <a:pt x="1909267" y="0"/>
                  </a:lnTo>
                  <a:lnTo>
                    <a:pt x="1909267" y="90919"/>
                  </a:lnTo>
                  <a:lnTo>
                    <a:pt x="1818347" y="90919"/>
                  </a:lnTo>
                  <a:lnTo>
                    <a:pt x="1818347" y="181838"/>
                  </a:lnTo>
                  <a:lnTo>
                    <a:pt x="1818347" y="272757"/>
                  </a:lnTo>
                  <a:lnTo>
                    <a:pt x="1909267" y="272757"/>
                  </a:lnTo>
                  <a:lnTo>
                    <a:pt x="1909267" y="181838"/>
                  </a:lnTo>
                  <a:lnTo>
                    <a:pt x="2000186" y="181838"/>
                  </a:lnTo>
                  <a:lnTo>
                    <a:pt x="2091105" y="181838"/>
                  </a:lnTo>
                  <a:lnTo>
                    <a:pt x="2091105" y="90919"/>
                  </a:lnTo>
                  <a:lnTo>
                    <a:pt x="2091105" y="0"/>
                  </a:lnTo>
                  <a:close/>
                </a:path>
                <a:path w="3000375" h="546100">
                  <a:moveTo>
                    <a:pt x="2182025" y="181838"/>
                  </a:moveTo>
                  <a:lnTo>
                    <a:pt x="2091105" y="181838"/>
                  </a:lnTo>
                  <a:lnTo>
                    <a:pt x="2091105" y="272757"/>
                  </a:lnTo>
                  <a:lnTo>
                    <a:pt x="2000186" y="272757"/>
                  </a:lnTo>
                  <a:lnTo>
                    <a:pt x="1909267" y="272757"/>
                  </a:lnTo>
                  <a:lnTo>
                    <a:pt x="1909267" y="363664"/>
                  </a:lnTo>
                  <a:lnTo>
                    <a:pt x="1818347" y="363664"/>
                  </a:lnTo>
                  <a:lnTo>
                    <a:pt x="1818347" y="454583"/>
                  </a:lnTo>
                  <a:lnTo>
                    <a:pt x="1909267" y="454583"/>
                  </a:lnTo>
                  <a:lnTo>
                    <a:pt x="2000186" y="454583"/>
                  </a:lnTo>
                  <a:lnTo>
                    <a:pt x="2000186" y="363664"/>
                  </a:lnTo>
                  <a:lnTo>
                    <a:pt x="2091105" y="363664"/>
                  </a:lnTo>
                  <a:lnTo>
                    <a:pt x="2182025" y="363664"/>
                  </a:lnTo>
                  <a:lnTo>
                    <a:pt x="2182025" y="272757"/>
                  </a:lnTo>
                  <a:lnTo>
                    <a:pt x="2182025" y="181838"/>
                  </a:lnTo>
                  <a:close/>
                </a:path>
                <a:path w="3000375" h="546100">
                  <a:moveTo>
                    <a:pt x="2272944" y="90919"/>
                  </a:moveTo>
                  <a:lnTo>
                    <a:pt x="2182025" y="90919"/>
                  </a:lnTo>
                  <a:lnTo>
                    <a:pt x="2182025" y="181838"/>
                  </a:lnTo>
                  <a:lnTo>
                    <a:pt x="2272944" y="181838"/>
                  </a:lnTo>
                  <a:lnTo>
                    <a:pt x="2272944" y="90919"/>
                  </a:lnTo>
                  <a:close/>
                </a:path>
                <a:path w="3000375" h="546100">
                  <a:moveTo>
                    <a:pt x="2545702" y="90919"/>
                  </a:moveTo>
                  <a:lnTo>
                    <a:pt x="2454783" y="90919"/>
                  </a:lnTo>
                  <a:lnTo>
                    <a:pt x="2454783" y="181838"/>
                  </a:lnTo>
                  <a:lnTo>
                    <a:pt x="2454783" y="272757"/>
                  </a:lnTo>
                  <a:lnTo>
                    <a:pt x="2545702" y="272757"/>
                  </a:lnTo>
                  <a:lnTo>
                    <a:pt x="2545702" y="181838"/>
                  </a:lnTo>
                  <a:lnTo>
                    <a:pt x="2545702" y="90919"/>
                  </a:lnTo>
                  <a:close/>
                </a:path>
                <a:path w="3000375" h="546100">
                  <a:moveTo>
                    <a:pt x="3000286" y="90919"/>
                  </a:moveTo>
                  <a:lnTo>
                    <a:pt x="3000286" y="90919"/>
                  </a:lnTo>
                  <a:lnTo>
                    <a:pt x="2636621" y="90919"/>
                  </a:lnTo>
                  <a:lnTo>
                    <a:pt x="2636621" y="181838"/>
                  </a:lnTo>
                  <a:lnTo>
                    <a:pt x="2727528" y="181838"/>
                  </a:lnTo>
                  <a:lnTo>
                    <a:pt x="2727528" y="272757"/>
                  </a:lnTo>
                  <a:lnTo>
                    <a:pt x="2727528" y="363664"/>
                  </a:lnTo>
                  <a:lnTo>
                    <a:pt x="2636621" y="363664"/>
                  </a:lnTo>
                  <a:lnTo>
                    <a:pt x="2545702" y="363664"/>
                  </a:lnTo>
                  <a:lnTo>
                    <a:pt x="2454783" y="363664"/>
                  </a:lnTo>
                  <a:lnTo>
                    <a:pt x="2454783" y="272757"/>
                  </a:lnTo>
                  <a:lnTo>
                    <a:pt x="2363863" y="272757"/>
                  </a:lnTo>
                  <a:lnTo>
                    <a:pt x="2363863" y="181838"/>
                  </a:lnTo>
                  <a:lnTo>
                    <a:pt x="2272944" y="181838"/>
                  </a:lnTo>
                  <a:lnTo>
                    <a:pt x="2272944" y="272757"/>
                  </a:lnTo>
                  <a:lnTo>
                    <a:pt x="2272944" y="363664"/>
                  </a:lnTo>
                  <a:lnTo>
                    <a:pt x="2182025" y="363664"/>
                  </a:lnTo>
                  <a:lnTo>
                    <a:pt x="2182025" y="454583"/>
                  </a:lnTo>
                  <a:lnTo>
                    <a:pt x="2272944" y="454583"/>
                  </a:lnTo>
                  <a:lnTo>
                    <a:pt x="2363863" y="454583"/>
                  </a:lnTo>
                  <a:lnTo>
                    <a:pt x="2454783" y="454583"/>
                  </a:lnTo>
                  <a:lnTo>
                    <a:pt x="2545702" y="454583"/>
                  </a:lnTo>
                  <a:lnTo>
                    <a:pt x="2636621" y="454583"/>
                  </a:lnTo>
                  <a:lnTo>
                    <a:pt x="2727541" y="454583"/>
                  </a:lnTo>
                  <a:lnTo>
                    <a:pt x="2727541" y="363664"/>
                  </a:lnTo>
                  <a:lnTo>
                    <a:pt x="2818447" y="363664"/>
                  </a:lnTo>
                  <a:lnTo>
                    <a:pt x="2909366" y="363664"/>
                  </a:lnTo>
                  <a:lnTo>
                    <a:pt x="2909366" y="272757"/>
                  </a:lnTo>
                  <a:lnTo>
                    <a:pt x="2818447" y="272757"/>
                  </a:lnTo>
                  <a:lnTo>
                    <a:pt x="2818447" y="181838"/>
                  </a:lnTo>
                  <a:lnTo>
                    <a:pt x="2909366" y="181838"/>
                  </a:lnTo>
                  <a:lnTo>
                    <a:pt x="3000286" y="181838"/>
                  </a:lnTo>
                  <a:lnTo>
                    <a:pt x="3000286" y="90919"/>
                  </a:lnTo>
                  <a:close/>
                </a:path>
              </a:pathLst>
            </a:custGeom>
            <a:solidFill>
              <a:srgbClr val="0202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5693048" y="7988522"/>
              <a:ext cx="3000375" cy="454659"/>
            </a:xfrm>
            <a:custGeom>
              <a:avLst/>
              <a:gdLst/>
              <a:ahLst/>
              <a:cxnLst/>
              <a:rect l="l" t="t" r="r" b="b"/>
              <a:pathLst>
                <a:path w="3000375" h="454659">
                  <a:moveTo>
                    <a:pt x="90919" y="90919"/>
                  </a:moveTo>
                  <a:lnTo>
                    <a:pt x="0" y="90919"/>
                  </a:lnTo>
                  <a:lnTo>
                    <a:pt x="0" y="181838"/>
                  </a:lnTo>
                  <a:lnTo>
                    <a:pt x="90919" y="181838"/>
                  </a:lnTo>
                  <a:lnTo>
                    <a:pt x="90919" y="90919"/>
                  </a:lnTo>
                  <a:close/>
                </a:path>
                <a:path w="3000375" h="454659">
                  <a:moveTo>
                    <a:pt x="272757" y="90919"/>
                  </a:moveTo>
                  <a:lnTo>
                    <a:pt x="181838" y="90919"/>
                  </a:lnTo>
                  <a:lnTo>
                    <a:pt x="181838" y="181838"/>
                  </a:lnTo>
                  <a:lnTo>
                    <a:pt x="272757" y="181838"/>
                  </a:lnTo>
                  <a:lnTo>
                    <a:pt x="272757" y="90919"/>
                  </a:lnTo>
                  <a:close/>
                </a:path>
                <a:path w="3000375" h="454659">
                  <a:moveTo>
                    <a:pt x="636422" y="181838"/>
                  </a:moveTo>
                  <a:lnTo>
                    <a:pt x="636422" y="181838"/>
                  </a:lnTo>
                  <a:lnTo>
                    <a:pt x="272757" y="181838"/>
                  </a:lnTo>
                  <a:lnTo>
                    <a:pt x="272757" y="272757"/>
                  </a:lnTo>
                  <a:lnTo>
                    <a:pt x="181838" y="272757"/>
                  </a:lnTo>
                  <a:lnTo>
                    <a:pt x="90919" y="272757"/>
                  </a:lnTo>
                  <a:lnTo>
                    <a:pt x="90919" y="363677"/>
                  </a:lnTo>
                  <a:lnTo>
                    <a:pt x="90919" y="454596"/>
                  </a:lnTo>
                  <a:lnTo>
                    <a:pt x="181838" y="454596"/>
                  </a:lnTo>
                  <a:lnTo>
                    <a:pt x="272757" y="454596"/>
                  </a:lnTo>
                  <a:lnTo>
                    <a:pt x="636422" y="454596"/>
                  </a:lnTo>
                  <a:lnTo>
                    <a:pt x="636422" y="363677"/>
                  </a:lnTo>
                  <a:lnTo>
                    <a:pt x="545503" y="363677"/>
                  </a:lnTo>
                  <a:lnTo>
                    <a:pt x="454583" y="363677"/>
                  </a:lnTo>
                  <a:lnTo>
                    <a:pt x="363677" y="363677"/>
                  </a:lnTo>
                  <a:lnTo>
                    <a:pt x="363677" y="272757"/>
                  </a:lnTo>
                  <a:lnTo>
                    <a:pt x="454583" y="272757"/>
                  </a:lnTo>
                  <a:lnTo>
                    <a:pt x="545503" y="272757"/>
                  </a:lnTo>
                  <a:lnTo>
                    <a:pt x="636422" y="272757"/>
                  </a:lnTo>
                  <a:lnTo>
                    <a:pt x="636422" y="181838"/>
                  </a:lnTo>
                  <a:close/>
                </a:path>
                <a:path w="3000375" h="454659">
                  <a:moveTo>
                    <a:pt x="1091006" y="0"/>
                  </a:moveTo>
                  <a:lnTo>
                    <a:pt x="1000086" y="0"/>
                  </a:lnTo>
                  <a:lnTo>
                    <a:pt x="1000086" y="90919"/>
                  </a:lnTo>
                  <a:lnTo>
                    <a:pt x="1091006" y="90919"/>
                  </a:lnTo>
                  <a:lnTo>
                    <a:pt x="1091006" y="0"/>
                  </a:lnTo>
                  <a:close/>
                </a:path>
                <a:path w="3000375" h="454659">
                  <a:moveTo>
                    <a:pt x="1181925" y="90919"/>
                  </a:moveTo>
                  <a:lnTo>
                    <a:pt x="1091006" y="90919"/>
                  </a:lnTo>
                  <a:lnTo>
                    <a:pt x="1091006" y="181838"/>
                  </a:lnTo>
                  <a:lnTo>
                    <a:pt x="1000086" y="181838"/>
                  </a:lnTo>
                  <a:lnTo>
                    <a:pt x="1000086" y="90919"/>
                  </a:lnTo>
                  <a:lnTo>
                    <a:pt x="909180" y="90919"/>
                  </a:lnTo>
                  <a:lnTo>
                    <a:pt x="818261" y="90919"/>
                  </a:lnTo>
                  <a:lnTo>
                    <a:pt x="818261" y="0"/>
                  </a:lnTo>
                  <a:lnTo>
                    <a:pt x="727341" y="0"/>
                  </a:lnTo>
                  <a:lnTo>
                    <a:pt x="727341" y="90919"/>
                  </a:lnTo>
                  <a:lnTo>
                    <a:pt x="636422" y="90919"/>
                  </a:lnTo>
                  <a:lnTo>
                    <a:pt x="636422" y="181838"/>
                  </a:lnTo>
                  <a:lnTo>
                    <a:pt x="727341" y="181838"/>
                  </a:lnTo>
                  <a:lnTo>
                    <a:pt x="727341" y="272757"/>
                  </a:lnTo>
                  <a:lnTo>
                    <a:pt x="818261" y="272757"/>
                  </a:lnTo>
                  <a:lnTo>
                    <a:pt x="818261" y="181838"/>
                  </a:lnTo>
                  <a:lnTo>
                    <a:pt x="909180" y="181838"/>
                  </a:lnTo>
                  <a:lnTo>
                    <a:pt x="909180" y="272757"/>
                  </a:lnTo>
                  <a:lnTo>
                    <a:pt x="818261" y="272757"/>
                  </a:lnTo>
                  <a:lnTo>
                    <a:pt x="818261" y="363677"/>
                  </a:lnTo>
                  <a:lnTo>
                    <a:pt x="909180" y="363677"/>
                  </a:lnTo>
                  <a:lnTo>
                    <a:pt x="1000086" y="363677"/>
                  </a:lnTo>
                  <a:lnTo>
                    <a:pt x="1091006" y="363677"/>
                  </a:lnTo>
                  <a:lnTo>
                    <a:pt x="1091006" y="272757"/>
                  </a:lnTo>
                  <a:lnTo>
                    <a:pt x="1181925" y="272757"/>
                  </a:lnTo>
                  <a:lnTo>
                    <a:pt x="1181925" y="181838"/>
                  </a:lnTo>
                  <a:lnTo>
                    <a:pt x="1181925" y="90919"/>
                  </a:lnTo>
                  <a:close/>
                </a:path>
                <a:path w="3000375" h="454659">
                  <a:moveTo>
                    <a:pt x="1727428" y="90919"/>
                  </a:moveTo>
                  <a:lnTo>
                    <a:pt x="1636509" y="90919"/>
                  </a:lnTo>
                  <a:lnTo>
                    <a:pt x="1636509" y="0"/>
                  </a:lnTo>
                  <a:lnTo>
                    <a:pt x="1545590" y="0"/>
                  </a:lnTo>
                  <a:lnTo>
                    <a:pt x="1545590" y="90919"/>
                  </a:lnTo>
                  <a:lnTo>
                    <a:pt x="1454683" y="90919"/>
                  </a:lnTo>
                  <a:lnTo>
                    <a:pt x="1454683" y="0"/>
                  </a:lnTo>
                  <a:lnTo>
                    <a:pt x="1363764" y="0"/>
                  </a:lnTo>
                  <a:lnTo>
                    <a:pt x="1363764" y="90919"/>
                  </a:lnTo>
                  <a:lnTo>
                    <a:pt x="1363764" y="181838"/>
                  </a:lnTo>
                  <a:lnTo>
                    <a:pt x="1363764" y="272757"/>
                  </a:lnTo>
                  <a:lnTo>
                    <a:pt x="1272844" y="272757"/>
                  </a:lnTo>
                  <a:lnTo>
                    <a:pt x="1272844" y="363677"/>
                  </a:lnTo>
                  <a:lnTo>
                    <a:pt x="1363764" y="363677"/>
                  </a:lnTo>
                  <a:lnTo>
                    <a:pt x="1454683" y="363677"/>
                  </a:lnTo>
                  <a:lnTo>
                    <a:pt x="1454683" y="272757"/>
                  </a:lnTo>
                  <a:lnTo>
                    <a:pt x="1545590" y="272757"/>
                  </a:lnTo>
                  <a:lnTo>
                    <a:pt x="1545590" y="363677"/>
                  </a:lnTo>
                  <a:lnTo>
                    <a:pt x="1636509" y="363677"/>
                  </a:lnTo>
                  <a:lnTo>
                    <a:pt x="1636509" y="272757"/>
                  </a:lnTo>
                  <a:lnTo>
                    <a:pt x="1636509" y="181838"/>
                  </a:lnTo>
                  <a:lnTo>
                    <a:pt x="1727428" y="181838"/>
                  </a:lnTo>
                  <a:lnTo>
                    <a:pt x="1727428" y="90919"/>
                  </a:lnTo>
                  <a:close/>
                </a:path>
                <a:path w="3000375" h="454659">
                  <a:moveTo>
                    <a:pt x="1818347" y="0"/>
                  </a:moveTo>
                  <a:lnTo>
                    <a:pt x="1727428" y="0"/>
                  </a:lnTo>
                  <a:lnTo>
                    <a:pt x="1727428" y="90919"/>
                  </a:lnTo>
                  <a:lnTo>
                    <a:pt x="1818347" y="90919"/>
                  </a:lnTo>
                  <a:lnTo>
                    <a:pt x="1818347" y="0"/>
                  </a:lnTo>
                  <a:close/>
                </a:path>
                <a:path w="3000375" h="454659">
                  <a:moveTo>
                    <a:pt x="1909267" y="181838"/>
                  </a:moveTo>
                  <a:lnTo>
                    <a:pt x="1818347" y="181838"/>
                  </a:lnTo>
                  <a:lnTo>
                    <a:pt x="1818347" y="272757"/>
                  </a:lnTo>
                  <a:lnTo>
                    <a:pt x="1909267" y="272757"/>
                  </a:lnTo>
                  <a:lnTo>
                    <a:pt x="1909267" y="181838"/>
                  </a:lnTo>
                  <a:close/>
                </a:path>
                <a:path w="3000375" h="454659">
                  <a:moveTo>
                    <a:pt x="2000186" y="272757"/>
                  </a:moveTo>
                  <a:lnTo>
                    <a:pt x="1909267" y="272757"/>
                  </a:lnTo>
                  <a:lnTo>
                    <a:pt x="1909267" y="363677"/>
                  </a:lnTo>
                  <a:lnTo>
                    <a:pt x="2000186" y="363677"/>
                  </a:lnTo>
                  <a:lnTo>
                    <a:pt x="2000186" y="272757"/>
                  </a:lnTo>
                  <a:close/>
                </a:path>
                <a:path w="3000375" h="454659">
                  <a:moveTo>
                    <a:pt x="2727541" y="0"/>
                  </a:moveTo>
                  <a:lnTo>
                    <a:pt x="2636621" y="0"/>
                  </a:lnTo>
                  <a:lnTo>
                    <a:pt x="2545702" y="0"/>
                  </a:lnTo>
                  <a:lnTo>
                    <a:pt x="2454783" y="0"/>
                  </a:lnTo>
                  <a:lnTo>
                    <a:pt x="2363863" y="0"/>
                  </a:lnTo>
                  <a:lnTo>
                    <a:pt x="2363863" y="90919"/>
                  </a:lnTo>
                  <a:lnTo>
                    <a:pt x="2454783" y="90919"/>
                  </a:lnTo>
                  <a:lnTo>
                    <a:pt x="2454783" y="181838"/>
                  </a:lnTo>
                  <a:lnTo>
                    <a:pt x="2363863" y="181838"/>
                  </a:lnTo>
                  <a:lnTo>
                    <a:pt x="2363863" y="90919"/>
                  </a:lnTo>
                  <a:lnTo>
                    <a:pt x="2272944" y="90919"/>
                  </a:lnTo>
                  <a:lnTo>
                    <a:pt x="2272944" y="0"/>
                  </a:lnTo>
                  <a:lnTo>
                    <a:pt x="2182025" y="0"/>
                  </a:lnTo>
                  <a:lnTo>
                    <a:pt x="2091105" y="0"/>
                  </a:lnTo>
                  <a:lnTo>
                    <a:pt x="2000186" y="0"/>
                  </a:lnTo>
                  <a:lnTo>
                    <a:pt x="1909267" y="0"/>
                  </a:lnTo>
                  <a:lnTo>
                    <a:pt x="1909267" y="90919"/>
                  </a:lnTo>
                  <a:lnTo>
                    <a:pt x="2000186" y="90919"/>
                  </a:lnTo>
                  <a:lnTo>
                    <a:pt x="2000186" y="181838"/>
                  </a:lnTo>
                  <a:lnTo>
                    <a:pt x="2000186" y="272757"/>
                  </a:lnTo>
                  <a:lnTo>
                    <a:pt x="2091105" y="272757"/>
                  </a:lnTo>
                  <a:lnTo>
                    <a:pt x="2091105" y="363677"/>
                  </a:lnTo>
                  <a:lnTo>
                    <a:pt x="2182025" y="363677"/>
                  </a:lnTo>
                  <a:lnTo>
                    <a:pt x="2272944" y="363677"/>
                  </a:lnTo>
                  <a:lnTo>
                    <a:pt x="2272944" y="272757"/>
                  </a:lnTo>
                  <a:lnTo>
                    <a:pt x="2363863" y="272757"/>
                  </a:lnTo>
                  <a:lnTo>
                    <a:pt x="2454783" y="272757"/>
                  </a:lnTo>
                  <a:lnTo>
                    <a:pt x="2545702" y="272757"/>
                  </a:lnTo>
                  <a:lnTo>
                    <a:pt x="2545702" y="181838"/>
                  </a:lnTo>
                  <a:lnTo>
                    <a:pt x="2545702" y="90919"/>
                  </a:lnTo>
                  <a:lnTo>
                    <a:pt x="2636621" y="90919"/>
                  </a:lnTo>
                  <a:lnTo>
                    <a:pt x="2727541" y="90919"/>
                  </a:lnTo>
                  <a:lnTo>
                    <a:pt x="2727541" y="0"/>
                  </a:lnTo>
                  <a:close/>
                </a:path>
                <a:path w="3000375" h="454659">
                  <a:moveTo>
                    <a:pt x="2909366" y="181838"/>
                  </a:moveTo>
                  <a:lnTo>
                    <a:pt x="2818447" y="181838"/>
                  </a:lnTo>
                  <a:lnTo>
                    <a:pt x="2727541" y="181838"/>
                  </a:lnTo>
                  <a:lnTo>
                    <a:pt x="2636621" y="181838"/>
                  </a:lnTo>
                  <a:lnTo>
                    <a:pt x="2636621" y="272757"/>
                  </a:lnTo>
                  <a:lnTo>
                    <a:pt x="2636621" y="363677"/>
                  </a:lnTo>
                  <a:lnTo>
                    <a:pt x="2727541" y="363677"/>
                  </a:lnTo>
                  <a:lnTo>
                    <a:pt x="2727541" y="272757"/>
                  </a:lnTo>
                  <a:lnTo>
                    <a:pt x="2818447" y="272757"/>
                  </a:lnTo>
                  <a:lnTo>
                    <a:pt x="2909366" y="272757"/>
                  </a:lnTo>
                  <a:lnTo>
                    <a:pt x="2909366" y="181838"/>
                  </a:lnTo>
                  <a:close/>
                </a:path>
                <a:path w="3000375" h="454659">
                  <a:moveTo>
                    <a:pt x="3000286" y="0"/>
                  </a:moveTo>
                  <a:lnTo>
                    <a:pt x="2909366" y="0"/>
                  </a:lnTo>
                  <a:lnTo>
                    <a:pt x="2818447" y="0"/>
                  </a:lnTo>
                  <a:lnTo>
                    <a:pt x="2818447" y="90919"/>
                  </a:lnTo>
                  <a:lnTo>
                    <a:pt x="2909366" y="90919"/>
                  </a:lnTo>
                  <a:lnTo>
                    <a:pt x="3000286" y="90919"/>
                  </a:lnTo>
                  <a:lnTo>
                    <a:pt x="3000286" y="0"/>
                  </a:lnTo>
                  <a:close/>
                </a:path>
              </a:pathLst>
            </a:custGeom>
            <a:solidFill>
              <a:srgbClr val="0202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5693048" y="8352199"/>
              <a:ext cx="3000375" cy="454659"/>
            </a:xfrm>
            <a:custGeom>
              <a:avLst/>
              <a:gdLst/>
              <a:ahLst/>
              <a:cxnLst/>
              <a:rect l="l" t="t" r="r" b="b"/>
              <a:pathLst>
                <a:path w="3000375" h="454659">
                  <a:moveTo>
                    <a:pt x="272757" y="272745"/>
                  </a:moveTo>
                  <a:lnTo>
                    <a:pt x="181838" y="272745"/>
                  </a:lnTo>
                  <a:lnTo>
                    <a:pt x="181838" y="181825"/>
                  </a:lnTo>
                  <a:lnTo>
                    <a:pt x="90919" y="181825"/>
                  </a:lnTo>
                  <a:lnTo>
                    <a:pt x="0" y="181825"/>
                  </a:lnTo>
                  <a:lnTo>
                    <a:pt x="0" y="272745"/>
                  </a:lnTo>
                  <a:lnTo>
                    <a:pt x="0" y="363664"/>
                  </a:lnTo>
                  <a:lnTo>
                    <a:pt x="0" y="454583"/>
                  </a:lnTo>
                  <a:lnTo>
                    <a:pt x="90919" y="454583"/>
                  </a:lnTo>
                  <a:lnTo>
                    <a:pt x="181838" y="454583"/>
                  </a:lnTo>
                  <a:lnTo>
                    <a:pt x="181838" y="363664"/>
                  </a:lnTo>
                  <a:lnTo>
                    <a:pt x="272757" y="363664"/>
                  </a:lnTo>
                  <a:lnTo>
                    <a:pt x="272757" y="272745"/>
                  </a:lnTo>
                  <a:close/>
                </a:path>
                <a:path w="3000375" h="454659">
                  <a:moveTo>
                    <a:pt x="454583" y="181825"/>
                  </a:moveTo>
                  <a:lnTo>
                    <a:pt x="363677" y="181825"/>
                  </a:lnTo>
                  <a:lnTo>
                    <a:pt x="363677" y="90906"/>
                  </a:lnTo>
                  <a:lnTo>
                    <a:pt x="272757" y="90906"/>
                  </a:lnTo>
                  <a:lnTo>
                    <a:pt x="272757" y="181825"/>
                  </a:lnTo>
                  <a:lnTo>
                    <a:pt x="363664" y="181825"/>
                  </a:lnTo>
                  <a:lnTo>
                    <a:pt x="363664" y="272745"/>
                  </a:lnTo>
                  <a:lnTo>
                    <a:pt x="363664" y="363664"/>
                  </a:lnTo>
                  <a:lnTo>
                    <a:pt x="454583" y="363664"/>
                  </a:lnTo>
                  <a:lnTo>
                    <a:pt x="454583" y="272745"/>
                  </a:lnTo>
                  <a:lnTo>
                    <a:pt x="454583" y="181825"/>
                  </a:lnTo>
                  <a:close/>
                </a:path>
                <a:path w="3000375" h="454659">
                  <a:moveTo>
                    <a:pt x="818261" y="363664"/>
                  </a:moveTo>
                  <a:lnTo>
                    <a:pt x="727341" y="363664"/>
                  </a:lnTo>
                  <a:lnTo>
                    <a:pt x="636422" y="363664"/>
                  </a:lnTo>
                  <a:lnTo>
                    <a:pt x="545503" y="363664"/>
                  </a:lnTo>
                  <a:lnTo>
                    <a:pt x="454583" y="363664"/>
                  </a:lnTo>
                  <a:lnTo>
                    <a:pt x="454583" y="454583"/>
                  </a:lnTo>
                  <a:lnTo>
                    <a:pt x="545503" y="454583"/>
                  </a:lnTo>
                  <a:lnTo>
                    <a:pt x="636422" y="454583"/>
                  </a:lnTo>
                  <a:lnTo>
                    <a:pt x="727341" y="454583"/>
                  </a:lnTo>
                  <a:lnTo>
                    <a:pt x="818261" y="454583"/>
                  </a:lnTo>
                  <a:lnTo>
                    <a:pt x="818261" y="363664"/>
                  </a:lnTo>
                  <a:close/>
                </a:path>
                <a:path w="3000375" h="454659">
                  <a:moveTo>
                    <a:pt x="1000086" y="90906"/>
                  </a:moveTo>
                  <a:lnTo>
                    <a:pt x="909180" y="90906"/>
                  </a:lnTo>
                  <a:lnTo>
                    <a:pt x="909180" y="0"/>
                  </a:lnTo>
                  <a:lnTo>
                    <a:pt x="818261" y="0"/>
                  </a:lnTo>
                  <a:lnTo>
                    <a:pt x="727341" y="0"/>
                  </a:lnTo>
                  <a:lnTo>
                    <a:pt x="727341" y="90906"/>
                  </a:lnTo>
                  <a:lnTo>
                    <a:pt x="636422" y="90906"/>
                  </a:lnTo>
                  <a:lnTo>
                    <a:pt x="636422" y="0"/>
                  </a:lnTo>
                  <a:lnTo>
                    <a:pt x="545503" y="0"/>
                  </a:lnTo>
                  <a:lnTo>
                    <a:pt x="545503" y="90919"/>
                  </a:lnTo>
                  <a:lnTo>
                    <a:pt x="636422" y="90919"/>
                  </a:lnTo>
                  <a:lnTo>
                    <a:pt x="636422" y="181825"/>
                  </a:lnTo>
                  <a:lnTo>
                    <a:pt x="545503" y="181825"/>
                  </a:lnTo>
                  <a:lnTo>
                    <a:pt x="545503" y="272745"/>
                  </a:lnTo>
                  <a:lnTo>
                    <a:pt x="636422" y="272745"/>
                  </a:lnTo>
                  <a:lnTo>
                    <a:pt x="727341" y="272745"/>
                  </a:lnTo>
                  <a:lnTo>
                    <a:pt x="818261" y="272745"/>
                  </a:lnTo>
                  <a:lnTo>
                    <a:pt x="818261" y="181825"/>
                  </a:lnTo>
                  <a:lnTo>
                    <a:pt x="909180" y="181825"/>
                  </a:lnTo>
                  <a:lnTo>
                    <a:pt x="1000086" y="181825"/>
                  </a:lnTo>
                  <a:lnTo>
                    <a:pt x="1000086" y="90906"/>
                  </a:lnTo>
                  <a:close/>
                </a:path>
                <a:path w="3000375" h="454659">
                  <a:moveTo>
                    <a:pt x="1091006" y="363664"/>
                  </a:moveTo>
                  <a:lnTo>
                    <a:pt x="1000086" y="363664"/>
                  </a:lnTo>
                  <a:lnTo>
                    <a:pt x="909180" y="363664"/>
                  </a:lnTo>
                  <a:lnTo>
                    <a:pt x="909180" y="454583"/>
                  </a:lnTo>
                  <a:lnTo>
                    <a:pt x="1000086" y="454583"/>
                  </a:lnTo>
                  <a:lnTo>
                    <a:pt x="1091006" y="454583"/>
                  </a:lnTo>
                  <a:lnTo>
                    <a:pt x="1091006" y="363664"/>
                  </a:lnTo>
                  <a:close/>
                </a:path>
                <a:path w="3000375" h="454659">
                  <a:moveTo>
                    <a:pt x="1181925" y="272745"/>
                  </a:moveTo>
                  <a:lnTo>
                    <a:pt x="1091006" y="272745"/>
                  </a:lnTo>
                  <a:lnTo>
                    <a:pt x="1091006" y="363664"/>
                  </a:lnTo>
                  <a:lnTo>
                    <a:pt x="1181925" y="363664"/>
                  </a:lnTo>
                  <a:lnTo>
                    <a:pt x="1181925" y="272745"/>
                  </a:lnTo>
                  <a:close/>
                </a:path>
                <a:path w="3000375" h="454659">
                  <a:moveTo>
                    <a:pt x="1181925" y="0"/>
                  </a:moveTo>
                  <a:lnTo>
                    <a:pt x="1091006" y="0"/>
                  </a:lnTo>
                  <a:lnTo>
                    <a:pt x="1091006" y="90919"/>
                  </a:lnTo>
                  <a:lnTo>
                    <a:pt x="1181925" y="90919"/>
                  </a:lnTo>
                  <a:lnTo>
                    <a:pt x="1181925" y="0"/>
                  </a:lnTo>
                  <a:close/>
                </a:path>
                <a:path w="3000375" h="454659">
                  <a:moveTo>
                    <a:pt x="1818347" y="272745"/>
                  </a:moveTo>
                  <a:lnTo>
                    <a:pt x="1727428" y="272745"/>
                  </a:lnTo>
                  <a:lnTo>
                    <a:pt x="1727428" y="363664"/>
                  </a:lnTo>
                  <a:lnTo>
                    <a:pt x="1818347" y="363664"/>
                  </a:lnTo>
                  <a:lnTo>
                    <a:pt x="1818347" y="272745"/>
                  </a:lnTo>
                  <a:close/>
                </a:path>
                <a:path w="3000375" h="454659">
                  <a:moveTo>
                    <a:pt x="2636621" y="181825"/>
                  </a:moveTo>
                  <a:lnTo>
                    <a:pt x="2545702" y="181825"/>
                  </a:lnTo>
                  <a:lnTo>
                    <a:pt x="2545702" y="272745"/>
                  </a:lnTo>
                  <a:lnTo>
                    <a:pt x="2636621" y="272745"/>
                  </a:lnTo>
                  <a:lnTo>
                    <a:pt x="2636621" y="181825"/>
                  </a:lnTo>
                  <a:close/>
                </a:path>
                <a:path w="3000375" h="454659">
                  <a:moveTo>
                    <a:pt x="2909366" y="181825"/>
                  </a:moveTo>
                  <a:lnTo>
                    <a:pt x="2818447" y="181825"/>
                  </a:lnTo>
                  <a:lnTo>
                    <a:pt x="2727541" y="181825"/>
                  </a:lnTo>
                  <a:lnTo>
                    <a:pt x="2727541" y="90906"/>
                  </a:lnTo>
                  <a:lnTo>
                    <a:pt x="2636621" y="90906"/>
                  </a:lnTo>
                  <a:lnTo>
                    <a:pt x="2636621" y="0"/>
                  </a:lnTo>
                  <a:lnTo>
                    <a:pt x="2545702" y="0"/>
                  </a:lnTo>
                  <a:lnTo>
                    <a:pt x="2545702" y="90906"/>
                  </a:lnTo>
                  <a:lnTo>
                    <a:pt x="2454783" y="90906"/>
                  </a:lnTo>
                  <a:lnTo>
                    <a:pt x="2454783" y="0"/>
                  </a:lnTo>
                  <a:lnTo>
                    <a:pt x="2363863" y="0"/>
                  </a:lnTo>
                  <a:lnTo>
                    <a:pt x="2363863" y="90906"/>
                  </a:lnTo>
                  <a:lnTo>
                    <a:pt x="2272944" y="90906"/>
                  </a:lnTo>
                  <a:lnTo>
                    <a:pt x="2272944" y="0"/>
                  </a:lnTo>
                  <a:lnTo>
                    <a:pt x="2182025" y="0"/>
                  </a:lnTo>
                  <a:lnTo>
                    <a:pt x="1727428" y="0"/>
                  </a:lnTo>
                  <a:lnTo>
                    <a:pt x="1727428" y="90906"/>
                  </a:lnTo>
                  <a:lnTo>
                    <a:pt x="1636509" y="90906"/>
                  </a:lnTo>
                  <a:lnTo>
                    <a:pt x="1636509" y="0"/>
                  </a:lnTo>
                  <a:lnTo>
                    <a:pt x="1545590" y="0"/>
                  </a:lnTo>
                  <a:lnTo>
                    <a:pt x="1545590" y="90906"/>
                  </a:lnTo>
                  <a:lnTo>
                    <a:pt x="1454683" y="90906"/>
                  </a:lnTo>
                  <a:lnTo>
                    <a:pt x="1363764" y="90906"/>
                  </a:lnTo>
                  <a:lnTo>
                    <a:pt x="1363764" y="0"/>
                  </a:lnTo>
                  <a:lnTo>
                    <a:pt x="1272844" y="0"/>
                  </a:lnTo>
                  <a:lnTo>
                    <a:pt x="1272844" y="90906"/>
                  </a:lnTo>
                  <a:lnTo>
                    <a:pt x="1272844" y="181825"/>
                  </a:lnTo>
                  <a:lnTo>
                    <a:pt x="1181925" y="181825"/>
                  </a:lnTo>
                  <a:lnTo>
                    <a:pt x="1181925" y="272745"/>
                  </a:lnTo>
                  <a:lnTo>
                    <a:pt x="1272844" y="272745"/>
                  </a:lnTo>
                  <a:lnTo>
                    <a:pt x="1272844" y="363664"/>
                  </a:lnTo>
                  <a:lnTo>
                    <a:pt x="1363764" y="363664"/>
                  </a:lnTo>
                  <a:lnTo>
                    <a:pt x="1454683" y="363664"/>
                  </a:lnTo>
                  <a:lnTo>
                    <a:pt x="1454683" y="272745"/>
                  </a:lnTo>
                  <a:lnTo>
                    <a:pt x="1454683" y="181825"/>
                  </a:lnTo>
                  <a:lnTo>
                    <a:pt x="1545590" y="181825"/>
                  </a:lnTo>
                  <a:lnTo>
                    <a:pt x="1545590" y="272745"/>
                  </a:lnTo>
                  <a:lnTo>
                    <a:pt x="1545590" y="363664"/>
                  </a:lnTo>
                  <a:lnTo>
                    <a:pt x="1636509" y="363664"/>
                  </a:lnTo>
                  <a:lnTo>
                    <a:pt x="1636509" y="272745"/>
                  </a:lnTo>
                  <a:lnTo>
                    <a:pt x="1727428" y="272745"/>
                  </a:lnTo>
                  <a:lnTo>
                    <a:pt x="1727428" y="181825"/>
                  </a:lnTo>
                  <a:lnTo>
                    <a:pt x="1727428" y="90919"/>
                  </a:lnTo>
                  <a:lnTo>
                    <a:pt x="1818347" y="90919"/>
                  </a:lnTo>
                  <a:lnTo>
                    <a:pt x="1909267" y="90919"/>
                  </a:lnTo>
                  <a:lnTo>
                    <a:pt x="2000186" y="90919"/>
                  </a:lnTo>
                  <a:lnTo>
                    <a:pt x="2091105" y="90919"/>
                  </a:lnTo>
                  <a:lnTo>
                    <a:pt x="2091105" y="181825"/>
                  </a:lnTo>
                  <a:lnTo>
                    <a:pt x="2000186" y="181825"/>
                  </a:lnTo>
                  <a:lnTo>
                    <a:pt x="1909267" y="181825"/>
                  </a:lnTo>
                  <a:lnTo>
                    <a:pt x="1909267" y="272745"/>
                  </a:lnTo>
                  <a:lnTo>
                    <a:pt x="1909267" y="363664"/>
                  </a:lnTo>
                  <a:lnTo>
                    <a:pt x="2000186" y="363664"/>
                  </a:lnTo>
                  <a:lnTo>
                    <a:pt x="2000186" y="272745"/>
                  </a:lnTo>
                  <a:lnTo>
                    <a:pt x="2091105" y="272745"/>
                  </a:lnTo>
                  <a:lnTo>
                    <a:pt x="2091105" y="363664"/>
                  </a:lnTo>
                  <a:lnTo>
                    <a:pt x="2182025" y="363664"/>
                  </a:lnTo>
                  <a:lnTo>
                    <a:pt x="2272944" y="363664"/>
                  </a:lnTo>
                  <a:lnTo>
                    <a:pt x="2363863" y="363664"/>
                  </a:lnTo>
                  <a:lnTo>
                    <a:pt x="2454783" y="363664"/>
                  </a:lnTo>
                  <a:lnTo>
                    <a:pt x="2545702" y="363664"/>
                  </a:lnTo>
                  <a:lnTo>
                    <a:pt x="2545702" y="272745"/>
                  </a:lnTo>
                  <a:lnTo>
                    <a:pt x="2454783" y="272745"/>
                  </a:lnTo>
                  <a:lnTo>
                    <a:pt x="2363863" y="272745"/>
                  </a:lnTo>
                  <a:lnTo>
                    <a:pt x="2272944" y="272745"/>
                  </a:lnTo>
                  <a:lnTo>
                    <a:pt x="2272944" y="181825"/>
                  </a:lnTo>
                  <a:lnTo>
                    <a:pt x="2182025" y="181825"/>
                  </a:lnTo>
                  <a:lnTo>
                    <a:pt x="2182025" y="90919"/>
                  </a:lnTo>
                  <a:lnTo>
                    <a:pt x="2272944" y="90919"/>
                  </a:lnTo>
                  <a:lnTo>
                    <a:pt x="2272944" y="181825"/>
                  </a:lnTo>
                  <a:lnTo>
                    <a:pt x="2363863" y="181825"/>
                  </a:lnTo>
                  <a:lnTo>
                    <a:pt x="2363863" y="90919"/>
                  </a:lnTo>
                  <a:lnTo>
                    <a:pt x="2454783" y="90919"/>
                  </a:lnTo>
                  <a:lnTo>
                    <a:pt x="2454783" y="181825"/>
                  </a:lnTo>
                  <a:lnTo>
                    <a:pt x="2545702" y="181825"/>
                  </a:lnTo>
                  <a:lnTo>
                    <a:pt x="2545702" y="90919"/>
                  </a:lnTo>
                  <a:lnTo>
                    <a:pt x="2636621" y="90919"/>
                  </a:lnTo>
                  <a:lnTo>
                    <a:pt x="2636621" y="181825"/>
                  </a:lnTo>
                  <a:lnTo>
                    <a:pt x="2727528" y="181825"/>
                  </a:lnTo>
                  <a:lnTo>
                    <a:pt x="2727528" y="272745"/>
                  </a:lnTo>
                  <a:lnTo>
                    <a:pt x="2636621" y="272745"/>
                  </a:lnTo>
                  <a:lnTo>
                    <a:pt x="2636621" y="363664"/>
                  </a:lnTo>
                  <a:lnTo>
                    <a:pt x="2727541" y="363664"/>
                  </a:lnTo>
                  <a:lnTo>
                    <a:pt x="2727541" y="272745"/>
                  </a:lnTo>
                  <a:lnTo>
                    <a:pt x="2818447" y="272745"/>
                  </a:lnTo>
                  <a:lnTo>
                    <a:pt x="2909366" y="272745"/>
                  </a:lnTo>
                  <a:lnTo>
                    <a:pt x="2909366" y="181825"/>
                  </a:lnTo>
                  <a:close/>
                </a:path>
                <a:path w="3000375" h="454659">
                  <a:moveTo>
                    <a:pt x="3000286" y="0"/>
                  </a:moveTo>
                  <a:lnTo>
                    <a:pt x="2909366" y="0"/>
                  </a:lnTo>
                  <a:lnTo>
                    <a:pt x="2909366" y="90919"/>
                  </a:lnTo>
                  <a:lnTo>
                    <a:pt x="3000286" y="90919"/>
                  </a:lnTo>
                  <a:lnTo>
                    <a:pt x="3000286" y="0"/>
                  </a:lnTo>
                  <a:close/>
                </a:path>
              </a:pathLst>
            </a:custGeom>
            <a:solidFill>
              <a:srgbClr val="0202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5693048" y="8715864"/>
              <a:ext cx="3000375" cy="546100"/>
            </a:xfrm>
            <a:custGeom>
              <a:avLst/>
              <a:gdLst/>
              <a:ahLst/>
              <a:cxnLst/>
              <a:rect l="l" t="t" r="r" b="b"/>
              <a:pathLst>
                <a:path w="3000375" h="546100">
                  <a:moveTo>
                    <a:pt x="90919" y="90919"/>
                  </a:moveTo>
                  <a:lnTo>
                    <a:pt x="0" y="90919"/>
                  </a:lnTo>
                  <a:lnTo>
                    <a:pt x="0" y="181838"/>
                  </a:lnTo>
                  <a:lnTo>
                    <a:pt x="90919" y="181838"/>
                  </a:lnTo>
                  <a:lnTo>
                    <a:pt x="90919" y="90919"/>
                  </a:lnTo>
                  <a:close/>
                </a:path>
                <a:path w="3000375" h="546100">
                  <a:moveTo>
                    <a:pt x="181838" y="363677"/>
                  </a:moveTo>
                  <a:lnTo>
                    <a:pt x="90919" y="363677"/>
                  </a:lnTo>
                  <a:lnTo>
                    <a:pt x="0" y="363677"/>
                  </a:lnTo>
                  <a:lnTo>
                    <a:pt x="0" y="454596"/>
                  </a:lnTo>
                  <a:lnTo>
                    <a:pt x="90919" y="454596"/>
                  </a:lnTo>
                  <a:lnTo>
                    <a:pt x="181838" y="454596"/>
                  </a:lnTo>
                  <a:lnTo>
                    <a:pt x="181838" y="363677"/>
                  </a:lnTo>
                  <a:close/>
                </a:path>
                <a:path w="3000375" h="546100">
                  <a:moveTo>
                    <a:pt x="272757" y="272757"/>
                  </a:moveTo>
                  <a:lnTo>
                    <a:pt x="181838" y="272757"/>
                  </a:lnTo>
                  <a:lnTo>
                    <a:pt x="181838" y="363677"/>
                  </a:lnTo>
                  <a:lnTo>
                    <a:pt x="272757" y="363677"/>
                  </a:lnTo>
                  <a:lnTo>
                    <a:pt x="272757" y="272757"/>
                  </a:lnTo>
                  <a:close/>
                </a:path>
                <a:path w="3000375" h="546100">
                  <a:moveTo>
                    <a:pt x="636422" y="363677"/>
                  </a:moveTo>
                  <a:lnTo>
                    <a:pt x="545503" y="363677"/>
                  </a:lnTo>
                  <a:lnTo>
                    <a:pt x="454583" y="363677"/>
                  </a:lnTo>
                  <a:lnTo>
                    <a:pt x="454583" y="454596"/>
                  </a:lnTo>
                  <a:lnTo>
                    <a:pt x="545503" y="454596"/>
                  </a:lnTo>
                  <a:lnTo>
                    <a:pt x="636422" y="454596"/>
                  </a:lnTo>
                  <a:lnTo>
                    <a:pt x="636422" y="363677"/>
                  </a:lnTo>
                  <a:close/>
                </a:path>
                <a:path w="3000375" h="546100">
                  <a:moveTo>
                    <a:pt x="727341" y="181838"/>
                  </a:moveTo>
                  <a:lnTo>
                    <a:pt x="636422" y="181838"/>
                  </a:lnTo>
                  <a:lnTo>
                    <a:pt x="545503" y="181838"/>
                  </a:lnTo>
                  <a:lnTo>
                    <a:pt x="454583" y="181838"/>
                  </a:lnTo>
                  <a:lnTo>
                    <a:pt x="454583" y="90919"/>
                  </a:lnTo>
                  <a:lnTo>
                    <a:pt x="363664" y="90919"/>
                  </a:lnTo>
                  <a:lnTo>
                    <a:pt x="363664" y="181838"/>
                  </a:lnTo>
                  <a:lnTo>
                    <a:pt x="363664" y="272757"/>
                  </a:lnTo>
                  <a:lnTo>
                    <a:pt x="363664" y="363677"/>
                  </a:lnTo>
                  <a:lnTo>
                    <a:pt x="272757" y="363677"/>
                  </a:lnTo>
                  <a:lnTo>
                    <a:pt x="272757" y="454596"/>
                  </a:lnTo>
                  <a:lnTo>
                    <a:pt x="363677" y="454596"/>
                  </a:lnTo>
                  <a:lnTo>
                    <a:pt x="363677" y="363677"/>
                  </a:lnTo>
                  <a:lnTo>
                    <a:pt x="454583" y="363677"/>
                  </a:lnTo>
                  <a:lnTo>
                    <a:pt x="454583" y="272757"/>
                  </a:lnTo>
                  <a:lnTo>
                    <a:pt x="545503" y="272757"/>
                  </a:lnTo>
                  <a:lnTo>
                    <a:pt x="636422" y="272757"/>
                  </a:lnTo>
                  <a:lnTo>
                    <a:pt x="636422" y="363677"/>
                  </a:lnTo>
                  <a:lnTo>
                    <a:pt x="727341" y="363677"/>
                  </a:lnTo>
                  <a:lnTo>
                    <a:pt x="727341" y="272757"/>
                  </a:lnTo>
                  <a:lnTo>
                    <a:pt x="727341" y="181838"/>
                  </a:lnTo>
                  <a:close/>
                </a:path>
                <a:path w="3000375" h="546100">
                  <a:moveTo>
                    <a:pt x="909180" y="90919"/>
                  </a:moveTo>
                  <a:lnTo>
                    <a:pt x="818261" y="90919"/>
                  </a:lnTo>
                  <a:lnTo>
                    <a:pt x="818261" y="181838"/>
                  </a:lnTo>
                  <a:lnTo>
                    <a:pt x="909180" y="181838"/>
                  </a:lnTo>
                  <a:lnTo>
                    <a:pt x="909180" y="90919"/>
                  </a:lnTo>
                  <a:close/>
                </a:path>
                <a:path w="3000375" h="546100">
                  <a:moveTo>
                    <a:pt x="1091006" y="0"/>
                  </a:moveTo>
                  <a:lnTo>
                    <a:pt x="1000086" y="0"/>
                  </a:lnTo>
                  <a:lnTo>
                    <a:pt x="1000086" y="90919"/>
                  </a:lnTo>
                  <a:lnTo>
                    <a:pt x="1091006" y="90919"/>
                  </a:lnTo>
                  <a:lnTo>
                    <a:pt x="1091006" y="0"/>
                  </a:lnTo>
                  <a:close/>
                </a:path>
                <a:path w="3000375" h="546100">
                  <a:moveTo>
                    <a:pt x="1636509" y="0"/>
                  </a:moveTo>
                  <a:lnTo>
                    <a:pt x="1545590" y="0"/>
                  </a:lnTo>
                  <a:lnTo>
                    <a:pt x="1545590" y="90919"/>
                  </a:lnTo>
                  <a:lnTo>
                    <a:pt x="1636509" y="90919"/>
                  </a:lnTo>
                  <a:lnTo>
                    <a:pt x="1636509" y="0"/>
                  </a:lnTo>
                  <a:close/>
                </a:path>
                <a:path w="3000375" h="546100">
                  <a:moveTo>
                    <a:pt x="1818347" y="0"/>
                  </a:moveTo>
                  <a:lnTo>
                    <a:pt x="1727428" y="0"/>
                  </a:lnTo>
                  <a:lnTo>
                    <a:pt x="1727428" y="90919"/>
                  </a:lnTo>
                  <a:lnTo>
                    <a:pt x="1818347" y="90919"/>
                  </a:lnTo>
                  <a:lnTo>
                    <a:pt x="1818347" y="0"/>
                  </a:lnTo>
                  <a:close/>
                </a:path>
                <a:path w="3000375" h="546100">
                  <a:moveTo>
                    <a:pt x="2091105" y="272757"/>
                  </a:moveTo>
                  <a:lnTo>
                    <a:pt x="2000186" y="272757"/>
                  </a:lnTo>
                  <a:lnTo>
                    <a:pt x="2000186" y="181838"/>
                  </a:lnTo>
                  <a:lnTo>
                    <a:pt x="1909267" y="181838"/>
                  </a:lnTo>
                  <a:lnTo>
                    <a:pt x="1909267" y="272757"/>
                  </a:lnTo>
                  <a:lnTo>
                    <a:pt x="1909267" y="363677"/>
                  </a:lnTo>
                  <a:lnTo>
                    <a:pt x="1818347" y="363677"/>
                  </a:lnTo>
                  <a:lnTo>
                    <a:pt x="1818347" y="272757"/>
                  </a:lnTo>
                  <a:lnTo>
                    <a:pt x="1727428" y="272757"/>
                  </a:lnTo>
                  <a:lnTo>
                    <a:pt x="1727428" y="181838"/>
                  </a:lnTo>
                  <a:lnTo>
                    <a:pt x="1727428" y="90919"/>
                  </a:lnTo>
                  <a:lnTo>
                    <a:pt x="1636509" y="90919"/>
                  </a:lnTo>
                  <a:lnTo>
                    <a:pt x="1636509" y="181838"/>
                  </a:lnTo>
                  <a:lnTo>
                    <a:pt x="1545590" y="181838"/>
                  </a:lnTo>
                  <a:lnTo>
                    <a:pt x="1545590" y="272757"/>
                  </a:lnTo>
                  <a:lnTo>
                    <a:pt x="1454683" y="272757"/>
                  </a:lnTo>
                  <a:lnTo>
                    <a:pt x="1454683" y="181838"/>
                  </a:lnTo>
                  <a:lnTo>
                    <a:pt x="1454683" y="90919"/>
                  </a:lnTo>
                  <a:lnTo>
                    <a:pt x="1454683" y="0"/>
                  </a:lnTo>
                  <a:lnTo>
                    <a:pt x="1363764" y="0"/>
                  </a:lnTo>
                  <a:lnTo>
                    <a:pt x="1272844" y="0"/>
                  </a:lnTo>
                  <a:lnTo>
                    <a:pt x="1181925" y="0"/>
                  </a:lnTo>
                  <a:lnTo>
                    <a:pt x="1181925" y="90919"/>
                  </a:lnTo>
                  <a:lnTo>
                    <a:pt x="1272844" y="90919"/>
                  </a:lnTo>
                  <a:lnTo>
                    <a:pt x="1272844" y="181838"/>
                  </a:lnTo>
                  <a:lnTo>
                    <a:pt x="1181925" y="181838"/>
                  </a:lnTo>
                  <a:lnTo>
                    <a:pt x="1181925" y="90919"/>
                  </a:lnTo>
                  <a:lnTo>
                    <a:pt x="1091006" y="90919"/>
                  </a:lnTo>
                  <a:lnTo>
                    <a:pt x="1091006" y="181838"/>
                  </a:lnTo>
                  <a:lnTo>
                    <a:pt x="1000086" y="181838"/>
                  </a:lnTo>
                  <a:lnTo>
                    <a:pt x="1000086" y="272757"/>
                  </a:lnTo>
                  <a:lnTo>
                    <a:pt x="909180" y="272757"/>
                  </a:lnTo>
                  <a:lnTo>
                    <a:pt x="818261" y="272757"/>
                  </a:lnTo>
                  <a:lnTo>
                    <a:pt x="818261" y="363677"/>
                  </a:lnTo>
                  <a:lnTo>
                    <a:pt x="727341" y="363677"/>
                  </a:lnTo>
                  <a:lnTo>
                    <a:pt x="727341" y="454596"/>
                  </a:lnTo>
                  <a:lnTo>
                    <a:pt x="727341" y="545515"/>
                  </a:lnTo>
                  <a:lnTo>
                    <a:pt x="818261" y="545515"/>
                  </a:lnTo>
                  <a:lnTo>
                    <a:pt x="818261" y="454596"/>
                  </a:lnTo>
                  <a:lnTo>
                    <a:pt x="909180" y="454596"/>
                  </a:lnTo>
                  <a:lnTo>
                    <a:pt x="909180" y="363677"/>
                  </a:lnTo>
                  <a:lnTo>
                    <a:pt x="1000086" y="363677"/>
                  </a:lnTo>
                  <a:lnTo>
                    <a:pt x="1091006" y="363677"/>
                  </a:lnTo>
                  <a:lnTo>
                    <a:pt x="1091006" y="272757"/>
                  </a:lnTo>
                  <a:lnTo>
                    <a:pt x="1181925" y="272757"/>
                  </a:lnTo>
                  <a:lnTo>
                    <a:pt x="1181925" y="363677"/>
                  </a:lnTo>
                  <a:lnTo>
                    <a:pt x="1091006" y="363677"/>
                  </a:lnTo>
                  <a:lnTo>
                    <a:pt x="1091006" y="454596"/>
                  </a:lnTo>
                  <a:lnTo>
                    <a:pt x="1181925" y="454596"/>
                  </a:lnTo>
                  <a:lnTo>
                    <a:pt x="1272844" y="454596"/>
                  </a:lnTo>
                  <a:lnTo>
                    <a:pt x="1272844" y="363677"/>
                  </a:lnTo>
                  <a:lnTo>
                    <a:pt x="1272844" y="272757"/>
                  </a:lnTo>
                  <a:lnTo>
                    <a:pt x="1363764" y="272757"/>
                  </a:lnTo>
                  <a:lnTo>
                    <a:pt x="1363764" y="363677"/>
                  </a:lnTo>
                  <a:lnTo>
                    <a:pt x="1454683" y="363677"/>
                  </a:lnTo>
                  <a:lnTo>
                    <a:pt x="1545590" y="363677"/>
                  </a:lnTo>
                  <a:lnTo>
                    <a:pt x="1545590" y="454596"/>
                  </a:lnTo>
                  <a:lnTo>
                    <a:pt x="1636509" y="454596"/>
                  </a:lnTo>
                  <a:lnTo>
                    <a:pt x="1636509" y="363677"/>
                  </a:lnTo>
                  <a:lnTo>
                    <a:pt x="1727428" y="363677"/>
                  </a:lnTo>
                  <a:lnTo>
                    <a:pt x="1727428" y="454596"/>
                  </a:lnTo>
                  <a:lnTo>
                    <a:pt x="1818347" y="454596"/>
                  </a:lnTo>
                  <a:lnTo>
                    <a:pt x="1909267" y="454596"/>
                  </a:lnTo>
                  <a:lnTo>
                    <a:pt x="2000186" y="454596"/>
                  </a:lnTo>
                  <a:lnTo>
                    <a:pt x="2091105" y="454596"/>
                  </a:lnTo>
                  <a:lnTo>
                    <a:pt x="2091105" y="363677"/>
                  </a:lnTo>
                  <a:lnTo>
                    <a:pt x="2091105" y="272757"/>
                  </a:lnTo>
                  <a:close/>
                </a:path>
                <a:path w="3000375" h="546100">
                  <a:moveTo>
                    <a:pt x="2091105" y="0"/>
                  </a:moveTo>
                  <a:lnTo>
                    <a:pt x="2000186" y="0"/>
                  </a:lnTo>
                  <a:lnTo>
                    <a:pt x="1909267" y="0"/>
                  </a:lnTo>
                  <a:lnTo>
                    <a:pt x="1909267" y="90919"/>
                  </a:lnTo>
                  <a:lnTo>
                    <a:pt x="2000186" y="90919"/>
                  </a:lnTo>
                  <a:lnTo>
                    <a:pt x="2091105" y="90919"/>
                  </a:lnTo>
                  <a:lnTo>
                    <a:pt x="2091105" y="0"/>
                  </a:lnTo>
                  <a:close/>
                </a:path>
                <a:path w="3000375" h="546100">
                  <a:moveTo>
                    <a:pt x="2182025" y="90919"/>
                  </a:moveTo>
                  <a:lnTo>
                    <a:pt x="2091105" y="90919"/>
                  </a:lnTo>
                  <a:lnTo>
                    <a:pt x="2091105" y="181838"/>
                  </a:lnTo>
                  <a:lnTo>
                    <a:pt x="2091105" y="272757"/>
                  </a:lnTo>
                  <a:lnTo>
                    <a:pt x="2182025" y="272757"/>
                  </a:lnTo>
                  <a:lnTo>
                    <a:pt x="2182025" y="181838"/>
                  </a:lnTo>
                  <a:lnTo>
                    <a:pt x="2182025" y="90919"/>
                  </a:lnTo>
                  <a:close/>
                </a:path>
                <a:path w="3000375" h="546100">
                  <a:moveTo>
                    <a:pt x="2363863" y="90919"/>
                  </a:moveTo>
                  <a:lnTo>
                    <a:pt x="2272944" y="90919"/>
                  </a:lnTo>
                  <a:lnTo>
                    <a:pt x="2272944" y="181838"/>
                  </a:lnTo>
                  <a:lnTo>
                    <a:pt x="2272944" y="272757"/>
                  </a:lnTo>
                  <a:lnTo>
                    <a:pt x="2272944" y="363677"/>
                  </a:lnTo>
                  <a:lnTo>
                    <a:pt x="2363863" y="363677"/>
                  </a:lnTo>
                  <a:lnTo>
                    <a:pt x="2363863" y="272757"/>
                  </a:lnTo>
                  <a:lnTo>
                    <a:pt x="2363863" y="181838"/>
                  </a:lnTo>
                  <a:lnTo>
                    <a:pt x="2363863" y="90919"/>
                  </a:lnTo>
                  <a:close/>
                </a:path>
                <a:path w="3000375" h="546100">
                  <a:moveTo>
                    <a:pt x="2454783" y="0"/>
                  </a:moveTo>
                  <a:lnTo>
                    <a:pt x="2363863" y="0"/>
                  </a:lnTo>
                  <a:lnTo>
                    <a:pt x="2363863" y="90919"/>
                  </a:lnTo>
                  <a:lnTo>
                    <a:pt x="2454783" y="90919"/>
                  </a:lnTo>
                  <a:lnTo>
                    <a:pt x="2454783" y="0"/>
                  </a:lnTo>
                  <a:close/>
                </a:path>
                <a:path w="3000375" h="546100">
                  <a:moveTo>
                    <a:pt x="2545702" y="90919"/>
                  </a:moveTo>
                  <a:lnTo>
                    <a:pt x="2454783" y="90919"/>
                  </a:lnTo>
                  <a:lnTo>
                    <a:pt x="2454783" y="181838"/>
                  </a:lnTo>
                  <a:lnTo>
                    <a:pt x="2454783" y="272757"/>
                  </a:lnTo>
                  <a:lnTo>
                    <a:pt x="2545702" y="272757"/>
                  </a:lnTo>
                  <a:lnTo>
                    <a:pt x="2545702" y="181838"/>
                  </a:lnTo>
                  <a:lnTo>
                    <a:pt x="2545702" y="90919"/>
                  </a:lnTo>
                  <a:close/>
                </a:path>
                <a:path w="3000375" h="546100">
                  <a:moveTo>
                    <a:pt x="2636621" y="0"/>
                  </a:moveTo>
                  <a:lnTo>
                    <a:pt x="2545702" y="0"/>
                  </a:lnTo>
                  <a:lnTo>
                    <a:pt x="2545702" y="90919"/>
                  </a:lnTo>
                  <a:lnTo>
                    <a:pt x="2636621" y="90919"/>
                  </a:lnTo>
                  <a:lnTo>
                    <a:pt x="2636621" y="0"/>
                  </a:lnTo>
                  <a:close/>
                </a:path>
                <a:path w="3000375" h="546100">
                  <a:moveTo>
                    <a:pt x="2727541" y="363677"/>
                  </a:moveTo>
                  <a:lnTo>
                    <a:pt x="2636621" y="363677"/>
                  </a:lnTo>
                  <a:lnTo>
                    <a:pt x="2636621" y="454596"/>
                  </a:lnTo>
                  <a:lnTo>
                    <a:pt x="2727541" y="454596"/>
                  </a:lnTo>
                  <a:lnTo>
                    <a:pt x="2727541" y="363677"/>
                  </a:lnTo>
                  <a:close/>
                </a:path>
                <a:path w="3000375" h="546100">
                  <a:moveTo>
                    <a:pt x="2909366" y="363677"/>
                  </a:moveTo>
                  <a:lnTo>
                    <a:pt x="2818447" y="363677"/>
                  </a:lnTo>
                  <a:lnTo>
                    <a:pt x="2818447" y="454596"/>
                  </a:lnTo>
                  <a:lnTo>
                    <a:pt x="2909366" y="454596"/>
                  </a:lnTo>
                  <a:lnTo>
                    <a:pt x="2909366" y="363677"/>
                  </a:lnTo>
                  <a:close/>
                </a:path>
                <a:path w="3000375" h="546100">
                  <a:moveTo>
                    <a:pt x="2909366" y="181838"/>
                  </a:moveTo>
                  <a:lnTo>
                    <a:pt x="2818447" y="181838"/>
                  </a:lnTo>
                  <a:lnTo>
                    <a:pt x="2727541" y="181838"/>
                  </a:lnTo>
                  <a:lnTo>
                    <a:pt x="2727541" y="90919"/>
                  </a:lnTo>
                  <a:lnTo>
                    <a:pt x="2636621" y="90919"/>
                  </a:lnTo>
                  <a:lnTo>
                    <a:pt x="2636621" y="181838"/>
                  </a:lnTo>
                  <a:lnTo>
                    <a:pt x="2727528" y="181838"/>
                  </a:lnTo>
                  <a:lnTo>
                    <a:pt x="2727528" y="272757"/>
                  </a:lnTo>
                  <a:lnTo>
                    <a:pt x="2818447" y="272757"/>
                  </a:lnTo>
                  <a:lnTo>
                    <a:pt x="2909366" y="272757"/>
                  </a:lnTo>
                  <a:lnTo>
                    <a:pt x="2909366" y="181838"/>
                  </a:lnTo>
                  <a:close/>
                </a:path>
                <a:path w="3000375" h="546100">
                  <a:moveTo>
                    <a:pt x="3000286" y="0"/>
                  </a:moveTo>
                  <a:lnTo>
                    <a:pt x="2909366" y="0"/>
                  </a:lnTo>
                  <a:lnTo>
                    <a:pt x="2909366" y="90919"/>
                  </a:lnTo>
                  <a:lnTo>
                    <a:pt x="3000286" y="90919"/>
                  </a:lnTo>
                  <a:lnTo>
                    <a:pt x="3000286" y="0"/>
                  </a:lnTo>
                  <a:close/>
                </a:path>
              </a:pathLst>
            </a:custGeom>
            <a:solidFill>
              <a:srgbClr val="0202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6420390" y="9170460"/>
              <a:ext cx="2273300" cy="546100"/>
            </a:xfrm>
            <a:custGeom>
              <a:avLst/>
              <a:gdLst/>
              <a:ahLst/>
              <a:cxnLst/>
              <a:rect l="l" t="t" r="r" b="b"/>
              <a:pathLst>
                <a:path w="2273300" h="546100">
                  <a:moveTo>
                    <a:pt x="90919" y="0"/>
                  </a:moveTo>
                  <a:lnTo>
                    <a:pt x="0" y="0"/>
                  </a:lnTo>
                  <a:lnTo>
                    <a:pt x="0" y="90919"/>
                  </a:lnTo>
                  <a:lnTo>
                    <a:pt x="90919" y="90919"/>
                  </a:lnTo>
                  <a:lnTo>
                    <a:pt x="90919" y="0"/>
                  </a:lnTo>
                  <a:close/>
                </a:path>
                <a:path w="2273300" h="546100">
                  <a:moveTo>
                    <a:pt x="363664" y="272757"/>
                  </a:moveTo>
                  <a:lnTo>
                    <a:pt x="272745" y="272757"/>
                  </a:lnTo>
                  <a:lnTo>
                    <a:pt x="272745" y="181838"/>
                  </a:lnTo>
                  <a:lnTo>
                    <a:pt x="272745" y="90919"/>
                  </a:lnTo>
                  <a:lnTo>
                    <a:pt x="272745" y="0"/>
                  </a:lnTo>
                  <a:lnTo>
                    <a:pt x="181838" y="0"/>
                  </a:lnTo>
                  <a:lnTo>
                    <a:pt x="181838" y="90919"/>
                  </a:lnTo>
                  <a:lnTo>
                    <a:pt x="181838" y="181838"/>
                  </a:lnTo>
                  <a:lnTo>
                    <a:pt x="90919" y="181838"/>
                  </a:lnTo>
                  <a:lnTo>
                    <a:pt x="0" y="181838"/>
                  </a:lnTo>
                  <a:lnTo>
                    <a:pt x="0" y="272757"/>
                  </a:lnTo>
                  <a:lnTo>
                    <a:pt x="0" y="363677"/>
                  </a:lnTo>
                  <a:lnTo>
                    <a:pt x="90919" y="363677"/>
                  </a:lnTo>
                  <a:lnTo>
                    <a:pt x="90919" y="454596"/>
                  </a:lnTo>
                  <a:lnTo>
                    <a:pt x="90919" y="545515"/>
                  </a:lnTo>
                  <a:lnTo>
                    <a:pt x="181838" y="545515"/>
                  </a:lnTo>
                  <a:lnTo>
                    <a:pt x="181838" y="454596"/>
                  </a:lnTo>
                  <a:lnTo>
                    <a:pt x="181838" y="363677"/>
                  </a:lnTo>
                  <a:lnTo>
                    <a:pt x="272745" y="363677"/>
                  </a:lnTo>
                  <a:lnTo>
                    <a:pt x="363664" y="363677"/>
                  </a:lnTo>
                  <a:lnTo>
                    <a:pt x="363664" y="272757"/>
                  </a:lnTo>
                  <a:close/>
                </a:path>
                <a:path w="2273300" h="546100">
                  <a:moveTo>
                    <a:pt x="454583" y="181838"/>
                  </a:moveTo>
                  <a:lnTo>
                    <a:pt x="363664" y="181838"/>
                  </a:lnTo>
                  <a:lnTo>
                    <a:pt x="363664" y="272757"/>
                  </a:lnTo>
                  <a:lnTo>
                    <a:pt x="454583" y="272757"/>
                  </a:lnTo>
                  <a:lnTo>
                    <a:pt x="454583" y="181838"/>
                  </a:lnTo>
                  <a:close/>
                </a:path>
                <a:path w="2273300" h="546100">
                  <a:moveTo>
                    <a:pt x="1000086" y="0"/>
                  </a:moveTo>
                  <a:lnTo>
                    <a:pt x="909167" y="0"/>
                  </a:lnTo>
                  <a:lnTo>
                    <a:pt x="909167" y="90919"/>
                  </a:lnTo>
                  <a:lnTo>
                    <a:pt x="818261" y="90919"/>
                  </a:lnTo>
                  <a:lnTo>
                    <a:pt x="818261" y="0"/>
                  </a:lnTo>
                  <a:lnTo>
                    <a:pt x="727341" y="0"/>
                  </a:lnTo>
                  <a:lnTo>
                    <a:pt x="636422" y="0"/>
                  </a:lnTo>
                  <a:lnTo>
                    <a:pt x="545503" y="0"/>
                  </a:lnTo>
                  <a:lnTo>
                    <a:pt x="454583" y="0"/>
                  </a:lnTo>
                  <a:lnTo>
                    <a:pt x="454583" y="90919"/>
                  </a:lnTo>
                  <a:lnTo>
                    <a:pt x="545503" y="90919"/>
                  </a:lnTo>
                  <a:lnTo>
                    <a:pt x="636422" y="90919"/>
                  </a:lnTo>
                  <a:lnTo>
                    <a:pt x="636422" y="181838"/>
                  </a:lnTo>
                  <a:lnTo>
                    <a:pt x="727341" y="181838"/>
                  </a:lnTo>
                  <a:lnTo>
                    <a:pt x="818248" y="181838"/>
                  </a:lnTo>
                  <a:lnTo>
                    <a:pt x="818248" y="272757"/>
                  </a:lnTo>
                  <a:lnTo>
                    <a:pt x="818248" y="363677"/>
                  </a:lnTo>
                  <a:lnTo>
                    <a:pt x="727341" y="363677"/>
                  </a:lnTo>
                  <a:lnTo>
                    <a:pt x="727341" y="272757"/>
                  </a:lnTo>
                  <a:lnTo>
                    <a:pt x="636422" y="272757"/>
                  </a:lnTo>
                  <a:lnTo>
                    <a:pt x="636422" y="181838"/>
                  </a:lnTo>
                  <a:lnTo>
                    <a:pt x="545503" y="181838"/>
                  </a:lnTo>
                  <a:lnTo>
                    <a:pt x="545503" y="272757"/>
                  </a:lnTo>
                  <a:lnTo>
                    <a:pt x="454583" y="272757"/>
                  </a:lnTo>
                  <a:lnTo>
                    <a:pt x="454583" y="363677"/>
                  </a:lnTo>
                  <a:lnTo>
                    <a:pt x="545503" y="363677"/>
                  </a:lnTo>
                  <a:lnTo>
                    <a:pt x="636422" y="363677"/>
                  </a:lnTo>
                  <a:lnTo>
                    <a:pt x="636422" y="454596"/>
                  </a:lnTo>
                  <a:lnTo>
                    <a:pt x="545503" y="454596"/>
                  </a:lnTo>
                  <a:lnTo>
                    <a:pt x="454583" y="454596"/>
                  </a:lnTo>
                  <a:lnTo>
                    <a:pt x="454583" y="363677"/>
                  </a:lnTo>
                  <a:lnTo>
                    <a:pt x="363664" y="363677"/>
                  </a:lnTo>
                  <a:lnTo>
                    <a:pt x="363664" y="454596"/>
                  </a:lnTo>
                  <a:lnTo>
                    <a:pt x="272745" y="454596"/>
                  </a:lnTo>
                  <a:lnTo>
                    <a:pt x="272745" y="545515"/>
                  </a:lnTo>
                  <a:lnTo>
                    <a:pt x="363664" y="545515"/>
                  </a:lnTo>
                  <a:lnTo>
                    <a:pt x="454583" y="545515"/>
                  </a:lnTo>
                  <a:lnTo>
                    <a:pt x="545503" y="545515"/>
                  </a:lnTo>
                  <a:lnTo>
                    <a:pt x="636422" y="545515"/>
                  </a:lnTo>
                  <a:lnTo>
                    <a:pt x="727341" y="545515"/>
                  </a:lnTo>
                  <a:lnTo>
                    <a:pt x="727341" y="454596"/>
                  </a:lnTo>
                  <a:lnTo>
                    <a:pt x="818248" y="454596"/>
                  </a:lnTo>
                  <a:lnTo>
                    <a:pt x="818248" y="545515"/>
                  </a:lnTo>
                  <a:lnTo>
                    <a:pt x="909167" y="545515"/>
                  </a:lnTo>
                  <a:lnTo>
                    <a:pt x="1000086" y="545515"/>
                  </a:lnTo>
                  <a:lnTo>
                    <a:pt x="1000086" y="454596"/>
                  </a:lnTo>
                  <a:lnTo>
                    <a:pt x="909167" y="454596"/>
                  </a:lnTo>
                  <a:lnTo>
                    <a:pt x="818261" y="454596"/>
                  </a:lnTo>
                  <a:lnTo>
                    <a:pt x="818261" y="363677"/>
                  </a:lnTo>
                  <a:lnTo>
                    <a:pt x="909167" y="363677"/>
                  </a:lnTo>
                  <a:lnTo>
                    <a:pt x="909167" y="272757"/>
                  </a:lnTo>
                  <a:lnTo>
                    <a:pt x="909167" y="181838"/>
                  </a:lnTo>
                  <a:lnTo>
                    <a:pt x="1000086" y="181838"/>
                  </a:lnTo>
                  <a:lnTo>
                    <a:pt x="1000086" y="90919"/>
                  </a:lnTo>
                  <a:lnTo>
                    <a:pt x="1000086" y="0"/>
                  </a:lnTo>
                  <a:close/>
                </a:path>
                <a:path w="2273300" h="546100">
                  <a:moveTo>
                    <a:pt x="1272844" y="0"/>
                  </a:moveTo>
                  <a:lnTo>
                    <a:pt x="1181925" y="0"/>
                  </a:lnTo>
                  <a:lnTo>
                    <a:pt x="1181925" y="90919"/>
                  </a:lnTo>
                  <a:lnTo>
                    <a:pt x="1272844" y="90919"/>
                  </a:lnTo>
                  <a:lnTo>
                    <a:pt x="1272844" y="0"/>
                  </a:lnTo>
                  <a:close/>
                </a:path>
                <a:path w="2273300" h="546100">
                  <a:moveTo>
                    <a:pt x="1363764" y="181838"/>
                  </a:moveTo>
                  <a:lnTo>
                    <a:pt x="1272844" y="181838"/>
                  </a:lnTo>
                  <a:lnTo>
                    <a:pt x="1181925" y="181838"/>
                  </a:lnTo>
                  <a:lnTo>
                    <a:pt x="1181925" y="90919"/>
                  </a:lnTo>
                  <a:lnTo>
                    <a:pt x="1091006" y="90919"/>
                  </a:lnTo>
                  <a:lnTo>
                    <a:pt x="1091006" y="181838"/>
                  </a:lnTo>
                  <a:lnTo>
                    <a:pt x="1000086" y="181838"/>
                  </a:lnTo>
                  <a:lnTo>
                    <a:pt x="1000086" y="272757"/>
                  </a:lnTo>
                  <a:lnTo>
                    <a:pt x="1091006" y="272757"/>
                  </a:lnTo>
                  <a:lnTo>
                    <a:pt x="1091006" y="363677"/>
                  </a:lnTo>
                  <a:lnTo>
                    <a:pt x="1181925" y="363677"/>
                  </a:lnTo>
                  <a:lnTo>
                    <a:pt x="1181925" y="454596"/>
                  </a:lnTo>
                  <a:lnTo>
                    <a:pt x="1091006" y="454596"/>
                  </a:lnTo>
                  <a:lnTo>
                    <a:pt x="1091006" y="545515"/>
                  </a:lnTo>
                  <a:lnTo>
                    <a:pt x="1181925" y="545515"/>
                  </a:lnTo>
                  <a:lnTo>
                    <a:pt x="1272844" y="545515"/>
                  </a:lnTo>
                  <a:lnTo>
                    <a:pt x="1363764" y="545515"/>
                  </a:lnTo>
                  <a:lnTo>
                    <a:pt x="1363764" y="454596"/>
                  </a:lnTo>
                  <a:lnTo>
                    <a:pt x="1272844" y="454596"/>
                  </a:lnTo>
                  <a:lnTo>
                    <a:pt x="1272844" y="363677"/>
                  </a:lnTo>
                  <a:lnTo>
                    <a:pt x="1363764" y="363677"/>
                  </a:lnTo>
                  <a:lnTo>
                    <a:pt x="1363764" y="272757"/>
                  </a:lnTo>
                  <a:lnTo>
                    <a:pt x="1363764" y="181838"/>
                  </a:lnTo>
                  <a:close/>
                </a:path>
                <a:path w="2273300" h="546100">
                  <a:moveTo>
                    <a:pt x="1454683" y="0"/>
                  </a:moveTo>
                  <a:lnTo>
                    <a:pt x="1363764" y="0"/>
                  </a:lnTo>
                  <a:lnTo>
                    <a:pt x="1363764" y="90919"/>
                  </a:lnTo>
                  <a:lnTo>
                    <a:pt x="1454683" y="90919"/>
                  </a:lnTo>
                  <a:lnTo>
                    <a:pt x="1454683" y="0"/>
                  </a:lnTo>
                  <a:close/>
                </a:path>
                <a:path w="2273300" h="546100">
                  <a:moveTo>
                    <a:pt x="1545602" y="363677"/>
                  </a:moveTo>
                  <a:lnTo>
                    <a:pt x="1454683" y="363677"/>
                  </a:lnTo>
                  <a:lnTo>
                    <a:pt x="1454683" y="454596"/>
                  </a:lnTo>
                  <a:lnTo>
                    <a:pt x="1545602" y="454596"/>
                  </a:lnTo>
                  <a:lnTo>
                    <a:pt x="1545602" y="363677"/>
                  </a:lnTo>
                  <a:close/>
                </a:path>
                <a:path w="2273300" h="546100">
                  <a:moveTo>
                    <a:pt x="2182025" y="0"/>
                  </a:moveTo>
                  <a:lnTo>
                    <a:pt x="2091105" y="0"/>
                  </a:lnTo>
                  <a:lnTo>
                    <a:pt x="2000199" y="0"/>
                  </a:lnTo>
                  <a:lnTo>
                    <a:pt x="1909279" y="0"/>
                  </a:lnTo>
                  <a:lnTo>
                    <a:pt x="1909279" y="90919"/>
                  </a:lnTo>
                  <a:lnTo>
                    <a:pt x="2000186" y="90919"/>
                  </a:lnTo>
                  <a:lnTo>
                    <a:pt x="2000186" y="181838"/>
                  </a:lnTo>
                  <a:lnTo>
                    <a:pt x="2091105" y="181838"/>
                  </a:lnTo>
                  <a:lnTo>
                    <a:pt x="2182025" y="181838"/>
                  </a:lnTo>
                  <a:lnTo>
                    <a:pt x="2182025" y="90919"/>
                  </a:lnTo>
                  <a:lnTo>
                    <a:pt x="2182025" y="0"/>
                  </a:lnTo>
                  <a:close/>
                </a:path>
                <a:path w="2273300" h="546100">
                  <a:moveTo>
                    <a:pt x="2272944" y="272757"/>
                  </a:moveTo>
                  <a:lnTo>
                    <a:pt x="2182025" y="272757"/>
                  </a:lnTo>
                  <a:lnTo>
                    <a:pt x="2091105" y="272757"/>
                  </a:lnTo>
                  <a:lnTo>
                    <a:pt x="2091105" y="363677"/>
                  </a:lnTo>
                  <a:lnTo>
                    <a:pt x="2000199" y="363677"/>
                  </a:lnTo>
                  <a:lnTo>
                    <a:pt x="2000199" y="272757"/>
                  </a:lnTo>
                  <a:lnTo>
                    <a:pt x="1909279" y="272757"/>
                  </a:lnTo>
                  <a:lnTo>
                    <a:pt x="1909279" y="363677"/>
                  </a:lnTo>
                  <a:lnTo>
                    <a:pt x="1818360" y="363677"/>
                  </a:lnTo>
                  <a:lnTo>
                    <a:pt x="1818360" y="454596"/>
                  </a:lnTo>
                  <a:lnTo>
                    <a:pt x="1727441" y="454596"/>
                  </a:lnTo>
                  <a:lnTo>
                    <a:pt x="1727441" y="363677"/>
                  </a:lnTo>
                  <a:lnTo>
                    <a:pt x="1636522" y="363677"/>
                  </a:lnTo>
                  <a:lnTo>
                    <a:pt x="1636522" y="454596"/>
                  </a:lnTo>
                  <a:lnTo>
                    <a:pt x="1636522" y="545515"/>
                  </a:lnTo>
                  <a:lnTo>
                    <a:pt x="1727441" y="545515"/>
                  </a:lnTo>
                  <a:lnTo>
                    <a:pt x="1818360" y="545515"/>
                  </a:lnTo>
                  <a:lnTo>
                    <a:pt x="1909279" y="545515"/>
                  </a:lnTo>
                  <a:lnTo>
                    <a:pt x="1909279" y="454596"/>
                  </a:lnTo>
                  <a:lnTo>
                    <a:pt x="2000186" y="454596"/>
                  </a:lnTo>
                  <a:lnTo>
                    <a:pt x="2000186" y="545515"/>
                  </a:lnTo>
                  <a:lnTo>
                    <a:pt x="2091105" y="545515"/>
                  </a:lnTo>
                  <a:lnTo>
                    <a:pt x="2091105" y="454596"/>
                  </a:lnTo>
                  <a:lnTo>
                    <a:pt x="2182025" y="454596"/>
                  </a:lnTo>
                  <a:lnTo>
                    <a:pt x="2272944" y="454596"/>
                  </a:lnTo>
                  <a:lnTo>
                    <a:pt x="2272944" y="363677"/>
                  </a:lnTo>
                  <a:lnTo>
                    <a:pt x="2272944" y="272757"/>
                  </a:lnTo>
                  <a:close/>
                </a:path>
              </a:pathLst>
            </a:custGeom>
            <a:solidFill>
              <a:srgbClr val="0202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6420390" y="9625057"/>
              <a:ext cx="2273300" cy="273050"/>
            </a:xfrm>
            <a:custGeom>
              <a:avLst/>
              <a:gdLst/>
              <a:ahLst/>
              <a:cxnLst/>
              <a:rect l="l" t="t" r="r" b="b"/>
              <a:pathLst>
                <a:path w="2273300" h="273050">
                  <a:moveTo>
                    <a:pt x="272745" y="181825"/>
                  </a:moveTo>
                  <a:lnTo>
                    <a:pt x="181838" y="181825"/>
                  </a:lnTo>
                  <a:lnTo>
                    <a:pt x="181838" y="90906"/>
                  </a:lnTo>
                  <a:lnTo>
                    <a:pt x="90919" y="90906"/>
                  </a:lnTo>
                  <a:lnTo>
                    <a:pt x="0" y="90906"/>
                  </a:lnTo>
                  <a:lnTo>
                    <a:pt x="0" y="181825"/>
                  </a:lnTo>
                  <a:lnTo>
                    <a:pt x="0" y="272745"/>
                  </a:lnTo>
                  <a:lnTo>
                    <a:pt x="90919" y="272745"/>
                  </a:lnTo>
                  <a:lnTo>
                    <a:pt x="181838" y="272745"/>
                  </a:lnTo>
                  <a:lnTo>
                    <a:pt x="272745" y="272745"/>
                  </a:lnTo>
                  <a:lnTo>
                    <a:pt x="272745" y="181825"/>
                  </a:lnTo>
                  <a:close/>
                </a:path>
                <a:path w="2273300" h="273050">
                  <a:moveTo>
                    <a:pt x="363664" y="90906"/>
                  </a:moveTo>
                  <a:lnTo>
                    <a:pt x="272745" y="90906"/>
                  </a:lnTo>
                  <a:lnTo>
                    <a:pt x="272745" y="181825"/>
                  </a:lnTo>
                  <a:lnTo>
                    <a:pt x="363664" y="181825"/>
                  </a:lnTo>
                  <a:lnTo>
                    <a:pt x="363664" y="90906"/>
                  </a:lnTo>
                  <a:close/>
                </a:path>
                <a:path w="2273300" h="273050">
                  <a:moveTo>
                    <a:pt x="545503" y="90906"/>
                  </a:moveTo>
                  <a:lnTo>
                    <a:pt x="454583" y="90906"/>
                  </a:lnTo>
                  <a:lnTo>
                    <a:pt x="454583" y="181825"/>
                  </a:lnTo>
                  <a:lnTo>
                    <a:pt x="363664" y="181825"/>
                  </a:lnTo>
                  <a:lnTo>
                    <a:pt x="363664" y="272745"/>
                  </a:lnTo>
                  <a:lnTo>
                    <a:pt x="454583" y="272745"/>
                  </a:lnTo>
                  <a:lnTo>
                    <a:pt x="545503" y="272745"/>
                  </a:lnTo>
                  <a:lnTo>
                    <a:pt x="545503" y="181825"/>
                  </a:lnTo>
                  <a:lnTo>
                    <a:pt x="545503" y="90906"/>
                  </a:lnTo>
                  <a:close/>
                </a:path>
                <a:path w="2273300" h="273050">
                  <a:moveTo>
                    <a:pt x="727341" y="90906"/>
                  </a:moveTo>
                  <a:lnTo>
                    <a:pt x="636422" y="90906"/>
                  </a:lnTo>
                  <a:lnTo>
                    <a:pt x="636422" y="181825"/>
                  </a:lnTo>
                  <a:lnTo>
                    <a:pt x="636422" y="272745"/>
                  </a:lnTo>
                  <a:lnTo>
                    <a:pt x="727341" y="272745"/>
                  </a:lnTo>
                  <a:lnTo>
                    <a:pt x="727341" y="181825"/>
                  </a:lnTo>
                  <a:lnTo>
                    <a:pt x="727341" y="90906"/>
                  </a:lnTo>
                  <a:close/>
                </a:path>
                <a:path w="2273300" h="273050">
                  <a:moveTo>
                    <a:pt x="1000086" y="90906"/>
                  </a:moveTo>
                  <a:lnTo>
                    <a:pt x="909167" y="90906"/>
                  </a:lnTo>
                  <a:lnTo>
                    <a:pt x="818248" y="90906"/>
                  </a:lnTo>
                  <a:lnTo>
                    <a:pt x="818248" y="181825"/>
                  </a:lnTo>
                  <a:lnTo>
                    <a:pt x="818248" y="272745"/>
                  </a:lnTo>
                  <a:lnTo>
                    <a:pt x="909167" y="272745"/>
                  </a:lnTo>
                  <a:lnTo>
                    <a:pt x="1000086" y="272745"/>
                  </a:lnTo>
                  <a:lnTo>
                    <a:pt x="1000086" y="181825"/>
                  </a:lnTo>
                  <a:lnTo>
                    <a:pt x="1000086" y="90906"/>
                  </a:lnTo>
                  <a:close/>
                </a:path>
                <a:path w="2273300" h="273050">
                  <a:moveTo>
                    <a:pt x="1272844" y="90906"/>
                  </a:moveTo>
                  <a:lnTo>
                    <a:pt x="1181925" y="90906"/>
                  </a:lnTo>
                  <a:lnTo>
                    <a:pt x="1091006" y="90906"/>
                  </a:lnTo>
                  <a:lnTo>
                    <a:pt x="1091006" y="181825"/>
                  </a:lnTo>
                  <a:lnTo>
                    <a:pt x="1091006" y="272745"/>
                  </a:lnTo>
                  <a:lnTo>
                    <a:pt x="1181925" y="272745"/>
                  </a:lnTo>
                  <a:lnTo>
                    <a:pt x="1272844" y="272745"/>
                  </a:lnTo>
                  <a:lnTo>
                    <a:pt x="1272844" y="181825"/>
                  </a:lnTo>
                  <a:lnTo>
                    <a:pt x="1272844" y="90906"/>
                  </a:lnTo>
                  <a:close/>
                </a:path>
                <a:path w="2273300" h="273050">
                  <a:moveTo>
                    <a:pt x="1727441" y="90906"/>
                  </a:moveTo>
                  <a:lnTo>
                    <a:pt x="1636522" y="90906"/>
                  </a:lnTo>
                  <a:lnTo>
                    <a:pt x="1545602" y="90906"/>
                  </a:lnTo>
                  <a:lnTo>
                    <a:pt x="1454683" y="90906"/>
                  </a:lnTo>
                  <a:lnTo>
                    <a:pt x="1454683" y="181825"/>
                  </a:lnTo>
                  <a:lnTo>
                    <a:pt x="1363764" y="181825"/>
                  </a:lnTo>
                  <a:lnTo>
                    <a:pt x="1363764" y="272745"/>
                  </a:lnTo>
                  <a:lnTo>
                    <a:pt x="1454683" y="272745"/>
                  </a:lnTo>
                  <a:lnTo>
                    <a:pt x="1545602" y="272745"/>
                  </a:lnTo>
                  <a:lnTo>
                    <a:pt x="1636522" y="272745"/>
                  </a:lnTo>
                  <a:lnTo>
                    <a:pt x="1636522" y="181825"/>
                  </a:lnTo>
                  <a:lnTo>
                    <a:pt x="1727441" y="181825"/>
                  </a:lnTo>
                  <a:lnTo>
                    <a:pt x="1727441" y="90906"/>
                  </a:lnTo>
                  <a:close/>
                </a:path>
                <a:path w="2273300" h="273050">
                  <a:moveTo>
                    <a:pt x="1818360" y="181825"/>
                  </a:moveTo>
                  <a:lnTo>
                    <a:pt x="1727441" y="181825"/>
                  </a:lnTo>
                  <a:lnTo>
                    <a:pt x="1727441" y="272745"/>
                  </a:lnTo>
                  <a:lnTo>
                    <a:pt x="1818360" y="272745"/>
                  </a:lnTo>
                  <a:lnTo>
                    <a:pt x="1818360" y="181825"/>
                  </a:lnTo>
                  <a:close/>
                </a:path>
                <a:path w="2273300" h="273050">
                  <a:moveTo>
                    <a:pt x="2000199" y="181825"/>
                  </a:moveTo>
                  <a:lnTo>
                    <a:pt x="1909279" y="181825"/>
                  </a:lnTo>
                  <a:lnTo>
                    <a:pt x="1909279" y="272745"/>
                  </a:lnTo>
                  <a:lnTo>
                    <a:pt x="2000199" y="272745"/>
                  </a:lnTo>
                  <a:lnTo>
                    <a:pt x="2000199" y="181825"/>
                  </a:lnTo>
                  <a:close/>
                </a:path>
                <a:path w="2273300" h="273050">
                  <a:moveTo>
                    <a:pt x="2182025" y="0"/>
                  </a:moveTo>
                  <a:lnTo>
                    <a:pt x="2091105" y="0"/>
                  </a:lnTo>
                  <a:lnTo>
                    <a:pt x="2000186" y="0"/>
                  </a:lnTo>
                  <a:lnTo>
                    <a:pt x="2000186" y="90919"/>
                  </a:lnTo>
                  <a:lnTo>
                    <a:pt x="2091105" y="90919"/>
                  </a:lnTo>
                  <a:lnTo>
                    <a:pt x="2182025" y="90919"/>
                  </a:lnTo>
                  <a:lnTo>
                    <a:pt x="2182025" y="0"/>
                  </a:lnTo>
                  <a:close/>
                </a:path>
                <a:path w="2273300" h="273050">
                  <a:moveTo>
                    <a:pt x="2272944" y="181825"/>
                  </a:moveTo>
                  <a:lnTo>
                    <a:pt x="2182025" y="181825"/>
                  </a:lnTo>
                  <a:lnTo>
                    <a:pt x="2182025" y="272745"/>
                  </a:lnTo>
                  <a:lnTo>
                    <a:pt x="2272944" y="272745"/>
                  </a:lnTo>
                  <a:lnTo>
                    <a:pt x="2272944" y="181825"/>
                  </a:lnTo>
                  <a:close/>
                </a:path>
              </a:pathLst>
            </a:custGeom>
            <a:solidFill>
              <a:srgbClr val="0202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/>
          <p:nvPr/>
        </p:nvSpPr>
        <p:spPr>
          <a:xfrm>
            <a:off x="15693048" y="7624857"/>
            <a:ext cx="182245" cy="182245"/>
          </a:xfrm>
          <a:custGeom>
            <a:avLst/>
            <a:gdLst/>
            <a:ahLst/>
            <a:cxnLst/>
            <a:rect l="l" t="t" r="r" b="b"/>
            <a:pathLst>
              <a:path w="182244" h="182245">
                <a:moveTo>
                  <a:pt x="181838" y="0"/>
                </a:moveTo>
                <a:lnTo>
                  <a:pt x="90919" y="0"/>
                </a:lnTo>
                <a:lnTo>
                  <a:pt x="0" y="0"/>
                </a:lnTo>
                <a:lnTo>
                  <a:pt x="0" y="90919"/>
                </a:lnTo>
                <a:lnTo>
                  <a:pt x="0" y="181838"/>
                </a:lnTo>
                <a:lnTo>
                  <a:pt x="90919" y="181838"/>
                </a:lnTo>
                <a:lnTo>
                  <a:pt x="90919" y="90919"/>
                </a:lnTo>
                <a:lnTo>
                  <a:pt x="181838" y="90919"/>
                </a:lnTo>
                <a:lnTo>
                  <a:pt x="181838" y="0"/>
                </a:lnTo>
                <a:close/>
              </a:path>
            </a:pathLst>
          </a:custGeom>
          <a:solidFill>
            <a:srgbClr val="020203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2345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</TotalTime>
  <Words>1194</Words>
  <Application>Microsoft Office PowerPoint</Application>
  <PresentationFormat>Vlastní</PresentationFormat>
  <Paragraphs>128</Paragraphs>
  <Slides>13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9" baseType="lpstr">
      <vt:lpstr>Work Sans</vt:lpstr>
      <vt:lpstr>Work Sans ExtraLight</vt:lpstr>
      <vt:lpstr>Work Sans Light</vt:lpstr>
      <vt:lpstr>Work Sans Medium</vt:lpstr>
      <vt:lpstr>Work Sans SemiBold</vt:lpstr>
      <vt:lpstr>Office Theme</vt:lpstr>
      <vt:lpstr>Prezentace aplikace PowerPoint</vt:lpstr>
      <vt:lpstr>VYSTUPUJÍCÍ</vt:lpstr>
      <vt:lpstr>ÚVOD DO PROBLEMATIKY</vt:lpstr>
      <vt:lpstr>ZÁSADNÍ OBRAT V CHÁPÁNÍ DLUŽNÍKŮ</vt:lpstr>
      <vt:lpstr>INSOLVENČNÍ ZÁKON - ODDLUŽENÍ</vt:lpstr>
      <vt:lpstr>PARAMETRY PRŮZKUMU VEŘEJNÉHO MÍNĚNÍ A ANKET</vt:lpstr>
      <vt:lpstr>REGIONÁLNÍ POHLED NA ODDLUŽENÍ</vt:lpstr>
      <vt:lpstr>REGIONÁLNÍ POHLED NA ODDLUŽENÍ</vt:lpstr>
      <vt:lpstr>POHLED BYTOVÝCH DRUŽSTEV A SVJ</vt:lpstr>
      <vt:lpstr>ZÁVĚREČNÉ SHRNUTÍ - 1/2</vt:lpstr>
      <vt:lpstr>ZÁVĚREČNÉ SHRNUTÍ - 2/2</vt:lpstr>
      <vt:lpstr>NA ZÁVĚR SE NASKÝTÁ OTÁZKA:</vt:lpstr>
      <vt:lpstr>DĚKUJEME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Radovan Šimůnek</dc:creator>
  <cp:lastModifiedBy>Radovan Šimůnek</cp:lastModifiedBy>
  <cp:revision>3</cp:revision>
  <cp:lastPrinted>2023-03-17T14:49:22Z</cp:lastPrinted>
  <dcterms:created xsi:type="dcterms:W3CDTF">2023-03-16T13:17:36Z</dcterms:created>
  <dcterms:modified xsi:type="dcterms:W3CDTF">2023-03-18T12:24:22Z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2023-03-16T00:00:00Z</vt:filetime>
  </property>
  <property fmtid="{D5CDD505-2E9C-101B-9397-08002B2CF9AE}" pid="3" name="Creator">
    <vt:lpwstr>Adobe InDesign 18.1 (Windows)</vt:lpwstr>
  </property>
  <property fmtid="{D5CDD505-2E9C-101B-9397-08002B2CF9AE}" pid="4" name="LastSaved">
    <vt:filetime>2023-03-16T00:00:00Z</vt:filetime>
  </property>
  <property fmtid="{D5CDD505-2E9C-101B-9397-08002B2CF9AE}" pid="5" name="Producer">
    <vt:lpwstr>Adobe PDF Library 17.0</vt:lpwstr>
  </property>
</Properties>
</file>